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68" r:id="rId3"/>
    <p:sldId id="274" r:id="rId4"/>
    <p:sldId id="257" r:id="rId5"/>
    <p:sldId id="275" r:id="rId6"/>
    <p:sldId id="298" r:id="rId7"/>
    <p:sldId id="299" r:id="rId8"/>
    <p:sldId id="300" r:id="rId9"/>
    <p:sldId id="303" r:id="rId10"/>
    <p:sldId id="258" r:id="rId11"/>
    <p:sldId id="259" r:id="rId12"/>
    <p:sldId id="260" r:id="rId13"/>
    <p:sldId id="271" r:id="rId14"/>
    <p:sldId id="263" r:id="rId15"/>
    <p:sldId id="267" r:id="rId16"/>
    <p:sldId id="273"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D4C6D36-E014-4608-A0BD-05455E03F018}" type="datetimeFigureOut">
              <a:rPr lang="en-GB" smtClean="0"/>
              <a:t>08/09/2026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A0F9D51F-A551-4014-B060-D2299D242696}" type="slidenum">
              <a:rPr lang="en-GB" smtClean="0"/>
              <a:t>‹#›</a:t>
            </a:fld>
            <a:endParaRPr lang="en-GB"/>
          </a:p>
        </p:txBody>
      </p:sp>
    </p:spTree>
    <p:extLst>
      <p:ext uri="{BB962C8B-B14F-4D97-AF65-F5344CB8AC3E}">
        <p14:creationId xmlns:p14="http://schemas.microsoft.com/office/powerpoint/2010/main" val="34363199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F92F55D-40A4-4E5A-9E0A-0AF36770A576}" type="datetimeFigureOut">
              <a:rPr lang="en-GB" smtClean="0"/>
              <a:t>08/09/2026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37A69E1-FE5F-474D-BAA2-160CC97C7760}" type="slidenum">
              <a:rPr lang="en-GB" smtClean="0"/>
              <a:t>‹#›</a:t>
            </a:fld>
            <a:endParaRPr lang="en-GB"/>
          </a:p>
        </p:txBody>
      </p:sp>
    </p:spTree>
    <p:extLst>
      <p:ext uri="{BB962C8B-B14F-4D97-AF65-F5344CB8AC3E}">
        <p14:creationId xmlns:p14="http://schemas.microsoft.com/office/powerpoint/2010/main" val="3375996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51591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4038993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89C5D3-9C78-4DDA-91CC-6BF3BAF76F8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745145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89C5D3-9C78-4DDA-91CC-6BF3BAF76F89}"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1929196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89C5D3-9C78-4DDA-91CC-6BF3BAF76F89}"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260898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89C5D3-9C78-4DDA-91CC-6BF3BAF76F89}"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059950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9C5D3-9C78-4DDA-91CC-6BF3BAF76F89}"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705578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853803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9C5D3-9C78-4DDA-91CC-6BF3BAF76F89}"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186327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3750085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9C5D3-9C78-4DDA-91CC-6BF3BAF76F8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48B56-726B-4B65-8233-F315D7748284}" type="slidenum">
              <a:rPr lang="en-GB" smtClean="0"/>
              <a:t>‹#›</a:t>
            </a:fld>
            <a:endParaRPr lang="en-GB"/>
          </a:p>
        </p:txBody>
      </p:sp>
    </p:spTree>
    <p:extLst>
      <p:ext uri="{BB962C8B-B14F-4D97-AF65-F5344CB8AC3E}">
        <p14:creationId xmlns:p14="http://schemas.microsoft.com/office/powerpoint/2010/main" val="2045314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9C5D3-9C78-4DDA-91CC-6BF3BAF76F89}"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48B56-726B-4B65-8233-F315D7748284}" type="slidenum">
              <a:rPr lang="en-GB" smtClean="0"/>
              <a:t>‹#›</a:t>
            </a:fld>
            <a:endParaRPr lang="en-GB"/>
          </a:p>
        </p:txBody>
      </p:sp>
    </p:spTree>
    <p:extLst>
      <p:ext uri="{BB962C8B-B14F-4D97-AF65-F5344CB8AC3E}">
        <p14:creationId xmlns:p14="http://schemas.microsoft.com/office/powerpoint/2010/main" val="13830577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74844" y="941955"/>
            <a:ext cx="9144000" cy="2387600"/>
          </a:xfrm>
        </p:spPr>
        <p:txBody>
          <a:bodyPr/>
          <a:lstStyle/>
          <a:p>
            <a:r>
              <a:rPr lang="en-GB" b="1" dirty="0">
                <a:solidFill>
                  <a:srgbClr val="00B050"/>
                </a:solidFill>
              </a:rPr>
              <a:t>Welcome to Rabbits class </a:t>
            </a:r>
          </a:p>
        </p:txBody>
      </p:sp>
      <p:sp>
        <p:nvSpPr>
          <p:cNvPr id="3" name="Subtitle 2"/>
          <p:cNvSpPr>
            <a:spLocks noGrp="1"/>
          </p:cNvSpPr>
          <p:nvPr>
            <p:ph type="subTitle" idx="1"/>
          </p:nvPr>
        </p:nvSpPr>
        <p:spPr>
          <a:xfrm>
            <a:off x="2474844" y="3413300"/>
            <a:ext cx="9469854" cy="2987500"/>
          </a:xfrm>
        </p:spPr>
        <p:txBody>
          <a:bodyPr>
            <a:noAutofit/>
          </a:bodyPr>
          <a:lstStyle/>
          <a:p>
            <a:r>
              <a:rPr lang="en-GB" sz="3600" dirty="0"/>
              <a:t>Your teachers are Mrs Barkel (Monday, Tuesday and Wednesday) and Mrs Levy (Thursday and Friday)</a:t>
            </a:r>
          </a:p>
          <a:p>
            <a:r>
              <a:rPr lang="en-GB" sz="3600" dirty="0"/>
              <a:t>Your teaching assistant is Mrs Defrates and Miss Reece also supports in class.  </a:t>
            </a:r>
          </a:p>
        </p:txBody>
      </p:sp>
      <p:pic>
        <p:nvPicPr>
          <p:cNvPr id="7" name="Picture 6">
            <a:extLst>
              <a:ext uri="{FF2B5EF4-FFF2-40B4-BE49-F238E27FC236}">
                <a16:creationId xmlns:a16="http://schemas.microsoft.com/office/drawing/2014/main" id="{D2689772-D558-45E5-A35C-FDD5BFAE90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35755"/>
            <a:ext cx="2914650" cy="4019550"/>
          </a:xfrm>
          <a:prstGeom prst="rect">
            <a:avLst/>
          </a:prstGeom>
        </p:spPr>
      </p:pic>
      <p:pic>
        <p:nvPicPr>
          <p:cNvPr id="6" name="Picture 5">
            <a:extLst>
              <a:ext uri="{FF2B5EF4-FFF2-40B4-BE49-F238E27FC236}">
                <a16:creationId xmlns:a16="http://schemas.microsoft.com/office/drawing/2014/main" id="{61B746F2-FB1A-4CA7-8514-25226502AE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2729460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0920" y="2074118"/>
            <a:ext cx="321814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Timetable</a:t>
            </a:r>
          </a:p>
        </p:txBody>
      </p:sp>
      <p:pic>
        <p:nvPicPr>
          <p:cNvPr id="6" name="Picture 5">
            <a:extLst>
              <a:ext uri="{FF2B5EF4-FFF2-40B4-BE49-F238E27FC236}">
                <a16:creationId xmlns:a16="http://schemas.microsoft.com/office/drawing/2014/main" id="{5819BF12-5CFC-4865-86B6-2E222C5C5E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pic>
        <p:nvPicPr>
          <p:cNvPr id="3" name="Picture 2">
            <a:extLst>
              <a:ext uri="{FF2B5EF4-FFF2-40B4-BE49-F238E27FC236}">
                <a16:creationId xmlns:a16="http://schemas.microsoft.com/office/drawing/2014/main" id="{1490BCC0-3A15-84CE-3211-0661B0EB2D1F}"/>
              </a:ext>
            </a:extLst>
          </p:cNvPr>
          <p:cNvPicPr>
            <a:picLocks noChangeAspect="1"/>
          </p:cNvPicPr>
          <p:nvPr/>
        </p:nvPicPr>
        <p:blipFill>
          <a:blip r:embed="rId3"/>
          <a:stretch>
            <a:fillRect/>
          </a:stretch>
        </p:blipFill>
        <p:spPr>
          <a:xfrm>
            <a:off x="4204653" y="1913863"/>
            <a:ext cx="7064442" cy="4822840"/>
          </a:xfrm>
          <a:prstGeom prst="rect">
            <a:avLst/>
          </a:prstGeom>
        </p:spPr>
      </p:pic>
    </p:spTree>
    <p:extLst>
      <p:ext uri="{BB962C8B-B14F-4D97-AF65-F5344CB8AC3E}">
        <p14:creationId xmlns:p14="http://schemas.microsoft.com/office/powerpoint/2010/main" val="2646008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4384" y="3004531"/>
            <a:ext cx="9168278" cy="3724260"/>
          </a:xfrm>
        </p:spPr>
        <p:txBody>
          <a:bodyPr>
            <a:noAutofit/>
          </a:bodyPr>
          <a:lstStyle/>
          <a:p>
            <a:pPr fontAlgn="t">
              <a:buNone/>
            </a:pPr>
            <a:r>
              <a:rPr lang="en-GB" dirty="0"/>
              <a:t>	We are excited for the children to continue their </a:t>
            </a:r>
            <a:r>
              <a:rPr lang="en-GB" b="1" dirty="0"/>
              <a:t>Curious Quests</a:t>
            </a:r>
            <a:r>
              <a:rPr lang="en-GB" dirty="0"/>
              <a:t> journey in Year 2. </a:t>
            </a:r>
          </a:p>
          <a:p>
            <a:pPr fontAlgn="t">
              <a:buNone/>
            </a:pPr>
            <a:r>
              <a:rPr lang="en-GB" dirty="0"/>
              <a:t>	Along the way, they will encounter new characters, undertake exciting quests and explore new adventures that support their English learning. </a:t>
            </a:r>
          </a:p>
          <a:p>
            <a:pPr fontAlgn="t">
              <a:buNone/>
            </a:pPr>
            <a:r>
              <a:rPr lang="en-GB" dirty="0"/>
              <a:t>	Using a range of high-quality texts, children will develop their reading, writing, speaking and listening skills through rich discussions, drama and creative writing opportunities.</a:t>
            </a:r>
          </a:p>
        </p:txBody>
      </p:sp>
      <p:sp>
        <p:nvSpPr>
          <p:cNvPr id="5" name="TextBox 4"/>
          <p:cNvSpPr txBox="1"/>
          <p:nvPr/>
        </p:nvSpPr>
        <p:spPr>
          <a:xfrm>
            <a:off x="238539" y="2107434"/>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a:t>
            </a:r>
          </a:p>
        </p:txBody>
      </p:sp>
      <p:pic>
        <p:nvPicPr>
          <p:cNvPr id="6" name="Picture 5">
            <a:extLst>
              <a:ext uri="{FF2B5EF4-FFF2-40B4-BE49-F238E27FC236}">
                <a16:creationId xmlns:a16="http://schemas.microsoft.com/office/drawing/2014/main" id="{A9A73990-21C8-47F6-A8D6-FFCB229451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pic>
        <p:nvPicPr>
          <p:cNvPr id="7" name="Picture 6">
            <a:extLst>
              <a:ext uri="{FF2B5EF4-FFF2-40B4-BE49-F238E27FC236}">
                <a16:creationId xmlns:a16="http://schemas.microsoft.com/office/drawing/2014/main" id="{71FC77C0-EB2B-4870-AF76-22BE9EFD2290}"/>
              </a:ext>
            </a:extLst>
          </p:cNvPr>
          <p:cNvPicPr>
            <a:picLocks noChangeAspect="1"/>
          </p:cNvPicPr>
          <p:nvPr/>
        </p:nvPicPr>
        <p:blipFill>
          <a:blip r:embed="rId3"/>
          <a:stretch>
            <a:fillRect/>
          </a:stretch>
        </p:blipFill>
        <p:spPr>
          <a:xfrm>
            <a:off x="9406817" y="2185575"/>
            <a:ext cx="2546644" cy="2064847"/>
          </a:xfrm>
          <a:prstGeom prst="rect">
            <a:avLst/>
          </a:prstGeom>
        </p:spPr>
      </p:pic>
      <p:pic>
        <p:nvPicPr>
          <p:cNvPr id="8" name="Picture 7">
            <a:extLst>
              <a:ext uri="{FF2B5EF4-FFF2-40B4-BE49-F238E27FC236}">
                <a16:creationId xmlns:a16="http://schemas.microsoft.com/office/drawing/2014/main" id="{E4C3D7FE-6C36-4851-B445-1BA164059440}"/>
              </a:ext>
            </a:extLst>
          </p:cNvPr>
          <p:cNvPicPr>
            <a:picLocks noChangeAspect="1"/>
          </p:cNvPicPr>
          <p:nvPr/>
        </p:nvPicPr>
        <p:blipFill>
          <a:blip r:embed="rId4"/>
          <a:stretch>
            <a:fillRect/>
          </a:stretch>
        </p:blipFill>
        <p:spPr>
          <a:xfrm>
            <a:off x="9406817" y="4383988"/>
            <a:ext cx="2590799" cy="2374318"/>
          </a:xfrm>
          <a:prstGeom prst="rect">
            <a:avLst/>
          </a:prstGeom>
        </p:spPr>
      </p:pic>
    </p:spTree>
    <p:extLst>
      <p:ext uri="{BB962C8B-B14F-4D97-AF65-F5344CB8AC3E}">
        <p14:creationId xmlns:p14="http://schemas.microsoft.com/office/powerpoint/2010/main" val="4248858721"/>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CDB42CB-F8A5-4E07-B865-943A2B6301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6800" y="3584866"/>
            <a:ext cx="3297212" cy="1294674"/>
          </a:xfrm>
          <a:prstGeom prst="rect">
            <a:avLst/>
          </a:prstGeom>
        </p:spPr>
      </p:pic>
      <p:sp>
        <p:nvSpPr>
          <p:cNvPr id="3" name="Content Placeholder 2"/>
          <p:cNvSpPr>
            <a:spLocks noGrp="1"/>
          </p:cNvSpPr>
          <p:nvPr>
            <p:ph idx="1"/>
          </p:nvPr>
        </p:nvSpPr>
        <p:spPr>
          <a:xfrm>
            <a:off x="420757" y="3122488"/>
            <a:ext cx="8107017" cy="3050305"/>
          </a:xfrm>
        </p:spPr>
        <p:txBody>
          <a:bodyPr>
            <a:normAutofit/>
          </a:bodyPr>
          <a:lstStyle/>
          <a:p>
            <a:r>
              <a:rPr lang="en-GB" dirty="0"/>
              <a:t>RWI will continue to be used to teach phonics. </a:t>
            </a:r>
          </a:p>
          <a:p>
            <a:r>
              <a:rPr lang="en-GB" dirty="0"/>
              <a:t>Please make sure your child watches the short videos that are sent home to further support their phonics.</a:t>
            </a:r>
          </a:p>
          <a:p>
            <a:r>
              <a:rPr lang="en-GB" dirty="0"/>
              <a:t>QR codes are provided so hopefully they are easy to access. Any problems please let me know!</a:t>
            </a:r>
          </a:p>
        </p:txBody>
      </p:sp>
      <p:sp>
        <p:nvSpPr>
          <p:cNvPr id="5" name="TextBox 4"/>
          <p:cNvSpPr txBox="1"/>
          <p:nvPr/>
        </p:nvSpPr>
        <p:spPr>
          <a:xfrm>
            <a:off x="717754" y="2203327"/>
            <a:ext cx="8654845"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Phonics – Read Write Inc</a:t>
            </a:r>
          </a:p>
        </p:txBody>
      </p:sp>
      <p:pic>
        <p:nvPicPr>
          <p:cNvPr id="7" name="Picture 6">
            <a:extLst>
              <a:ext uri="{FF2B5EF4-FFF2-40B4-BE49-F238E27FC236}">
                <a16:creationId xmlns:a16="http://schemas.microsoft.com/office/drawing/2014/main" id="{837C62F5-A561-4F7A-A56F-2E3A3F00A0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3273457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526070"/>
          </a:xfrm>
        </p:spPr>
        <p:txBody>
          <a:bodyPr>
            <a:normAutofit fontScale="92500" lnSpcReduction="20000"/>
          </a:bodyPr>
          <a:lstStyle/>
          <a:p>
            <a:pPr fontAlgn="t"/>
            <a:r>
              <a:rPr lang="en-GB" sz="2400" dirty="0"/>
              <a:t>Children will take home a decodable reading book that is carefully matched to their phonics knowledge. Books can be changed on </a:t>
            </a:r>
            <a:r>
              <a:rPr lang="en-GB" sz="2400" b="1" dirty="0"/>
              <a:t>Mondays and Thursdays</a:t>
            </a:r>
            <a:r>
              <a:rPr lang="en-GB" sz="2400" dirty="0"/>
              <a:t>. Please sign the reading record book when a book is ready to be changed and remind them to place their book bag in the book box on these days. All books sent home will be recorded in the reading record.</a:t>
            </a:r>
          </a:p>
          <a:p>
            <a:r>
              <a:rPr lang="en-GB" sz="2400" dirty="0"/>
              <a:t>Children will also take home a paper copy of the RWI book they have read in class (to be kept in a plastic wallet). This is to develop fluency at home as they would already be familiar with the text. </a:t>
            </a:r>
          </a:p>
          <a:p>
            <a:r>
              <a:rPr lang="en-GB" sz="2400" dirty="0"/>
              <a:t>Children will also take home a sharing / reading for pleasure book. This book is for children to share with their parents to help develop a love of reading.</a:t>
            </a:r>
          </a:p>
          <a:p>
            <a:r>
              <a:rPr lang="en-GB" sz="2400" b="1" dirty="0">
                <a:solidFill>
                  <a:srgbClr val="FF0000"/>
                </a:solidFill>
              </a:rPr>
              <a:t>We expect all children to read for between 10 and 15 minutes every evening each school day, and once at the weekend. </a:t>
            </a:r>
          </a:p>
        </p:txBody>
      </p:sp>
      <p:sp>
        <p:nvSpPr>
          <p:cNvPr id="5" name="TextBox 4"/>
          <p:cNvSpPr txBox="1"/>
          <p:nvPr/>
        </p:nvSpPr>
        <p:spPr>
          <a:xfrm>
            <a:off x="717755" y="2203327"/>
            <a:ext cx="9469854"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Reading at Home Key Stage 1</a:t>
            </a:r>
          </a:p>
        </p:txBody>
      </p:sp>
      <p:pic>
        <p:nvPicPr>
          <p:cNvPr id="6" name="Picture 5">
            <a:extLst>
              <a:ext uri="{FF2B5EF4-FFF2-40B4-BE49-F238E27FC236}">
                <a16:creationId xmlns:a16="http://schemas.microsoft.com/office/drawing/2014/main" id="{042FD30A-C385-4E60-A7D1-5CE26ED04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1082840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3C7BA8-C602-4421-A7D1-ED8E80D63D4E}"/>
              </a:ext>
            </a:extLst>
          </p:cNvPr>
          <p:cNvPicPr>
            <a:picLocks noChangeAspect="1"/>
          </p:cNvPicPr>
          <p:nvPr/>
        </p:nvPicPr>
        <p:blipFill>
          <a:blip r:embed="rId2"/>
          <a:srcRect l="62705" b="36045"/>
          <a:stretch>
            <a:fillRect/>
          </a:stretch>
        </p:blipFill>
        <p:spPr>
          <a:xfrm>
            <a:off x="10403633" y="1925465"/>
            <a:ext cx="1498265" cy="1327738"/>
          </a:xfrm>
          <a:prstGeom prst="rect">
            <a:avLst/>
          </a:prstGeom>
        </p:spPr>
      </p:pic>
      <p:sp>
        <p:nvSpPr>
          <p:cNvPr id="3" name="Content Placeholder 2"/>
          <p:cNvSpPr>
            <a:spLocks noGrp="1"/>
          </p:cNvSpPr>
          <p:nvPr>
            <p:ph idx="1"/>
          </p:nvPr>
        </p:nvSpPr>
        <p:spPr>
          <a:xfrm>
            <a:off x="498564" y="3126658"/>
            <a:ext cx="11693435" cy="3433168"/>
          </a:xfrm>
        </p:spPr>
        <p:txBody>
          <a:bodyPr>
            <a:noAutofit/>
          </a:bodyPr>
          <a:lstStyle/>
          <a:p>
            <a:pPr marL="342900" lvl="0" indent="-342900" fontAlgn="t"/>
            <a:r>
              <a:rPr lang="en-GB" sz="2000" dirty="0"/>
              <a:t>In Year 2, we will use </a:t>
            </a:r>
            <a:r>
              <a:rPr lang="en-GB" sz="2000" b="1" dirty="0"/>
              <a:t>Spelling Shed</a:t>
            </a:r>
            <a:r>
              <a:rPr lang="en-GB" sz="2000" dirty="0"/>
              <a:t> to teach and practise spellings. Children will have a 30-minute spelling lesson each Tuesday, focusing on a spelling rule or pattern, followed by activities throughout the week to reinforce their learning.</a:t>
            </a:r>
          </a:p>
          <a:p>
            <a:pPr marL="342900" lvl="0" indent="-342900" fontAlgn="t"/>
            <a:r>
              <a:rPr lang="en-GB" sz="2000" dirty="0"/>
              <a:t>There will be a weekly spelling test each Tuesday.</a:t>
            </a:r>
          </a:p>
          <a:p>
            <a:pPr marL="342900" lvl="0" indent="-342900" fontAlgn="t"/>
            <a:r>
              <a:rPr lang="en-GB" sz="2000" dirty="0"/>
              <a:t>The term's spelling words and patterns will be available on the class page of the school website.</a:t>
            </a:r>
          </a:p>
          <a:p>
            <a:pPr marL="342900" lvl="0" indent="-342900" fontAlgn="t"/>
            <a:r>
              <a:rPr lang="en-GB" sz="2000" dirty="0"/>
              <a:t>An optional weekly spelling homework sheet will be sent home to support learning.</a:t>
            </a:r>
          </a:p>
          <a:p>
            <a:pPr marL="342900" lvl="0" indent="-342900" fontAlgn="t"/>
            <a:r>
              <a:rPr lang="en-GB" sz="2000" dirty="0"/>
              <a:t>All pupils will have a Spelling Shed account, giving them access to online games that help strengthen spelling knowledge and recall.</a:t>
            </a:r>
          </a:p>
          <a:p>
            <a:pPr marL="342900" lvl="0" indent="-342900" fontAlgn="t"/>
            <a:r>
              <a:rPr lang="en-GB" sz="2000" dirty="0"/>
              <a:t>A parent guide is available here: https://play.edshed.com/en-gb/login</a:t>
            </a:r>
          </a:p>
        </p:txBody>
      </p:sp>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 - Spellings</a:t>
            </a:r>
          </a:p>
        </p:txBody>
      </p:sp>
      <p:pic>
        <p:nvPicPr>
          <p:cNvPr id="6" name="Picture 5">
            <a:extLst>
              <a:ext uri="{FF2B5EF4-FFF2-40B4-BE49-F238E27FC236}">
                <a16:creationId xmlns:a16="http://schemas.microsoft.com/office/drawing/2014/main" id="{1D83B8C3-69BF-4003-AD1D-962B2CA9C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3107510188"/>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C63BE7-670B-42AE-A3FF-5AD29C9D6BF5}"/>
              </a:ext>
            </a:extLst>
          </p:cNvPr>
          <p:cNvPicPr>
            <a:picLocks noChangeAspect="1"/>
          </p:cNvPicPr>
          <p:nvPr/>
        </p:nvPicPr>
        <p:blipFill>
          <a:blip r:embed="rId2"/>
          <a:stretch>
            <a:fillRect/>
          </a:stretch>
        </p:blipFill>
        <p:spPr>
          <a:xfrm>
            <a:off x="5780805" y="2405270"/>
            <a:ext cx="6122305" cy="4104859"/>
          </a:xfrm>
          <a:prstGeom prst="rect">
            <a:avLst/>
          </a:prstGeom>
        </p:spPr>
      </p:pic>
      <p:sp>
        <p:nvSpPr>
          <p:cNvPr id="3" name="Rectangle 2">
            <a:extLst>
              <a:ext uri="{FF2B5EF4-FFF2-40B4-BE49-F238E27FC236}">
                <a16:creationId xmlns:a16="http://schemas.microsoft.com/office/drawing/2014/main" id="{0A613A68-7322-494E-B26B-B33FEF388026}"/>
              </a:ext>
            </a:extLst>
          </p:cNvPr>
          <p:cNvSpPr/>
          <p:nvPr/>
        </p:nvSpPr>
        <p:spPr>
          <a:xfrm>
            <a:off x="573157" y="2375453"/>
            <a:ext cx="5062330" cy="4154984"/>
          </a:xfrm>
          <a:prstGeom prst="rect">
            <a:avLst/>
          </a:prstGeom>
        </p:spPr>
        <p:txBody>
          <a:bodyPr wrap="square">
            <a:spAutoFit/>
          </a:bodyPr>
          <a:lstStyle/>
          <a:p>
            <a:r>
              <a:rPr lang="en-US" sz="2400" dirty="0"/>
              <a:t>Pupils can log in using the username and password and it will take you to this screen. </a:t>
            </a:r>
            <a:r>
              <a:rPr lang="en-US" sz="2400" b="1" dirty="0"/>
              <a:t>You do not need to buy the app</a:t>
            </a:r>
            <a:r>
              <a:rPr lang="en-US" sz="2400" dirty="0"/>
              <a:t>. You can use spelling shed FREE on a web browser. </a:t>
            </a:r>
          </a:p>
          <a:p>
            <a:r>
              <a:rPr lang="en-US" sz="2400" dirty="0"/>
              <a:t>The pink notification boxes indicate how many assignments have been set by the teacher and on which game. </a:t>
            </a:r>
          </a:p>
          <a:p>
            <a:r>
              <a:rPr lang="en-US" sz="2400" dirty="0"/>
              <a:t>If you click on the assignments box at the top of the menu, you can see all of the assignments together. </a:t>
            </a:r>
            <a:endParaRPr lang="en-GB" sz="2400" dirty="0"/>
          </a:p>
        </p:txBody>
      </p:sp>
      <p:pic>
        <p:nvPicPr>
          <p:cNvPr id="5" name="Picture 4">
            <a:extLst>
              <a:ext uri="{FF2B5EF4-FFF2-40B4-BE49-F238E27FC236}">
                <a16:creationId xmlns:a16="http://schemas.microsoft.com/office/drawing/2014/main" id="{948E68EA-EF9E-4E43-B4D0-3C28C7F2F0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351061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98D028-DBFB-4B52-B8C2-C8716F59FF13}"/>
              </a:ext>
            </a:extLst>
          </p:cNvPr>
          <p:cNvPicPr>
            <a:picLocks noChangeAspect="1"/>
          </p:cNvPicPr>
          <p:nvPr/>
        </p:nvPicPr>
        <p:blipFill>
          <a:blip r:embed="rId2"/>
          <a:stretch>
            <a:fillRect/>
          </a:stretch>
        </p:blipFill>
        <p:spPr>
          <a:xfrm>
            <a:off x="6927574" y="2479768"/>
            <a:ext cx="5131256" cy="3381964"/>
          </a:xfrm>
          <a:prstGeom prst="rect">
            <a:avLst/>
          </a:prstGeom>
        </p:spPr>
      </p:pic>
      <p:sp>
        <p:nvSpPr>
          <p:cNvPr id="3" name="Rectangle 2">
            <a:extLst>
              <a:ext uri="{FF2B5EF4-FFF2-40B4-BE49-F238E27FC236}">
                <a16:creationId xmlns:a16="http://schemas.microsoft.com/office/drawing/2014/main" id="{43B4E354-09D4-461E-B474-F41F19267C62}"/>
              </a:ext>
            </a:extLst>
          </p:cNvPr>
          <p:cNvSpPr/>
          <p:nvPr/>
        </p:nvSpPr>
        <p:spPr>
          <a:xfrm>
            <a:off x="245164" y="2182761"/>
            <a:ext cx="6255027" cy="4401205"/>
          </a:xfrm>
          <a:prstGeom prst="rect">
            <a:avLst/>
          </a:prstGeom>
        </p:spPr>
        <p:txBody>
          <a:bodyPr wrap="square">
            <a:spAutoFit/>
          </a:bodyPr>
          <a:lstStyle/>
          <a:p>
            <a:r>
              <a:rPr lang="en-US" sz="2000" b="1" u="sng" dirty="0"/>
              <a:t>Play </a:t>
            </a:r>
          </a:p>
          <a:p>
            <a:r>
              <a:rPr lang="en-US" sz="2000" dirty="0"/>
              <a:t>When you click ‘Play’, four difficulty options will appear. </a:t>
            </a:r>
          </a:p>
          <a:p>
            <a:r>
              <a:rPr lang="en-US" sz="2000" b="1" dirty="0">
                <a:solidFill>
                  <a:srgbClr val="92D050"/>
                </a:solidFill>
              </a:rPr>
              <a:t>Easy</a:t>
            </a:r>
            <a:r>
              <a:rPr lang="en-US" sz="2000" dirty="0"/>
              <a:t> - You will be shown the word as well as hearing it and you will only see the letters you need to spell it. </a:t>
            </a:r>
          </a:p>
          <a:p>
            <a:r>
              <a:rPr lang="en-US" sz="2000" b="1" dirty="0">
                <a:solidFill>
                  <a:srgbClr val="FFC000"/>
                </a:solidFill>
              </a:rPr>
              <a:t>Medium</a:t>
            </a:r>
            <a:r>
              <a:rPr lang="en-US" sz="2000" dirty="0"/>
              <a:t> - You can listen to the word and you will only have the letters you need. </a:t>
            </a:r>
          </a:p>
          <a:p>
            <a:r>
              <a:rPr lang="en-US" sz="2000" b="1" dirty="0">
                <a:solidFill>
                  <a:srgbClr val="FF0000"/>
                </a:solidFill>
              </a:rPr>
              <a:t>Hard</a:t>
            </a:r>
            <a:r>
              <a:rPr lang="en-US" sz="2000" dirty="0"/>
              <a:t> - You can listen to the word but you will have a few extra letters added </a:t>
            </a:r>
          </a:p>
          <a:p>
            <a:r>
              <a:rPr lang="en-US" sz="2000" b="1" dirty="0">
                <a:solidFill>
                  <a:srgbClr val="7030A0"/>
                </a:solidFill>
              </a:rPr>
              <a:t>Extreme</a:t>
            </a:r>
            <a:r>
              <a:rPr lang="en-US" sz="2000" dirty="0"/>
              <a:t> - You will hear the word and you have a full keyboard of letters </a:t>
            </a:r>
          </a:p>
          <a:p>
            <a:r>
              <a:rPr lang="en-US" sz="2000" dirty="0"/>
              <a:t>These levels of difficulty apply to solo and hive games. Games completed on easier levels will give the player a lower score and lower ranking. The teacher will be able to see which levels have been chosen for each game.</a:t>
            </a:r>
            <a:endParaRPr lang="en-GB" sz="2000" dirty="0"/>
          </a:p>
        </p:txBody>
      </p:sp>
      <p:pic>
        <p:nvPicPr>
          <p:cNvPr id="5" name="Picture 4">
            <a:extLst>
              <a:ext uri="{FF2B5EF4-FFF2-40B4-BE49-F238E27FC236}">
                <a16:creationId xmlns:a16="http://schemas.microsoft.com/office/drawing/2014/main" id="{2FF32B70-96A9-44DC-9CA0-D366E4905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2267455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6AE38-B008-7A0E-FF69-BDD86F14A1B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BDE73A-DCBE-AB10-E64D-D6FD28F4B2CA}"/>
              </a:ext>
            </a:extLst>
          </p:cNvPr>
          <p:cNvSpPr>
            <a:spLocks noGrp="1"/>
          </p:cNvSpPr>
          <p:nvPr>
            <p:ph idx="1"/>
          </p:nvPr>
        </p:nvSpPr>
        <p:spPr>
          <a:xfrm>
            <a:off x="498564" y="3126658"/>
            <a:ext cx="9111967" cy="3433168"/>
          </a:xfrm>
        </p:spPr>
        <p:txBody>
          <a:bodyPr>
            <a:noAutofit/>
          </a:bodyPr>
          <a:lstStyle/>
          <a:p>
            <a:pPr marL="342900" lvl="0" indent="-342900" fontAlgn="t"/>
            <a:r>
              <a:rPr lang="en-GB" sz="2400" dirty="0"/>
              <a:t>In Year 2, we will use RWI Handwriting to teach a mature handwriting style that will flow easily into joined writing. </a:t>
            </a:r>
          </a:p>
          <a:p>
            <a:pPr marL="342900" lvl="0" indent="-342900" fontAlgn="t"/>
            <a:r>
              <a:rPr lang="en-GB" sz="2400" dirty="0"/>
              <a:t>We use an imaginary sponge cake so children can visualise where to place each letter on the line, the jam in the middle and a layer sponge on the top and bottom. </a:t>
            </a:r>
          </a:p>
          <a:p>
            <a:pPr marL="342900" lvl="0" indent="-342900" fontAlgn="t"/>
            <a:r>
              <a:rPr lang="en-GB" sz="2400" dirty="0"/>
              <a:t>They will learn two joins: the ‘hill’ join and the ‘bridge’ join. </a:t>
            </a:r>
          </a:p>
          <a:p>
            <a:pPr marL="342900" lvl="0" indent="-342900" fontAlgn="t"/>
            <a:r>
              <a:rPr lang="en-GB" sz="2400" dirty="0"/>
              <a:t>We teach that all letters are joined with the ‘hill’ or ‘bridge’ join, except for g, j, q, y and z.</a:t>
            </a:r>
          </a:p>
        </p:txBody>
      </p:sp>
      <p:sp>
        <p:nvSpPr>
          <p:cNvPr id="5" name="TextBox 4">
            <a:extLst>
              <a:ext uri="{FF2B5EF4-FFF2-40B4-BE49-F238E27FC236}">
                <a16:creationId xmlns:a16="http://schemas.microsoft.com/office/drawing/2014/main" id="{F714ACE4-5C6E-15B6-6FC9-FB142C850140}"/>
              </a:ext>
            </a:extLst>
          </p:cNvPr>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English - Handwriting</a:t>
            </a:r>
          </a:p>
        </p:txBody>
      </p:sp>
      <p:pic>
        <p:nvPicPr>
          <p:cNvPr id="6" name="Picture 5">
            <a:extLst>
              <a:ext uri="{FF2B5EF4-FFF2-40B4-BE49-F238E27FC236}">
                <a16:creationId xmlns:a16="http://schemas.microsoft.com/office/drawing/2014/main" id="{0446EACB-1746-9774-FCCA-E3A10EC1EA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pic>
        <p:nvPicPr>
          <p:cNvPr id="9" name="Picture 8">
            <a:extLst>
              <a:ext uri="{FF2B5EF4-FFF2-40B4-BE49-F238E27FC236}">
                <a16:creationId xmlns:a16="http://schemas.microsoft.com/office/drawing/2014/main" id="{AC85EB52-6787-7D17-37DF-E93508C537A5}"/>
              </a:ext>
            </a:extLst>
          </p:cNvPr>
          <p:cNvPicPr>
            <a:picLocks noChangeAspect="1"/>
          </p:cNvPicPr>
          <p:nvPr/>
        </p:nvPicPr>
        <p:blipFill>
          <a:blip r:embed="rId3"/>
          <a:stretch>
            <a:fillRect/>
          </a:stretch>
        </p:blipFill>
        <p:spPr>
          <a:xfrm>
            <a:off x="9703837" y="2203327"/>
            <a:ext cx="2225233" cy="1828958"/>
          </a:xfrm>
          <a:prstGeom prst="rect">
            <a:avLst/>
          </a:prstGeom>
        </p:spPr>
      </p:pic>
    </p:spTree>
    <p:extLst>
      <p:ext uri="{BB962C8B-B14F-4D97-AF65-F5344CB8AC3E}">
        <p14:creationId xmlns:p14="http://schemas.microsoft.com/office/powerpoint/2010/main" val="1269507710"/>
      </p:ext>
    </p:extLst>
  </p:cSld>
  <p:clrMapOvr>
    <a:masterClrMapping/>
  </p:clrMapOvr>
  <mc:AlternateContent xmlns:mc="http://schemas.openxmlformats.org/markup-compatibility/2006" xmlns:p14="http://schemas.microsoft.com/office/powerpoint/2010/main">
    <mc:Choice Requires="p14">
      <p:transition spd="slow" p14:dur="2000" advClick="0" advTm="12000"/>
    </mc:Choice>
    <mc:Fallback xmlns="">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8"/>
            <a:ext cx="6526696" cy="3343716"/>
          </a:xfrm>
        </p:spPr>
        <p:txBody>
          <a:bodyPr>
            <a:normAutofit lnSpcReduction="10000"/>
          </a:bodyPr>
          <a:lstStyle/>
          <a:p>
            <a:r>
              <a:rPr lang="en-GB" dirty="0"/>
              <a:t>The children continue to have access to </a:t>
            </a:r>
            <a:r>
              <a:rPr lang="en-GB" dirty="0" err="1"/>
              <a:t>Numbots</a:t>
            </a:r>
            <a:endParaRPr lang="en-GB" dirty="0"/>
          </a:p>
          <a:p>
            <a:r>
              <a:rPr lang="en-GB" dirty="0"/>
              <a:t>We expect them to use the programme for at least 15 minutes each week.</a:t>
            </a:r>
          </a:p>
          <a:p>
            <a:r>
              <a:rPr lang="en-GB" dirty="0"/>
              <a:t>The class newsletter has a QR code for a parent guide to </a:t>
            </a:r>
            <a:r>
              <a:rPr lang="en-GB" dirty="0" err="1"/>
              <a:t>Numbots</a:t>
            </a:r>
            <a:r>
              <a:rPr lang="en-GB" dirty="0"/>
              <a:t>.</a:t>
            </a:r>
          </a:p>
          <a:p>
            <a:r>
              <a:rPr lang="en-GB" dirty="0"/>
              <a:t>Their username and password is in the front of their reading record book.</a:t>
            </a:r>
          </a:p>
        </p:txBody>
      </p:sp>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Maths</a:t>
            </a:r>
          </a:p>
        </p:txBody>
      </p:sp>
      <p:pic>
        <p:nvPicPr>
          <p:cNvPr id="7" name="Picture 6"/>
          <p:cNvPicPr>
            <a:picLocks noChangeAspect="1"/>
          </p:cNvPicPr>
          <p:nvPr/>
        </p:nvPicPr>
        <p:blipFill>
          <a:blip r:embed="rId2"/>
          <a:stretch>
            <a:fillRect/>
          </a:stretch>
        </p:blipFill>
        <p:spPr>
          <a:xfrm>
            <a:off x="7364896" y="2865569"/>
            <a:ext cx="4406034" cy="2263021"/>
          </a:xfrm>
          <a:prstGeom prst="rect">
            <a:avLst/>
          </a:prstGeom>
        </p:spPr>
      </p:pic>
      <p:pic>
        <p:nvPicPr>
          <p:cNvPr id="6" name="Picture 5">
            <a:extLst>
              <a:ext uri="{FF2B5EF4-FFF2-40B4-BE49-F238E27FC236}">
                <a16:creationId xmlns:a16="http://schemas.microsoft.com/office/drawing/2014/main" id="{3FE4E0E9-5188-49E3-9458-278B7C46A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1873027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479" y="2808604"/>
            <a:ext cx="11807686" cy="4049395"/>
          </a:xfrm>
        </p:spPr>
        <p:txBody>
          <a:bodyPr>
            <a:noAutofit/>
          </a:bodyPr>
          <a:lstStyle/>
          <a:p>
            <a:pPr marL="0" indent="0">
              <a:buNone/>
            </a:pPr>
            <a:r>
              <a:rPr lang="en-GB" sz="1600" b="1" dirty="0"/>
              <a:t>Science – Everyday Materials</a:t>
            </a:r>
            <a:r>
              <a:rPr lang="en-GB" sz="1600" dirty="0"/>
              <a:t>. </a:t>
            </a:r>
          </a:p>
          <a:p>
            <a:r>
              <a:rPr lang="en-US" sz="1600" dirty="0"/>
              <a:t>We will look at how some materials can be used for more than one thing, and how different materials can be used for the same purpose. We will also think carefully about the properties of materials that make them suitable or unsuitable for particular jobs.</a:t>
            </a:r>
          </a:p>
          <a:p>
            <a:r>
              <a:rPr lang="en-US" sz="1600" dirty="0"/>
              <a:t>We will investigate how some solid objects can be changed by squashing, twisting, bending, and stretching. As scientists, we will carry out our own tests, compare materials, and record our observations to help us explain what we discover.</a:t>
            </a:r>
          </a:p>
          <a:p>
            <a:pPr marL="0" indent="0">
              <a:buNone/>
            </a:pPr>
            <a:r>
              <a:rPr lang="en-GB" sz="1600" b="1" dirty="0"/>
              <a:t>Topic – London’s Calling</a:t>
            </a:r>
            <a:endParaRPr lang="en-GB" sz="1600" dirty="0"/>
          </a:p>
          <a:p>
            <a:r>
              <a:rPr lang="en-US" sz="1600" dirty="0"/>
              <a:t>This term, we will be exploring what makes London the capital city of England today. We will learn about key landmarks, their history, and how to read, use, and make simple maps with keys.</a:t>
            </a:r>
          </a:p>
          <a:p>
            <a:r>
              <a:rPr lang="en-US" sz="1600" dirty="0"/>
              <a:t>We will then look back in time to investigate what London was like in the past, focusing in detail on the events of the Great Fire of London. We will explore its causes and effects, as well as different accounts of the fire, including the famous diary of Samuel Pepys.</a:t>
            </a:r>
          </a:p>
          <a:p>
            <a:r>
              <a:rPr lang="en-US" sz="1600" dirty="0"/>
              <a:t>As part of this, we will also revisit our Science learning on materials to consider why the fire spread so quickly and how these events led to important changes in everyday life.</a:t>
            </a:r>
          </a:p>
          <a:p>
            <a:r>
              <a:rPr lang="en-GB" sz="1600" i="1" dirty="0"/>
              <a:t>Further information about what we are learning can be found on the school website soon. Please see the class newsletter for links. </a:t>
            </a:r>
          </a:p>
        </p:txBody>
      </p:sp>
      <p:sp>
        <p:nvSpPr>
          <p:cNvPr id="5" name="TextBox 4"/>
          <p:cNvSpPr txBox="1"/>
          <p:nvPr/>
        </p:nvSpPr>
        <p:spPr>
          <a:xfrm>
            <a:off x="427383" y="2044301"/>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What are we learning?</a:t>
            </a:r>
          </a:p>
        </p:txBody>
      </p:sp>
      <p:pic>
        <p:nvPicPr>
          <p:cNvPr id="6" name="Picture 5">
            <a:extLst>
              <a:ext uri="{FF2B5EF4-FFF2-40B4-BE49-F238E27FC236}">
                <a16:creationId xmlns:a16="http://schemas.microsoft.com/office/drawing/2014/main" id="{8F1DCA40-21FF-4A0D-8DB7-A98A586DA1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2236354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normAutofit fontScale="85000" lnSpcReduction="20000"/>
          </a:bodyPr>
          <a:lstStyle/>
          <a:p>
            <a:r>
              <a:rPr lang="en-GB" dirty="0"/>
              <a:t>Our PE day is Monday.</a:t>
            </a:r>
          </a:p>
          <a:p>
            <a:r>
              <a:rPr lang="en-GB" dirty="0"/>
              <a:t>Please make sure you are wearing the correct PE kit: </a:t>
            </a:r>
          </a:p>
          <a:p>
            <a:pPr marL="717550" indent="-363538">
              <a:buFont typeface="Wingdings" panose="05000000000000000000" pitchFamily="2" charset="2"/>
              <a:buChar char="Ø"/>
            </a:pPr>
            <a:r>
              <a:rPr lang="en-GB" dirty="0"/>
              <a:t>T-shirt in house colour (Twist, Copperfield, </a:t>
            </a:r>
            <a:r>
              <a:rPr lang="en-GB" dirty="0" err="1"/>
              <a:t>Peggotty</a:t>
            </a:r>
            <a:r>
              <a:rPr lang="en-GB" dirty="0"/>
              <a:t> or Pip) </a:t>
            </a:r>
          </a:p>
          <a:p>
            <a:pPr marL="717550" indent="-363538" fontAlgn="base">
              <a:buFont typeface="Wingdings" panose="05000000000000000000" pitchFamily="2" charset="2"/>
              <a:buChar char="Ø"/>
            </a:pPr>
            <a:r>
              <a:rPr lang="en-GB" dirty="0"/>
              <a:t>Fleece in house colour or black hoodie </a:t>
            </a:r>
          </a:p>
          <a:p>
            <a:pPr marL="717550" indent="-363538" fontAlgn="base">
              <a:buFont typeface="Wingdings" panose="05000000000000000000" pitchFamily="2" charset="2"/>
              <a:buChar char="Ø"/>
            </a:pPr>
            <a:r>
              <a:rPr lang="en-GB" dirty="0"/>
              <a:t>PE shorts in green/black </a:t>
            </a:r>
          </a:p>
          <a:p>
            <a:pPr marL="717550" indent="-363538" fontAlgn="base">
              <a:buFont typeface="Wingdings" panose="05000000000000000000" pitchFamily="2" charset="2"/>
              <a:buChar char="Ø"/>
            </a:pPr>
            <a:r>
              <a:rPr lang="en-GB" dirty="0"/>
              <a:t>Jogging bottoms or legging in black only </a:t>
            </a:r>
          </a:p>
          <a:p>
            <a:pPr marL="717550" indent="-363538" fontAlgn="base">
              <a:buFont typeface="Wingdings" panose="05000000000000000000" pitchFamily="2" charset="2"/>
              <a:buChar char="Ø"/>
            </a:pPr>
            <a:r>
              <a:rPr lang="en-GB" dirty="0"/>
              <a:t>No logos on any items of clothing- please wear plain black only. </a:t>
            </a:r>
          </a:p>
          <a:p>
            <a:pPr marL="717550" indent="-363538" fontAlgn="base">
              <a:buFont typeface="Wingdings" panose="05000000000000000000" pitchFamily="2" charset="2"/>
              <a:buChar char="Ø"/>
            </a:pPr>
            <a:r>
              <a:rPr lang="en-GB" dirty="0"/>
              <a:t>(PE bag not required) </a:t>
            </a:r>
          </a:p>
          <a:p>
            <a:pPr marL="0" indent="0">
              <a:buNone/>
            </a:pPr>
            <a:endParaRPr lang="en-GB" dirty="0"/>
          </a:p>
        </p:txBody>
      </p:sp>
      <p:sp>
        <p:nvSpPr>
          <p:cNvPr id="5" name="TextBox 4"/>
          <p:cNvSpPr txBox="1"/>
          <p:nvPr/>
        </p:nvSpPr>
        <p:spPr>
          <a:xfrm>
            <a:off x="717755" y="2203327"/>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PE</a:t>
            </a:r>
          </a:p>
        </p:txBody>
      </p:sp>
      <p:pic>
        <p:nvPicPr>
          <p:cNvPr id="2" name="Picture 1"/>
          <p:cNvPicPr>
            <a:picLocks noChangeAspect="1"/>
          </p:cNvPicPr>
          <p:nvPr/>
        </p:nvPicPr>
        <p:blipFill>
          <a:blip r:embed="rId2"/>
          <a:stretch>
            <a:fillRect/>
          </a:stretch>
        </p:blipFill>
        <p:spPr>
          <a:xfrm>
            <a:off x="9486185" y="4651809"/>
            <a:ext cx="2324301" cy="1928027"/>
          </a:xfrm>
          <a:prstGeom prst="rect">
            <a:avLst/>
          </a:prstGeom>
        </p:spPr>
      </p:pic>
      <p:pic>
        <p:nvPicPr>
          <p:cNvPr id="6" name="Picture 5">
            <a:extLst>
              <a:ext uri="{FF2B5EF4-FFF2-40B4-BE49-F238E27FC236}">
                <a16:creationId xmlns:a16="http://schemas.microsoft.com/office/drawing/2014/main" id="{017C8ADD-FC76-48BA-A0C1-EF76B1C376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760467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325" y="2824005"/>
            <a:ext cx="7874410" cy="3050305"/>
          </a:xfrm>
        </p:spPr>
        <p:txBody>
          <a:bodyPr/>
          <a:lstStyle/>
          <a:p>
            <a:r>
              <a:rPr lang="en-GB" dirty="0"/>
              <a:t>Please order your child’s lunch via </a:t>
            </a:r>
            <a:r>
              <a:rPr lang="en-GB" dirty="0" err="1"/>
              <a:t>Bromcom</a:t>
            </a:r>
            <a:r>
              <a:rPr lang="en-GB" dirty="0"/>
              <a:t>.</a:t>
            </a:r>
          </a:p>
          <a:p>
            <a:r>
              <a:rPr lang="en-GB" dirty="0"/>
              <a:t>Menus are on the school website</a:t>
            </a:r>
          </a:p>
          <a:p>
            <a:pPr marL="0" indent="0">
              <a:buNone/>
            </a:pPr>
            <a:endParaRPr lang="en-GB" dirty="0"/>
          </a:p>
        </p:txBody>
      </p:sp>
      <p:sp>
        <p:nvSpPr>
          <p:cNvPr id="5" name="TextBox 4"/>
          <p:cNvSpPr txBox="1"/>
          <p:nvPr/>
        </p:nvSpPr>
        <p:spPr>
          <a:xfrm>
            <a:off x="717755" y="2046011"/>
            <a:ext cx="6961238"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Lunch</a:t>
            </a:r>
          </a:p>
        </p:txBody>
      </p:sp>
      <p:pic>
        <p:nvPicPr>
          <p:cNvPr id="2" name="Picture 1"/>
          <p:cNvPicPr>
            <a:picLocks noChangeAspect="1"/>
          </p:cNvPicPr>
          <p:nvPr/>
        </p:nvPicPr>
        <p:blipFill>
          <a:blip r:embed="rId2"/>
          <a:stretch>
            <a:fillRect/>
          </a:stretch>
        </p:blipFill>
        <p:spPr>
          <a:xfrm>
            <a:off x="8443249" y="2664992"/>
            <a:ext cx="3360711" cy="3368332"/>
          </a:xfrm>
          <a:prstGeom prst="rect">
            <a:avLst/>
          </a:prstGeom>
        </p:spPr>
      </p:pic>
      <p:pic>
        <p:nvPicPr>
          <p:cNvPr id="6" name="Picture 5"/>
          <p:cNvPicPr>
            <a:picLocks noChangeAspect="1"/>
          </p:cNvPicPr>
          <p:nvPr/>
        </p:nvPicPr>
        <p:blipFill>
          <a:blip r:embed="rId3"/>
          <a:stretch>
            <a:fillRect/>
          </a:stretch>
        </p:blipFill>
        <p:spPr>
          <a:xfrm>
            <a:off x="4845682" y="4049987"/>
            <a:ext cx="3353091" cy="2552921"/>
          </a:xfrm>
          <a:prstGeom prst="rect">
            <a:avLst/>
          </a:prstGeom>
        </p:spPr>
      </p:pic>
      <p:pic>
        <p:nvPicPr>
          <p:cNvPr id="8" name="Picture 7"/>
          <p:cNvPicPr>
            <a:picLocks noChangeAspect="1"/>
          </p:cNvPicPr>
          <p:nvPr/>
        </p:nvPicPr>
        <p:blipFill>
          <a:blip r:embed="rId4"/>
          <a:stretch>
            <a:fillRect/>
          </a:stretch>
        </p:blipFill>
        <p:spPr>
          <a:xfrm>
            <a:off x="929351" y="4070553"/>
            <a:ext cx="3337849" cy="2560542"/>
          </a:xfrm>
          <a:prstGeom prst="rect">
            <a:avLst/>
          </a:prstGeom>
        </p:spPr>
      </p:pic>
      <p:pic>
        <p:nvPicPr>
          <p:cNvPr id="9" name="Picture 8">
            <a:extLst>
              <a:ext uri="{FF2B5EF4-FFF2-40B4-BE49-F238E27FC236}">
                <a16:creationId xmlns:a16="http://schemas.microsoft.com/office/drawing/2014/main" id="{07E31C29-9AB6-4319-9D0A-3BBD9046D5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3654278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26657"/>
            <a:ext cx="10515600" cy="3050305"/>
          </a:xfrm>
        </p:spPr>
        <p:txBody>
          <a:bodyPr/>
          <a:lstStyle/>
          <a:p>
            <a:r>
              <a:rPr lang="en-GB" dirty="0"/>
              <a:t>Helping with homework </a:t>
            </a:r>
          </a:p>
          <a:p>
            <a:r>
              <a:rPr lang="en-GB" dirty="0"/>
              <a:t>Encouraging them to use </a:t>
            </a:r>
            <a:r>
              <a:rPr lang="en-GB" dirty="0" err="1"/>
              <a:t>Numbots</a:t>
            </a:r>
            <a:r>
              <a:rPr lang="en-GB" dirty="0"/>
              <a:t> and Spelling Shed weekly.</a:t>
            </a:r>
          </a:p>
          <a:p>
            <a:r>
              <a:rPr lang="en-GB" dirty="0"/>
              <a:t>Hearing them read</a:t>
            </a:r>
          </a:p>
          <a:p>
            <a:r>
              <a:rPr lang="en-GB" dirty="0"/>
              <a:t>Help them to practise their Number Bonds and/or Times Tables</a:t>
            </a:r>
          </a:p>
          <a:p>
            <a:r>
              <a:rPr lang="en-GB" dirty="0"/>
              <a:t>Lots of useful information on the School Website</a:t>
            </a:r>
          </a:p>
          <a:p>
            <a:pPr marL="0" indent="0">
              <a:buNone/>
            </a:pPr>
            <a:endParaRPr lang="en-GB" dirty="0"/>
          </a:p>
        </p:txBody>
      </p:sp>
      <p:sp>
        <p:nvSpPr>
          <p:cNvPr id="5" name="TextBox 4"/>
          <p:cNvSpPr txBox="1"/>
          <p:nvPr/>
        </p:nvSpPr>
        <p:spPr>
          <a:xfrm>
            <a:off x="717754" y="2203327"/>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How to support your child at home</a:t>
            </a:r>
          </a:p>
        </p:txBody>
      </p:sp>
      <p:pic>
        <p:nvPicPr>
          <p:cNvPr id="6" name="Picture 5">
            <a:extLst>
              <a:ext uri="{FF2B5EF4-FFF2-40B4-BE49-F238E27FC236}">
                <a16:creationId xmlns:a16="http://schemas.microsoft.com/office/drawing/2014/main" id="{3CE43BE1-D587-474B-B650-EE17B2B2F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323093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7795" y="2893392"/>
            <a:ext cx="11036410" cy="3600714"/>
          </a:xfrm>
        </p:spPr>
        <p:txBody>
          <a:bodyPr>
            <a:normAutofit fontScale="62500" lnSpcReduction="20000"/>
          </a:bodyPr>
          <a:lstStyle/>
          <a:p>
            <a:r>
              <a:rPr lang="en-GB" dirty="0"/>
              <a:t>Reading book and Reading Record Book (On Mondays and Thursdays)</a:t>
            </a:r>
          </a:p>
          <a:p>
            <a:r>
              <a:rPr lang="en-GB" dirty="0"/>
              <a:t>Named Water bottle</a:t>
            </a:r>
          </a:p>
          <a:p>
            <a:r>
              <a:rPr lang="en-GB" dirty="0"/>
              <a:t>All clothing named</a:t>
            </a:r>
          </a:p>
          <a:p>
            <a:r>
              <a:rPr lang="en-GB" dirty="0"/>
              <a:t>Snack in a named pot</a:t>
            </a:r>
          </a:p>
          <a:p>
            <a:r>
              <a:rPr lang="en-GB" dirty="0"/>
              <a:t>The snacks allowed in school are as follows: </a:t>
            </a:r>
          </a:p>
          <a:p>
            <a:pPr lvl="1">
              <a:buFont typeface="Wingdings" panose="05000000000000000000" pitchFamily="2" charset="2"/>
              <a:buChar char="Ø"/>
            </a:pPr>
            <a:r>
              <a:rPr lang="en-GB" dirty="0"/>
              <a:t>Fresh fruit – prepared and ready to eat and in a named snack pot. </a:t>
            </a:r>
          </a:p>
          <a:p>
            <a:pPr lvl="1">
              <a:buFont typeface="Wingdings" panose="05000000000000000000" pitchFamily="2" charset="2"/>
              <a:buChar char="Ø"/>
            </a:pPr>
            <a:r>
              <a:rPr lang="en-GB" dirty="0"/>
              <a:t>Fresh vegetables – prepared and ready to eat in a named snack pot. </a:t>
            </a:r>
          </a:p>
          <a:p>
            <a:pPr lvl="1">
              <a:buFont typeface="Wingdings" panose="05000000000000000000" pitchFamily="2" charset="2"/>
              <a:buChar char="Ø"/>
            </a:pPr>
            <a:r>
              <a:rPr lang="en-GB" dirty="0"/>
              <a:t>Dried fruit (plain, no toppings) </a:t>
            </a:r>
          </a:p>
          <a:p>
            <a:pPr lvl="1">
              <a:buFont typeface="Wingdings" panose="05000000000000000000" pitchFamily="2" charset="2"/>
              <a:buChar char="Ø"/>
            </a:pPr>
            <a:r>
              <a:rPr lang="en-GB" dirty="0"/>
              <a:t>Plain breadsticks (nut / sesame seed free and out of their wrapper and in a named snack pot). </a:t>
            </a:r>
          </a:p>
          <a:p>
            <a:pPr lvl="1">
              <a:buFont typeface="Wingdings" panose="05000000000000000000" pitchFamily="2" charset="2"/>
              <a:buChar char="Ø"/>
            </a:pPr>
            <a:r>
              <a:rPr lang="en-GB" dirty="0"/>
              <a:t>Cream crackers </a:t>
            </a:r>
          </a:p>
          <a:p>
            <a:pPr lvl="1">
              <a:buFont typeface="Wingdings" panose="05000000000000000000" pitchFamily="2" charset="2"/>
              <a:buChar char="Ø"/>
            </a:pPr>
            <a:r>
              <a:rPr lang="en-GB" dirty="0"/>
              <a:t>Bread- white/brown bread, pitta or bagel only (nut/ sesame seed free and out of their wrapper and in a named snack pot). </a:t>
            </a:r>
          </a:p>
          <a:p>
            <a:r>
              <a:rPr lang="en-GB" dirty="0"/>
              <a:t>Please note - only butter or margarine is allowed as a topping on bread or cream crackers.</a:t>
            </a:r>
          </a:p>
          <a:p>
            <a:pPr marL="0" indent="0">
              <a:buNone/>
            </a:pPr>
            <a:endParaRPr lang="en-GB" dirty="0"/>
          </a:p>
        </p:txBody>
      </p:sp>
      <p:sp>
        <p:nvSpPr>
          <p:cNvPr id="5" name="TextBox 4"/>
          <p:cNvSpPr txBox="1"/>
          <p:nvPr/>
        </p:nvSpPr>
        <p:spPr>
          <a:xfrm>
            <a:off x="577795" y="1970062"/>
            <a:ext cx="10323871" cy="923330"/>
          </a:xfrm>
          <a:prstGeom prst="rect">
            <a:avLst/>
          </a:prstGeom>
          <a:noFill/>
        </p:spPr>
        <p:txBody>
          <a:bodyPr wrap="square" rtlCol="0">
            <a:spAutoFit/>
          </a:bodyPr>
          <a:lstStyle/>
          <a:p>
            <a:r>
              <a:rPr lang="en-GB" sz="5400" b="1" dirty="0">
                <a:ln w="0"/>
                <a:solidFill>
                  <a:srgbClr val="00B050"/>
                </a:solidFill>
                <a:effectLst>
                  <a:outerShdw blurRad="38100" dist="19050" dir="2700000" algn="tl" rotWithShape="0">
                    <a:schemeClr val="dk1">
                      <a:alpha val="40000"/>
                    </a:schemeClr>
                  </a:outerShdw>
                </a:effectLst>
              </a:rPr>
              <a:t>What they need to bring each day</a:t>
            </a:r>
          </a:p>
        </p:txBody>
      </p:sp>
      <p:pic>
        <p:nvPicPr>
          <p:cNvPr id="6" name="Picture 5">
            <a:extLst>
              <a:ext uri="{FF2B5EF4-FFF2-40B4-BE49-F238E27FC236}">
                <a16:creationId xmlns:a16="http://schemas.microsoft.com/office/drawing/2014/main" id="{2D182190-9704-4D50-B2E7-AD464FCCA4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36387671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2984" y="5120258"/>
            <a:ext cx="11129752" cy="1379082"/>
          </a:xfrm>
        </p:spPr>
        <p:txBody>
          <a:bodyPr>
            <a:normAutofit/>
          </a:bodyPr>
          <a:lstStyle/>
          <a:p>
            <a:r>
              <a:rPr lang="en-GB" dirty="0"/>
              <a:t>Remember any problems please come and speak to us, so we can sort things out as quickly as possible. We are available at the end of the day (except Wednesday) or email the school office.</a:t>
            </a:r>
          </a:p>
          <a:p>
            <a:pPr marL="0" indent="0">
              <a:buNone/>
            </a:pPr>
            <a:endParaRPr lang="en-GB" dirty="0">
              <a:highlight>
                <a:srgbClr val="FFFF00"/>
              </a:highlight>
            </a:endParaRPr>
          </a:p>
          <a:p>
            <a:pPr marL="0" indent="0">
              <a:buNone/>
            </a:pPr>
            <a:endParaRPr lang="en-GB" dirty="0"/>
          </a:p>
        </p:txBody>
      </p:sp>
      <p:sp>
        <p:nvSpPr>
          <p:cNvPr id="6" name="TextBox 5">
            <a:extLst>
              <a:ext uri="{FF2B5EF4-FFF2-40B4-BE49-F238E27FC236}">
                <a16:creationId xmlns:a16="http://schemas.microsoft.com/office/drawing/2014/main" id="{6AAC8092-EA4F-4D0D-AC80-E2F50AA37A70}"/>
              </a:ext>
            </a:extLst>
          </p:cNvPr>
          <p:cNvSpPr txBox="1"/>
          <p:nvPr/>
        </p:nvSpPr>
        <p:spPr>
          <a:xfrm>
            <a:off x="629264" y="2358848"/>
            <a:ext cx="10933472" cy="2585323"/>
          </a:xfrm>
          <a:prstGeom prst="rect">
            <a:avLst/>
          </a:prstGeom>
          <a:noFill/>
        </p:spPr>
        <p:txBody>
          <a:bodyPr wrap="square" rtlCol="0">
            <a:spAutoFit/>
          </a:bodyPr>
          <a:lstStyle/>
          <a:p>
            <a:pPr algn="ctr"/>
            <a:r>
              <a:rPr lang="en-GB" sz="5400" b="1" dirty="0">
                <a:ln w="0"/>
                <a:solidFill>
                  <a:srgbClr val="00B050"/>
                </a:solidFill>
                <a:effectLst>
                  <a:outerShdw blurRad="38100" dist="19050" dir="2700000" algn="tl" rotWithShape="0">
                    <a:schemeClr val="dk1">
                      <a:alpha val="40000"/>
                    </a:schemeClr>
                  </a:outerShdw>
                </a:effectLst>
              </a:rPr>
              <a:t>Thank-you for coming</a:t>
            </a:r>
          </a:p>
          <a:p>
            <a:pPr algn="ctr"/>
            <a:endParaRPr lang="en-GB" sz="5400" b="1" dirty="0">
              <a:ln w="0"/>
              <a:solidFill>
                <a:srgbClr val="00B050"/>
              </a:solidFill>
              <a:effectLst>
                <a:outerShdw blurRad="38100" dist="19050" dir="2700000" algn="tl" rotWithShape="0">
                  <a:schemeClr val="dk1">
                    <a:alpha val="40000"/>
                  </a:schemeClr>
                </a:outerShdw>
              </a:effectLst>
            </a:endParaRPr>
          </a:p>
          <a:p>
            <a:pPr algn="ctr"/>
            <a:r>
              <a:rPr lang="en-GB" sz="5400" b="1" dirty="0">
                <a:ln w="0"/>
                <a:solidFill>
                  <a:srgbClr val="00B050"/>
                </a:solidFill>
                <a:effectLst>
                  <a:outerShdw blurRad="38100" dist="19050" dir="2700000" algn="tl" rotWithShape="0">
                    <a:schemeClr val="dk1">
                      <a:alpha val="40000"/>
                    </a:schemeClr>
                  </a:outerShdw>
                </a:effectLst>
              </a:rPr>
              <a:t>Any questions?</a:t>
            </a:r>
          </a:p>
        </p:txBody>
      </p:sp>
      <p:pic>
        <p:nvPicPr>
          <p:cNvPr id="5" name="Picture 4">
            <a:extLst>
              <a:ext uri="{FF2B5EF4-FFF2-40B4-BE49-F238E27FC236}">
                <a16:creationId xmlns:a16="http://schemas.microsoft.com/office/drawing/2014/main" id="{A5EB9CE9-7E98-472A-9058-F289639828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76" y="0"/>
            <a:ext cx="12140264" cy="2052010"/>
          </a:xfrm>
          <a:prstGeom prst="rect">
            <a:avLst/>
          </a:prstGeom>
        </p:spPr>
      </p:pic>
    </p:spTree>
    <p:extLst>
      <p:ext uri="{BB962C8B-B14F-4D97-AF65-F5344CB8AC3E}">
        <p14:creationId xmlns:p14="http://schemas.microsoft.com/office/powerpoint/2010/main" val="904169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5628</TotalTime>
  <Words>1418</Words>
  <Application>Microsoft Office PowerPoint</Application>
  <PresentationFormat>Widescreen</PresentationFormat>
  <Paragraphs>88</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Wingdings</vt:lpstr>
      <vt:lpstr>Office Theme</vt:lpstr>
      <vt:lpstr>Welcome to Rabbits class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Higham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X class</dc:title>
  <dc:creator>Mrs Levy</dc:creator>
  <cp:lastModifiedBy>Mrs V Levy</cp:lastModifiedBy>
  <cp:revision>50</cp:revision>
  <cp:lastPrinted>2019-07-10T13:54:43Z</cp:lastPrinted>
  <dcterms:created xsi:type="dcterms:W3CDTF">2019-07-10T07:18:38Z</dcterms:created>
  <dcterms:modified xsi:type="dcterms:W3CDTF">2026-09-08T13:55:15Z</dcterms:modified>
</cp:coreProperties>
</file>