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handoutMasterIdLst>
    <p:handoutMasterId r:id="rId19"/>
  </p:handoutMasterIdLst>
  <p:sldIdLst>
    <p:sldId id="256" r:id="rId2"/>
    <p:sldId id="268" r:id="rId3"/>
    <p:sldId id="278" r:id="rId4"/>
    <p:sldId id="257" r:id="rId5"/>
    <p:sldId id="269" r:id="rId6"/>
    <p:sldId id="258" r:id="rId7"/>
    <p:sldId id="259" r:id="rId8"/>
    <p:sldId id="273" r:id="rId9"/>
    <p:sldId id="260" r:id="rId10"/>
    <p:sldId id="295" r:id="rId11"/>
    <p:sldId id="267" r:id="rId12"/>
    <p:sldId id="296" r:id="rId13"/>
    <p:sldId id="263" r:id="rId14"/>
    <p:sldId id="298" r:id="rId15"/>
    <p:sldId id="293" r:id="rId16"/>
    <p:sldId id="275" r:id="rId17"/>
  </p:sldIdLst>
  <p:sldSz cx="12192000" cy="6858000"/>
  <p:notesSz cx="9926638" cy="6797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7EAED"/>
          </a:solidFill>
        </a:fill>
      </a:tcStyle>
    </a:wholeTbl>
    <a:band1H>
      <a:tcStyle>
        <a:tcBdr/>
        <a:fill>
          <a:solidFill>
            <a:srgbClr val="CCD2D8"/>
          </a:solidFill>
        </a:fill>
      </a:tcStyle>
    </a:band1H>
    <a:band2H>
      <a:tcStyle>
        <a:tcBdr/>
      </a:tcStyle>
    </a:band2H>
    <a:band1V>
      <a:tcStyle>
        <a:tcBdr/>
        <a:fill>
          <a:solidFill>
            <a:srgbClr val="CCD2D8"/>
          </a:solidFill>
        </a:fill>
      </a:tcStyle>
    </a:band1V>
    <a:band2V>
      <a:tcStyle>
        <a:tcBdr/>
      </a:tcStyle>
    </a:band2V>
    <a:lastCol>
      <a:tcTxStyle b="on">
        <a:font>
          <a:latin typeface="+mn-lt"/>
          <a:ea typeface="+mn-ea"/>
          <a:cs typeface="+mn-cs"/>
        </a:font>
        <a:srgbClr val="FFFFFF"/>
      </a:tcTxStyle>
      <a:tcStyle>
        <a:tcBdr/>
        <a:fill>
          <a:solidFill>
            <a:srgbClr val="156082"/>
          </a:solidFill>
        </a:fill>
      </a:tcStyle>
    </a:lastCol>
    <a:firstCol>
      <a:tcTxStyle b="on">
        <a:font>
          <a:latin typeface="+mn-lt"/>
          <a:ea typeface="+mn-ea"/>
          <a:cs typeface="+mn-cs"/>
        </a:font>
        <a:srgbClr val="FFFFFF"/>
      </a:tcTxStyle>
      <a:tcStyle>
        <a:tcBdr/>
        <a:fill>
          <a:solidFill>
            <a:srgbClr val="156082"/>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156082"/>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15608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7D679DB-B6AD-F8A3-CCA0-80AF29637C01}"/>
              </a:ext>
            </a:extLst>
          </p:cNvPr>
          <p:cNvSpPr txBox="1">
            <a:spLocks noGrp="1"/>
          </p:cNvSpPr>
          <p:nvPr>
            <p:ph type="hdr" sz="quarter"/>
          </p:nvPr>
        </p:nvSpPr>
        <p:spPr>
          <a:xfrm>
            <a:off x="0" y="0"/>
            <a:ext cx="4301538" cy="341062"/>
          </a:xfrm>
          <a:prstGeom prst="rect">
            <a:avLst/>
          </a:prstGeom>
          <a:noFill/>
          <a:ln>
            <a:noFill/>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200" b="0" i="0" u="none" strike="noStrike" kern="1200" cap="none" spc="0" baseline="0">
              <a:solidFill>
                <a:srgbClr val="000000"/>
              </a:solidFill>
              <a:uFillTx/>
              <a:latin typeface="Calibri"/>
            </a:endParaRPr>
          </a:p>
        </p:txBody>
      </p:sp>
      <p:sp>
        <p:nvSpPr>
          <p:cNvPr id="3" name="Date Placeholder 2">
            <a:extLst>
              <a:ext uri="{FF2B5EF4-FFF2-40B4-BE49-F238E27FC236}">
                <a16:creationId xmlns:a16="http://schemas.microsoft.com/office/drawing/2014/main" id="{46D73A99-5EE7-7CBB-BE84-DCFB5CC6C1B5}"/>
              </a:ext>
            </a:extLst>
          </p:cNvPr>
          <p:cNvSpPr txBox="1">
            <a:spLocks noGrp="1"/>
          </p:cNvSpPr>
          <p:nvPr>
            <p:ph type="dt" sz="quarter" idx="1"/>
          </p:nvPr>
        </p:nvSpPr>
        <p:spPr>
          <a:xfrm>
            <a:off x="5622801" y="0"/>
            <a:ext cx="4301538" cy="341062"/>
          </a:xfrm>
          <a:prstGeom prst="rect">
            <a:avLst/>
          </a:prstGeom>
          <a:noFill/>
          <a:ln>
            <a:noFill/>
          </a:ln>
        </p:spPr>
        <p:txBody>
          <a:bodyPr vert="horz" wrap="square" lIns="91440" tIns="45720" rIns="91440" bIns="45720" anchor="t"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A450CB4-EE0E-4F2B-9208-6D5292C0B9C0}" type="datetime1">
              <a:rPr lang="en-GB" sz="1200" b="0" i="0" u="none" strike="noStrike" kern="1200" cap="none" spc="0" baseline="0">
                <a:solidFill>
                  <a:srgbClr val="000000"/>
                </a:solidFill>
                <a:uFillTx/>
                <a:latin typeface="Calibri"/>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11/09/2026</a:t>
            </a:fld>
            <a:endParaRPr lang="en-GB" sz="1200" b="0" i="0" u="none" strike="noStrike" kern="1200" cap="none" spc="0" baseline="0">
              <a:solidFill>
                <a:srgbClr val="000000"/>
              </a:solidFill>
              <a:uFillTx/>
              <a:latin typeface="Calibri"/>
            </a:endParaRPr>
          </a:p>
        </p:txBody>
      </p:sp>
      <p:sp>
        <p:nvSpPr>
          <p:cNvPr id="4" name="Footer Placeholder 3">
            <a:extLst>
              <a:ext uri="{FF2B5EF4-FFF2-40B4-BE49-F238E27FC236}">
                <a16:creationId xmlns:a16="http://schemas.microsoft.com/office/drawing/2014/main" id="{24DBF99F-1C2E-7A6E-7094-FCF822259D2B}"/>
              </a:ext>
            </a:extLst>
          </p:cNvPr>
          <p:cNvSpPr txBox="1">
            <a:spLocks noGrp="1"/>
          </p:cNvSpPr>
          <p:nvPr>
            <p:ph type="ftr" sz="quarter" idx="2"/>
          </p:nvPr>
        </p:nvSpPr>
        <p:spPr>
          <a:xfrm>
            <a:off x="0" y="6456614"/>
            <a:ext cx="4301538" cy="341062"/>
          </a:xfrm>
          <a:prstGeom prst="rect">
            <a:avLst/>
          </a:prstGeom>
          <a:noFill/>
          <a:ln>
            <a:noFill/>
          </a:ln>
        </p:spPr>
        <p:txBody>
          <a:bodyPr vert="horz" wrap="square" lIns="91440" tIns="45720" rIns="91440" bIns="45720" anchor="b"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200" b="0" i="0" u="none" strike="noStrike" kern="1200" cap="none" spc="0" baseline="0">
              <a:solidFill>
                <a:srgbClr val="000000"/>
              </a:solidFill>
              <a:uFillTx/>
              <a:latin typeface="Calibri"/>
            </a:endParaRPr>
          </a:p>
        </p:txBody>
      </p:sp>
      <p:sp>
        <p:nvSpPr>
          <p:cNvPr id="5" name="Slide Number Placeholder 4">
            <a:extLst>
              <a:ext uri="{FF2B5EF4-FFF2-40B4-BE49-F238E27FC236}">
                <a16:creationId xmlns:a16="http://schemas.microsoft.com/office/drawing/2014/main" id="{CFE6DA32-650B-5417-2006-BFEA5A66882E}"/>
              </a:ext>
            </a:extLst>
          </p:cNvPr>
          <p:cNvSpPr txBox="1">
            <a:spLocks noGrp="1"/>
          </p:cNvSpPr>
          <p:nvPr>
            <p:ph type="sldNum" sz="quarter" idx="3"/>
          </p:nvPr>
        </p:nvSpPr>
        <p:spPr>
          <a:xfrm>
            <a:off x="5622801" y="6456614"/>
            <a:ext cx="4301538" cy="341062"/>
          </a:xfrm>
          <a:prstGeom prst="rect">
            <a:avLst/>
          </a:prstGeom>
          <a:noFill/>
          <a:ln>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0476197-612E-4088-B547-E1AA30BE517D}" type="slidenum">
              <a:t>‹#›</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37105967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FB22127-3047-90F2-4B76-449C58AE0AB4}"/>
              </a:ext>
            </a:extLst>
          </p:cNvPr>
          <p:cNvSpPr txBox="1">
            <a:spLocks noGrp="1"/>
          </p:cNvSpPr>
          <p:nvPr>
            <p:ph type="hdr" sz="quarter"/>
          </p:nvPr>
        </p:nvSpPr>
        <p:spPr>
          <a:xfrm>
            <a:off x="0" y="0"/>
            <a:ext cx="4302123" cy="341308"/>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 name="Date Placeholder 2">
            <a:extLst>
              <a:ext uri="{FF2B5EF4-FFF2-40B4-BE49-F238E27FC236}">
                <a16:creationId xmlns:a16="http://schemas.microsoft.com/office/drawing/2014/main" id="{DEBFD15A-ED08-3042-1DDC-6423F1B23BC1}"/>
              </a:ext>
            </a:extLst>
          </p:cNvPr>
          <p:cNvSpPr txBox="1">
            <a:spLocks noGrp="1"/>
          </p:cNvSpPr>
          <p:nvPr>
            <p:ph type="dt" idx="1"/>
          </p:nvPr>
        </p:nvSpPr>
        <p:spPr>
          <a:xfrm>
            <a:off x="5622929" y="0"/>
            <a:ext cx="4302123" cy="341308"/>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BCB618B8-9460-45CE-A712-E3FD6069C085}" type="datetime1">
              <a:rPr lang="en-GB"/>
              <a:pPr lvl="0"/>
              <a:t>11/09/2026</a:t>
            </a:fld>
            <a:endParaRPr lang="en-GB"/>
          </a:p>
        </p:txBody>
      </p:sp>
      <p:sp>
        <p:nvSpPr>
          <p:cNvPr id="4" name="Slide Image Placeholder 3">
            <a:extLst>
              <a:ext uri="{FF2B5EF4-FFF2-40B4-BE49-F238E27FC236}">
                <a16:creationId xmlns:a16="http://schemas.microsoft.com/office/drawing/2014/main" id="{9354334F-0D4C-2426-FF02-F80481864D2A}"/>
              </a:ext>
            </a:extLst>
          </p:cNvPr>
          <p:cNvSpPr>
            <a:spLocks noGrp="1" noRot="1" noChangeAspect="1"/>
          </p:cNvSpPr>
          <p:nvPr>
            <p:ph type="sldImg" idx="2"/>
          </p:nvPr>
        </p:nvSpPr>
        <p:spPr>
          <a:xfrm>
            <a:off x="2924178" y="849313"/>
            <a:ext cx="4078288" cy="2293936"/>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59CBFA8B-A71C-8804-DA07-03779DF69C0E}"/>
              </a:ext>
            </a:extLst>
          </p:cNvPr>
          <p:cNvSpPr txBox="1">
            <a:spLocks noGrp="1"/>
          </p:cNvSpPr>
          <p:nvPr>
            <p:ph type="body" sz="quarter" idx="3"/>
          </p:nvPr>
        </p:nvSpPr>
        <p:spPr>
          <a:xfrm>
            <a:off x="992188" y="3271842"/>
            <a:ext cx="7942258" cy="2676521"/>
          </a:xfrm>
          <a:prstGeom prst="rect">
            <a:avLst/>
          </a:prstGeom>
          <a:noFill/>
          <a:ln>
            <a:noFill/>
          </a:ln>
        </p:spPr>
        <p:txBody>
          <a:bodyPr vert="horz" wrap="square" lIns="91440" tIns="45720" rIns="91440" bIns="45720" anchor="t" anchorCtr="0" compatLnSpc="1">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02150943-EA70-AFC4-198D-DD3D20736BB3}"/>
              </a:ext>
            </a:extLst>
          </p:cNvPr>
          <p:cNvSpPr txBox="1">
            <a:spLocks noGrp="1"/>
          </p:cNvSpPr>
          <p:nvPr>
            <p:ph type="ftr" sz="quarter" idx="4"/>
          </p:nvPr>
        </p:nvSpPr>
        <p:spPr>
          <a:xfrm>
            <a:off x="0" y="6456358"/>
            <a:ext cx="4302123" cy="341308"/>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7" name="Slide Number Placeholder 6">
            <a:extLst>
              <a:ext uri="{FF2B5EF4-FFF2-40B4-BE49-F238E27FC236}">
                <a16:creationId xmlns:a16="http://schemas.microsoft.com/office/drawing/2014/main" id="{F0EB0F9E-A4E9-261F-9892-F7889C200DF0}"/>
              </a:ext>
            </a:extLst>
          </p:cNvPr>
          <p:cNvSpPr txBox="1">
            <a:spLocks noGrp="1"/>
          </p:cNvSpPr>
          <p:nvPr>
            <p:ph type="sldNum" sz="quarter" idx="5"/>
          </p:nvPr>
        </p:nvSpPr>
        <p:spPr>
          <a:xfrm>
            <a:off x="5622929" y="6456358"/>
            <a:ext cx="4302123" cy="341308"/>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2A50A420-8990-480E-9C59-EECA079AF192}" type="slidenum">
              <a:t>‹#›</a:t>
            </a:fld>
            <a:endParaRPr lang="en-GB"/>
          </a:p>
        </p:txBody>
      </p:sp>
    </p:spTree>
    <p:extLst>
      <p:ext uri="{BB962C8B-B14F-4D97-AF65-F5344CB8AC3E}">
        <p14:creationId xmlns:p14="http://schemas.microsoft.com/office/powerpoint/2010/main" val="36725258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D74580-860D-2CF0-5053-75DE16D5B5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3C83A7-CD6C-62AC-F1D5-7E1688FCD467}"/>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DEFAA6B7-C4CC-6883-10C1-F254A196352F}"/>
              </a:ext>
            </a:extLst>
          </p:cNvPr>
          <p:cNvSpPr txBox="1"/>
          <p:nvPr/>
        </p:nvSpPr>
        <p:spPr>
          <a:xfrm>
            <a:off x="5622929" y="6456358"/>
            <a:ext cx="4302123" cy="341308"/>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E38BB51-3426-4A99-82D1-C016F539FD47}" type="slidenum">
              <a:t>4</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Google Shape;70;g60c2312dea_0_76:notes">
            <a:extLst>
              <a:ext uri="{FF2B5EF4-FFF2-40B4-BE49-F238E27FC236}">
                <a16:creationId xmlns:a16="http://schemas.microsoft.com/office/drawing/2014/main" id="{A4DFEDE2-A598-9717-D271-E6847CAD4BDB}"/>
              </a:ext>
            </a:extLst>
          </p:cNvPr>
          <p:cNvSpPr>
            <a:spLocks noGrp="1" noRot="1" noChangeAspect="1"/>
          </p:cNvSpPr>
          <p:nvPr>
            <p:ph type="sldImg"/>
          </p:nvPr>
        </p:nvSpPr>
        <p:spPr>
          <a:xfrm>
            <a:off x="381003" y="685800"/>
            <a:ext cx="6096003" cy="3429000"/>
          </a:xfrm>
        </p:spPr>
      </p:sp>
      <p:sp>
        <p:nvSpPr>
          <p:cNvPr id="3" name="Google Shape;71;g60c2312dea_0_76:notes">
            <a:extLst>
              <a:ext uri="{FF2B5EF4-FFF2-40B4-BE49-F238E27FC236}">
                <a16:creationId xmlns:a16="http://schemas.microsoft.com/office/drawing/2014/main" id="{C36D58B5-C0FC-5AA1-B367-A69A24BFF973}"/>
              </a:ext>
            </a:extLst>
          </p:cNvPr>
          <p:cNvSpPr txBox="1">
            <a:spLocks noGrp="1"/>
          </p:cNvSpPr>
          <p:nvPr>
            <p:ph type="body" sz="quarter" idx="1"/>
          </p:nvPr>
        </p:nvSpPr>
        <p:spPr>
          <a:xfrm>
            <a:off x="685800" y="4343400"/>
            <a:ext cx="5486400" cy="4114800"/>
          </a:xfrm>
        </p:spPr>
        <p:txBody>
          <a:bodyPr lIns="91421" tIns="91421" rIns="91421" bIns="91421"/>
          <a:lstStyle/>
          <a:p>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10D5B-A3D9-702B-1CCB-93957CEAC7EB}"/>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endParaRPr lang="en-GB"/>
          </a:p>
        </p:txBody>
      </p:sp>
      <p:sp>
        <p:nvSpPr>
          <p:cNvPr id="3" name="Subtitle 2">
            <a:extLst>
              <a:ext uri="{FF2B5EF4-FFF2-40B4-BE49-F238E27FC236}">
                <a16:creationId xmlns:a16="http://schemas.microsoft.com/office/drawing/2014/main" id="{E5583ED4-CBEA-EB32-C5F5-DF34D9168CA8}"/>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endParaRPr lang="en-GB"/>
          </a:p>
        </p:txBody>
      </p:sp>
      <p:sp>
        <p:nvSpPr>
          <p:cNvPr id="4" name="Date Placeholder 3">
            <a:extLst>
              <a:ext uri="{FF2B5EF4-FFF2-40B4-BE49-F238E27FC236}">
                <a16:creationId xmlns:a16="http://schemas.microsoft.com/office/drawing/2014/main" id="{1F6BE056-2A75-AEB0-B6E9-88B005435841}"/>
              </a:ext>
            </a:extLst>
          </p:cNvPr>
          <p:cNvSpPr txBox="1">
            <a:spLocks noGrp="1"/>
          </p:cNvSpPr>
          <p:nvPr>
            <p:ph type="dt" sz="half" idx="7"/>
          </p:nvPr>
        </p:nvSpPr>
        <p:spPr/>
        <p:txBody>
          <a:bodyPr/>
          <a:lstStyle>
            <a:lvl1pPr>
              <a:defRPr/>
            </a:lvl1pPr>
          </a:lstStyle>
          <a:p>
            <a:pPr lvl="0"/>
            <a:fld id="{9EDA15EE-545E-4662-9F1C-BE02A240C647}" type="datetime1">
              <a:rPr lang="en-GB"/>
              <a:pPr lvl="0"/>
              <a:t>11/09/2026</a:t>
            </a:fld>
            <a:endParaRPr lang="en-GB"/>
          </a:p>
        </p:txBody>
      </p:sp>
      <p:sp>
        <p:nvSpPr>
          <p:cNvPr id="5" name="Footer Placeholder 4">
            <a:extLst>
              <a:ext uri="{FF2B5EF4-FFF2-40B4-BE49-F238E27FC236}">
                <a16:creationId xmlns:a16="http://schemas.microsoft.com/office/drawing/2014/main" id="{96A97CF2-116D-2CB0-281B-FE21204D750D}"/>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F460F14E-DB2D-27E2-B6A6-83548DEAA777}"/>
              </a:ext>
            </a:extLst>
          </p:cNvPr>
          <p:cNvSpPr txBox="1">
            <a:spLocks noGrp="1"/>
          </p:cNvSpPr>
          <p:nvPr>
            <p:ph type="sldNum" sz="quarter" idx="8"/>
          </p:nvPr>
        </p:nvSpPr>
        <p:spPr/>
        <p:txBody>
          <a:bodyPr/>
          <a:lstStyle>
            <a:lvl1pPr>
              <a:defRPr/>
            </a:lvl1pPr>
          </a:lstStyle>
          <a:p>
            <a:pPr lvl="0"/>
            <a:fld id="{ECD5BE25-08BE-4ADE-9831-0156BED8168B}" type="slidenum">
              <a:t>‹#›</a:t>
            </a:fld>
            <a:endParaRPr lang="en-GB"/>
          </a:p>
        </p:txBody>
      </p:sp>
    </p:spTree>
    <p:extLst>
      <p:ext uri="{BB962C8B-B14F-4D97-AF65-F5344CB8AC3E}">
        <p14:creationId xmlns:p14="http://schemas.microsoft.com/office/powerpoint/2010/main" val="1046183374"/>
      </p:ext>
    </p:extLst>
  </p:cSld>
  <p:clrMapOvr>
    <a:masterClrMapping/>
  </p:clrMapOvr>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12A90B-D5E6-E4FE-911E-F8B8FF6D8971}"/>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DA003170-23C3-2A70-07B7-1CED7A8BF35E}"/>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3236CF-22BB-CE9E-3B8F-64FF3118C3B2}"/>
              </a:ext>
            </a:extLst>
          </p:cNvPr>
          <p:cNvSpPr txBox="1">
            <a:spLocks noGrp="1"/>
          </p:cNvSpPr>
          <p:nvPr>
            <p:ph type="dt" sz="half" idx="7"/>
          </p:nvPr>
        </p:nvSpPr>
        <p:spPr/>
        <p:txBody>
          <a:bodyPr/>
          <a:lstStyle>
            <a:lvl1pPr>
              <a:defRPr/>
            </a:lvl1pPr>
          </a:lstStyle>
          <a:p>
            <a:pPr lvl="0"/>
            <a:fld id="{09D9FE6A-2574-4DE0-AFB7-1C55A37A898A}" type="datetime1">
              <a:rPr lang="en-GB"/>
              <a:pPr lvl="0"/>
              <a:t>11/09/2026</a:t>
            </a:fld>
            <a:endParaRPr lang="en-GB"/>
          </a:p>
        </p:txBody>
      </p:sp>
      <p:sp>
        <p:nvSpPr>
          <p:cNvPr id="5" name="Footer Placeholder 4">
            <a:extLst>
              <a:ext uri="{FF2B5EF4-FFF2-40B4-BE49-F238E27FC236}">
                <a16:creationId xmlns:a16="http://schemas.microsoft.com/office/drawing/2014/main" id="{4FDF71D5-3BE8-1517-2274-AC758AB65ED2}"/>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4D3F6EF3-D71C-063A-49FA-C56B564783B9}"/>
              </a:ext>
            </a:extLst>
          </p:cNvPr>
          <p:cNvSpPr txBox="1">
            <a:spLocks noGrp="1"/>
          </p:cNvSpPr>
          <p:nvPr>
            <p:ph type="sldNum" sz="quarter" idx="8"/>
          </p:nvPr>
        </p:nvSpPr>
        <p:spPr/>
        <p:txBody>
          <a:bodyPr/>
          <a:lstStyle>
            <a:lvl1pPr>
              <a:defRPr/>
            </a:lvl1pPr>
          </a:lstStyle>
          <a:p>
            <a:pPr lvl="0"/>
            <a:fld id="{E20B05EF-8D07-472F-86D0-3963CB9CF75D}" type="slidenum">
              <a:t>‹#›</a:t>
            </a:fld>
            <a:endParaRPr lang="en-GB"/>
          </a:p>
        </p:txBody>
      </p:sp>
    </p:spTree>
    <p:extLst>
      <p:ext uri="{BB962C8B-B14F-4D97-AF65-F5344CB8AC3E}">
        <p14:creationId xmlns:p14="http://schemas.microsoft.com/office/powerpoint/2010/main" val="428011085"/>
      </p:ext>
    </p:extLst>
  </p:cSld>
  <p:clrMapOvr>
    <a:masterClrMapping/>
  </p:clrMapOvr>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7789FD-4343-5E6D-D168-6695D012B7B9}"/>
              </a:ext>
            </a:extLst>
          </p:cNvPr>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93492129-B161-E914-7125-95F2A2807B87}"/>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n-US"/>
              <a:t>Edit Master text styles</a:t>
            </a:r>
          </a:p>
        </p:txBody>
      </p:sp>
      <p:sp>
        <p:nvSpPr>
          <p:cNvPr id="4" name="Date Placeholder 3">
            <a:extLst>
              <a:ext uri="{FF2B5EF4-FFF2-40B4-BE49-F238E27FC236}">
                <a16:creationId xmlns:a16="http://schemas.microsoft.com/office/drawing/2014/main" id="{72D26ABB-B312-2F98-03E0-A4389C8FE510}"/>
              </a:ext>
            </a:extLst>
          </p:cNvPr>
          <p:cNvSpPr txBox="1">
            <a:spLocks noGrp="1"/>
          </p:cNvSpPr>
          <p:nvPr>
            <p:ph type="dt" sz="half" idx="7"/>
          </p:nvPr>
        </p:nvSpPr>
        <p:spPr/>
        <p:txBody>
          <a:bodyPr/>
          <a:lstStyle>
            <a:lvl1pPr>
              <a:defRPr/>
            </a:lvl1pPr>
          </a:lstStyle>
          <a:p>
            <a:pPr lvl="0"/>
            <a:fld id="{01CF0FCA-78F6-42B2-BDCB-64827908FA78}" type="datetime1">
              <a:rPr lang="en-GB"/>
              <a:pPr lvl="0"/>
              <a:t>11/09/2026</a:t>
            </a:fld>
            <a:endParaRPr lang="en-GB"/>
          </a:p>
        </p:txBody>
      </p:sp>
      <p:sp>
        <p:nvSpPr>
          <p:cNvPr id="5" name="Footer Placeholder 4">
            <a:extLst>
              <a:ext uri="{FF2B5EF4-FFF2-40B4-BE49-F238E27FC236}">
                <a16:creationId xmlns:a16="http://schemas.microsoft.com/office/drawing/2014/main" id="{11105BBB-4582-2B75-B10F-CC9A266E93B3}"/>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35A41E39-D257-E6DD-8FAA-618EBA7209AC}"/>
              </a:ext>
            </a:extLst>
          </p:cNvPr>
          <p:cNvSpPr txBox="1">
            <a:spLocks noGrp="1"/>
          </p:cNvSpPr>
          <p:nvPr>
            <p:ph type="sldNum" sz="quarter" idx="8"/>
          </p:nvPr>
        </p:nvSpPr>
        <p:spPr/>
        <p:txBody>
          <a:bodyPr/>
          <a:lstStyle>
            <a:lvl1pPr>
              <a:defRPr/>
            </a:lvl1pPr>
          </a:lstStyle>
          <a:p>
            <a:pPr lvl="0"/>
            <a:fld id="{4B598ABF-E142-48DE-A453-B7E1E3307488}" type="slidenum">
              <a:t>‹#›</a:t>
            </a:fld>
            <a:endParaRPr lang="en-GB"/>
          </a:p>
        </p:txBody>
      </p:sp>
    </p:spTree>
    <p:extLst>
      <p:ext uri="{BB962C8B-B14F-4D97-AF65-F5344CB8AC3E}">
        <p14:creationId xmlns:p14="http://schemas.microsoft.com/office/powerpoint/2010/main" val="1274071509"/>
      </p:ext>
    </p:extLst>
  </p:cSld>
  <p:clrMapOvr>
    <a:masterClrMapping/>
  </p:clrMapOvr>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515D1C-FC54-3AA2-A517-AAC86CAC4456}"/>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50249294-FA1C-DEAF-CFD1-EFE053128B13}"/>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27448A7-DD0D-CFE1-965D-662C36934EF1}"/>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8F96246-E0FF-EFBE-DF1B-2BE32DC2A0A6}"/>
              </a:ext>
            </a:extLst>
          </p:cNvPr>
          <p:cNvSpPr txBox="1">
            <a:spLocks noGrp="1"/>
          </p:cNvSpPr>
          <p:nvPr>
            <p:ph type="dt" sz="half" idx="7"/>
          </p:nvPr>
        </p:nvSpPr>
        <p:spPr/>
        <p:txBody>
          <a:bodyPr/>
          <a:lstStyle>
            <a:lvl1pPr>
              <a:defRPr/>
            </a:lvl1pPr>
          </a:lstStyle>
          <a:p>
            <a:pPr lvl="0"/>
            <a:fld id="{02826A19-FB56-4D85-B3D2-957FA9E56F4B}" type="datetime1">
              <a:rPr lang="en-GB"/>
              <a:pPr lvl="0"/>
              <a:t>11/09/2026</a:t>
            </a:fld>
            <a:endParaRPr lang="en-GB"/>
          </a:p>
        </p:txBody>
      </p:sp>
      <p:sp>
        <p:nvSpPr>
          <p:cNvPr id="6" name="Footer Placeholder 5">
            <a:extLst>
              <a:ext uri="{FF2B5EF4-FFF2-40B4-BE49-F238E27FC236}">
                <a16:creationId xmlns:a16="http://schemas.microsoft.com/office/drawing/2014/main" id="{88D46FCC-5272-2A4C-C646-CDEB4BF67C56}"/>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803A5545-916C-41D5-3B47-21DD5F83CEDA}"/>
              </a:ext>
            </a:extLst>
          </p:cNvPr>
          <p:cNvSpPr txBox="1">
            <a:spLocks noGrp="1"/>
          </p:cNvSpPr>
          <p:nvPr>
            <p:ph type="sldNum" sz="quarter" idx="8"/>
          </p:nvPr>
        </p:nvSpPr>
        <p:spPr/>
        <p:txBody>
          <a:bodyPr/>
          <a:lstStyle>
            <a:lvl1pPr>
              <a:defRPr/>
            </a:lvl1pPr>
          </a:lstStyle>
          <a:p>
            <a:pPr lvl="0"/>
            <a:fld id="{357173A1-FDDD-4504-B84F-B0A927B1D1CF}" type="slidenum">
              <a:t>‹#›</a:t>
            </a:fld>
            <a:endParaRPr lang="en-GB"/>
          </a:p>
        </p:txBody>
      </p:sp>
    </p:spTree>
    <p:extLst>
      <p:ext uri="{BB962C8B-B14F-4D97-AF65-F5344CB8AC3E}">
        <p14:creationId xmlns:p14="http://schemas.microsoft.com/office/powerpoint/2010/main" val="2412647609"/>
      </p:ext>
    </p:extLst>
  </p:cSld>
  <p:clrMapOvr>
    <a:masterClrMapping/>
  </p:clrMapOvr>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34A37-2CF2-C05E-211A-51EDB9FF5DBA}"/>
              </a:ext>
            </a:extLst>
          </p:cNvPr>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F57E7136-2E8C-1957-BB35-636A3041CD8B}"/>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Edit Master text styles</a:t>
            </a:r>
          </a:p>
        </p:txBody>
      </p:sp>
      <p:sp>
        <p:nvSpPr>
          <p:cNvPr id="4" name="Content Placeholder 3">
            <a:extLst>
              <a:ext uri="{FF2B5EF4-FFF2-40B4-BE49-F238E27FC236}">
                <a16:creationId xmlns:a16="http://schemas.microsoft.com/office/drawing/2014/main" id="{906B1ED7-8D24-87A0-1B5B-8030FBED43E0}"/>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5F47FC5-28AF-C97F-5A6B-FB09D9ADB12B}"/>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Edit Master text styles</a:t>
            </a:r>
          </a:p>
        </p:txBody>
      </p:sp>
      <p:sp>
        <p:nvSpPr>
          <p:cNvPr id="6" name="Content Placeholder 5">
            <a:extLst>
              <a:ext uri="{FF2B5EF4-FFF2-40B4-BE49-F238E27FC236}">
                <a16:creationId xmlns:a16="http://schemas.microsoft.com/office/drawing/2014/main" id="{D4D63EA2-5E24-B07E-24A5-650B7B556518}"/>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C1BC48E-C744-6164-4FFC-C6B9A0FB24A0}"/>
              </a:ext>
            </a:extLst>
          </p:cNvPr>
          <p:cNvSpPr txBox="1">
            <a:spLocks noGrp="1"/>
          </p:cNvSpPr>
          <p:nvPr>
            <p:ph type="dt" sz="half" idx="7"/>
          </p:nvPr>
        </p:nvSpPr>
        <p:spPr/>
        <p:txBody>
          <a:bodyPr/>
          <a:lstStyle>
            <a:lvl1pPr>
              <a:defRPr/>
            </a:lvl1pPr>
          </a:lstStyle>
          <a:p>
            <a:pPr lvl="0"/>
            <a:fld id="{430BD3E2-88A6-46B6-8494-094230A9D88A}" type="datetime1">
              <a:rPr lang="en-GB"/>
              <a:pPr lvl="0"/>
              <a:t>11/09/2026</a:t>
            </a:fld>
            <a:endParaRPr lang="en-GB"/>
          </a:p>
        </p:txBody>
      </p:sp>
      <p:sp>
        <p:nvSpPr>
          <p:cNvPr id="8" name="Footer Placeholder 7">
            <a:extLst>
              <a:ext uri="{FF2B5EF4-FFF2-40B4-BE49-F238E27FC236}">
                <a16:creationId xmlns:a16="http://schemas.microsoft.com/office/drawing/2014/main" id="{E51FEE0D-49E2-E3D8-4BFC-8EE75C86FA35}"/>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41D90F69-CC52-5624-A7EB-DFC4C3BC7EAE}"/>
              </a:ext>
            </a:extLst>
          </p:cNvPr>
          <p:cNvSpPr txBox="1">
            <a:spLocks noGrp="1"/>
          </p:cNvSpPr>
          <p:nvPr>
            <p:ph type="sldNum" sz="quarter" idx="8"/>
          </p:nvPr>
        </p:nvSpPr>
        <p:spPr/>
        <p:txBody>
          <a:bodyPr/>
          <a:lstStyle>
            <a:lvl1pPr>
              <a:defRPr/>
            </a:lvl1pPr>
          </a:lstStyle>
          <a:p>
            <a:pPr lvl="0"/>
            <a:fld id="{D46D0B48-7B1D-418E-AA92-3A41DC32DE8F}" type="slidenum">
              <a:t>‹#›</a:t>
            </a:fld>
            <a:endParaRPr lang="en-GB"/>
          </a:p>
        </p:txBody>
      </p:sp>
    </p:spTree>
    <p:extLst>
      <p:ext uri="{BB962C8B-B14F-4D97-AF65-F5344CB8AC3E}">
        <p14:creationId xmlns:p14="http://schemas.microsoft.com/office/powerpoint/2010/main" val="4197972919"/>
      </p:ext>
    </p:extLst>
  </p:cSld>
  <p:clrMapOvr>
    <a:masterClrMapping/>
  </p:clrMapOvr>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9BF42-6F3C-C78D-A1BF-80DCE21625D7}"/>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a:extLst>
              <a:ext uri="{FF2B5EF4-FFF2-40B4-BE49-F238E27FC236}">
                <a16:creationId xmlns:a16="http://schemas.microsoft.com/office/drawing/2014/main" id="{8D4E177F-23A2-B827-9C3D-6C4300A51706}"/>
              </a:ext>
            </a:extLst>
          </p:cNvPr>
          <p:cNvSpPr txBox="1">
            <a:spLocks noGrp="1"/>
          </p:cNvSpPr>
          <p:nvPr>
            <p:ph type="dt" sz="half" idx="7"/>
          </p:nvPr>
        </p:nvSpPr>
        <p:spPr/>
        <p:txBody>
          <a:bodyPr/>
          <a:lstStyle>
            <a:lvl1pPr>
              <a:defRPr/>
            </a:lvl1pPr>
          </a:lstStyle>
          <a:p>
            <a:pPr lvl="0"/>
            <a:fld id="{678BC5FD-E139-4F2B-BFA6-A8E64C6D8D47}" type="datetime1">
              <a:rPr lang="en-GB"/>
              <a:pPr lvl="0"/>
              <a:t>11/09/2026</a:t>
            </a:fld>
            <a:endParaRPr lang="en-GB"/>
          </a:p>
        </p:txBody>
      </p:sp>
      <p:sp>
        <p:nvSpPr>
          <p:cNvPr id="4" name="Footer Placeholder 3">
            <a:extLst>
              <a:ext uri="{FF2B5EF4-FFF2-40B4-BE49-F238E27FC236}">
                <a16:creationId xmlns:a16="http://schemas.microsoft.com/office/drawing/2014/main" id="{941D74A8-FC5D-9B7D-84BE-F05870D02B15}"/>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33474CDC-49B4-D527-0E4A-9C25A376A02C}"/>
              </a:ext>
            </a:extLst>
          </p:cNvPr>
          <p:cNvSpPr txBox="1">
            <a:spLocks noGrp="1"/>
          </p:cNvSpPr>
          <p:nvPr>
            <p:ph type="sldNum" sz="quarter" idx="8"/>
          </p:nvPr>
        </p:nvSpPr>
        <p:spPr/>
        <p:txBody>
          <a:bodyPr/>
          <a:lstStyle>
            <a:lvl1pPr>
              <a:defRPr/>
            </a:lvl1pPr>
          </a:lstStyle>
          <a:p>
            <a:pPr lvl="0"/>
            <a:fld id="{8D6071E8-1B4F-417F-961D-B3211F4C2370}" type="slidenum">
              <a:t>‹#›</a:t>
            </a:fld>
            <a:endParaRPr lang="en-GB"/>
          </a:p>
        </p:txBody>
      </p:sp>
    </p:spTree>
    <p:extLst>
      <p:ext uri="{BB962C8B-B14F-4D97-AF65-F5344CB8AC3E}">
        <p14:creationId xmlns:p14="http://schemas.microsoft.com/office/powerpoint/2010/main" val="2052136479"/>
      </p:ext>
    </p:extLst>
  </p:cSld>
  <p:clrMapOvr>
    <a:masterClrMapping/>
  </p:clrMapOvr>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ACAAE51-1C84-6D9B-CCA3-37D30FECF747}"/>
              </a:ext>
            </a:extLst>
          </p:cNvPr>
          <p:cNvSpPr txBox="1">
            <a:spLocks noGrp="1"/>
          </p:cNvSpPr>
          <p:nvPr>
            <p:ph type="dt" sz="half" idx="7"/>
          </p:nvPr>
        </p:nvSpPr>
        <p:spPr/>
        <p:txBody>
          <a:bodyPr/>
          <a:lstStyle>
            <a:lvl1pPr>
              <a:defRPr/>
            </a:lvl1pPr>
          </a:lstStyle>
          <a:p>
            <a:pPr lvl="0"/>
            <a:fld id="{C559BEEE-35A2-4C8C-BF5B-766E6D5DFFEA}" type="datetime1">
              <a:rPr lang="en-GB"/>
              <a:pPr lvl="0"/>
              <a:t>11/09/2026</a:t>
            </a:fld>
            <a:endParaRPr lang="en-GB"/>
          </a:p>
        </p:txBody>
      </p:sp>
      <p:sp>
        <p:nvSpPr>
          <p:cNvPr id="3" name="Footer Placeholder 2">
            <a:extLst>
              <a:ext uri="{FF2B5EF4-FFF2-40B4-BE49-F238E27FC236}">
                <a16:creationId xmlns:a16="http://schemas.microsoft.com/office/drawing/2014/main" id="{95217101-B0F7-5413-F52C-BC10AF0D3CF8}"/>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9C9E98B9-6737-2481-07D1-100ABA96E933}"/>
              </a:ext>
            </a:extLst>
          </p:cNvPr>
          <p:cNvSpPr txBox="1">
            <a:spLocks noGrp="1"/>
          </p:cNvSpPr>
          <p:nvPr>
            <p:ph type="sldNum" sz="quarter" idx="8"/>
          </p:nvPr>
        </p:nvSpPr>
        <p:spPr/>
        <p:txBody>
          <a:bodyPr/>
          <a:lstStyle>
            <a:lvl1pPr>
              <a:defRPr/>
            </a:lvl1pPr>
          </a:lstStyle>
          <a:p>
            <a:pPr lvl="0"/>
            <a:fld id="{CE3F4AFC-899B-464E-96E6-26D247726319}" type="slidenum">
              <a:t>‹#›</a:t>
            </a:fld>
            <a:endParaRPr lang="en-GB"/>
          </a:p>
        </p:txBody>
      </p:sp>
    </p:spTree>
    <p:extLst>
      <p:ext uri="{BB962C8B-B14F-4D97-AF65-F5344CB8AC3E}">
        <p14:creationId xmlns:p14="http://schemas.microsoft.com/office/powerpoint/2010/main" val="1793872256"/>
      </p:ext>
    </p:extLst>
  </p:cSld>
  <p:clrMapOvr>
    <a:masterClrMapping/>
  </p:clrMapOvr>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1A038-389D-F7A7-89AF-5224861CDA99}"/>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C80CDFCB-B1A5-EF77-E752-32D40811A08B}"/>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EC3ADCE-212F-CF6C-05D3-D71C24F859A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Edit Master text styles</a:t>
            </a:r>
          </a:p>
        </p:txBody>
      </p:sp>
      <p:sp>
        <p:nvSpPr>
          <p:cNvPr id="5" name="Date Placeholder 4">
            <a:extLst>
              <a:ext uri="{FF2B5EF4-FFF2-40B4-BE49-F238E27FC236}">
                <a16:creationId xmlns:a16="http://schemas.microsoft.com/office/drawing/2014/main" id="{429E796C-2860-A643-A721-C60C9821F2D0}"/>
              </a:ext>
            </a:extLst>
          </p:cNvPr>
          <p:cNvSpPr txBox="1">
            <a:spLocks noGrp="1"/>
          </p:cNvSpPr>
          <p:nvPr>
            <p:ph type="dt" sz="half" idx="7"/>
          </p:nvPr>
        </p:nvSpPr>
        <p:spPr/>
        <p:txBody>
          <a:bodyPr/>
          <a:lstStyle>
            <a:lvl1pPr>
              <a:defRPr/>
            </a:lvl1pPr>
          </a:lstStyle>
          <a:p>
            <a:pPr lvl="0"/>
            <a:fld id="{5B4A9680-7F59-4CBF-8B61-40060D8DC043}" type="datetime1">
              <a:rPr lang="en-GB"/>
              <a:pPr lvl="0"/>
              <a:t>11/09/2026</a:t>
            </a:fld>
            <a:endParaRPr lang="en-GB"/>
          </a:p>
        </p:txBody>
      </p:sp>
      <p:sp>
        <p:nvSpPr>
          <p:cNvPr id="6" name="Footer Placeholder 5">
            <a:extLst>
              <a:ext uri="{FF2B5EF4-FFF2-40B4-BE49-F238E27FC236}">
                <a16:creationId xmlns:a16="http://schemas.microsoft.com/office/drawing/2014/main" id="{587DA0AF-0F51-1297-5FA9-98A74044FD6E}"/>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6905A3C3-675B-EEC6-F68D-A90A8016CC09}"/>
              </a:ext>
            </a:extLst>
          </p:cNvPr>
          <p:cNvSpPr txBox="1">
            <a:spLocks noGrp="1"/>
          </p:cNvSpPr>
          <p:nvPr>
            <p:ph type="sldNum" sz="quarter" idx="8"/>
          </p:nvPr>
        </p:nvSpPr>
        <p:spPr/>
        <p:txBody>
          <a:bodyPr/>
          <a:lstStyle>
            <a:lvl1pPr>
              <a:defRPr/>
            </a:lvl1pPr>
          </a:lstStyle>
          <a:p>
            <a:pPr lvl="0"/>
            <a:fld id="{6EC2B9A7-70D0-4A45-8297-A84979D60AA8}" type="slidenum">
              <a:t>‹#›</a:t>
            </a:fld>
            <a:endParaRPr lang="en-GB"/>
          </a:p>
        </p:txBody>
      </p:sp>
    </p:spTree>
    <p:extLst>
      <p:ext uri="{BB962C8B-B14F-4D97-AF65-F5344CB8AC3E}">
        <p14:creationId xmlns:p14="http://schemas.microsoft.com/office/powerpoint/2010/main" val="2166870001"/>
      </p:ext>
    </p:extLst>
  </p:cSld>
  <p:clrMapOvr>
    <a:masterClrMapping/>
  </p:clrMapOvr>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B4BFC8-B7AD-62D2-619A-332334490CD0}"/>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Picture Placeholder 2">
            <a:extLst>
              <a:ext uri="{FF2B5EF4-FFF2-40B4-BE49-F238E27FC236}">
                <a16:creationId xmlns:a16="http://schemas.microsoft.com/office/drawing/2014/main" id="{44551DC2-4195-61DB-3B89-EB8EF78EEBC9}"/>
              </a:ext>
            </a:extLst>
          </p:cNvPr>
          <p:cNvSpPr txBox="1">
            <a:spLocks noGrp="1"/>
          </p:cNvSpPr>
          <p:nvPr>
            <p:ph type="pic" idx="1"/>
          </p:nvPr>
        </p:nvSpPr>
        <p:spPr>
          <a:xfrm>
            <a:off x="5183184" y="987423"/>
            <a:ext cx="6172200" cy="4873623"/>
          </a:xfrm>
        </p:spPr>
        <p:txBody>
          <a:bodyPr/>
          <a:lstStyle>
            <a:lvl1pPr marL="0" indent="0">
              <a:buNone/>
              <a:defRPr lang="en-GB" sz="3200"/>
            </a:lvl1pPr>
          </a:lstStyle>
          <a:p>
            <a:pPr lvl="0"/>
            <a:endParaRPr lang="en-GB"/>
          </a:p>
        </p:txBody>
      </p:sp>
      <p:sp>
        <p:nvSpPr>
          <p:cNvPr id="4" name="Text Placeholder 3">
            <a:extLst>
              <a:ext uri="{FF2B5EF4-FFF2-40B4-BE49-F238E27FC236}">
                <a16:creationId xmlns:a16="http://schemas.microsoft.com/office/drawing/2014/main" id="{6F3857C4-B6AE-DC86-FBD6-5BD37211B5E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Edit Master text styles</a:t>
            </a:r>
          </a:p>
        </p:txBody>
      </p:sp>
      <p:sp>
        <p:nvSpPr>
          <p:cNvPr id="5" name="Date Placeholder 4">
            <a:extLst>
              <a:ext uri="{FF2B5EF4-FFF2-40B4-BE49-F238E27FC236}">
                <a16:creationId xmlns:a16="http://schemas.microsoft.com/office/drawing/2014/main" id="{3673BBE1-AF00-5C57-F785-547C4614C3E7}"/>
              </a:ext>
            </a:extLst>
          </p:cNvPr>
          <p:cNvSpPr txBox="1">
            <a:spLocks noGrp="1"/>
          </p:cNvSpPr>
          <p:nvPr>
            <p:ph type="dt" sz="half" idx="7"/>
          </p:nvPr>
        </p:nvSpPr>
        <p:spPr/>
        <p:txBody>
          <a:bodyPr/>
          <a:lstStyle>
            <a:lvl1pPr>
              <a:defRPr/>
            </a:lvl1pPr>
          </a:lstStyle>
          <a:p>
            <a:pPr lvl="0"/>
            <a:fld id="{9573F1F5-AC4A-4706-84A6-2F41CC914211}" type="datetime1">
              <a:rPr lang="en-GB"/>
              <a:pPr lvl="0"/>
              <a:t>11/09/2026</a:t>
            </a:fld>
            <a:endParaRPr lang="en-GB"/>
          </a:p>
        </p:txBody>
      </p:sp>
      <p:sp>
        <p:nvSpPr>
          <p:cNvPr id="6" name="Footer Placeholder 5">
            <a:extLst>
              <a:ext uri="{FF2B5EF4-FFF2-40B4-BE49-F238E27FC236}">
                <a16:creationId xmlns:a16="http://schemas.microsoft.com/office/drawing/2014/main" id="{13B36BC6-2624-205B-E647-F2FEC3416123}"/>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0C7E5445-FA50-2E11-D89D-8A0C8C4EF39F}"/>
              </a:ext>
            </a:extLst>
          </p:cNvPr>
          <p:cNvSpPr txBox="1">
            <a:spLocks noGrp="1"/>
          </p:cNvSpPr>
          <p:nvPr>
            <p:ph type="sldNum" sz="quarter" idx="8"/>
          </p:nvPr>
        </p:nvSpPr>
        <p:spPr/>
        <p:txBody>
          <a:bodyPr/>
          <a:lstStyle>
            <a:lvl1pPr>
              <a:defRPr/>
            </a:lvl1pPr>
          </a:lstStyle>
          <a:p>
            <a:pPr lvl="0"/>
            <a:fld id="{3EE329EE-FBF9-4209-B60F-BE46FF28F6FE}" type="slidenum">
              <a:t>‹#›</a:t>
            </a:fld>
            <a:endParaRPr lang="en-GB"/>
          </a:p>
        </p:txBody>
      </p:sp>
    </p:spTree>
    <p:extLst>
      <p:ext uri="{BB962C8B-B14F-4D97-AF65-F5344CB8AC3E}">
        <p14:creationId xmlns:p14="http://schemas.microsoft.com/office/powerpoint/2010/main" val="2719940910"/>
      </p:ext>
    </p:extLst>
  </p:cSld>
  <p:clrMapOvr>
    <a:masterClrMapping/>
  </p:clrMapOvr>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0B3177-E1E5-190A-D443-81DDF69BE48F}"/>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F1FF0977-F335-7922-C785-E9A943F3A6F6}"/>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098E328-370B-3103-8534-92F82CFAEA79}"/>
              </a:ext>
            </a:extLst>
          </p:cNvPr>
          <p:cNvSpPr txBox="1">
            <a:spLocks noGrp="1"/>
          </p:cNvSpPr>
          <p:nvPr>
            <p:ph type="dt" sz="half" idx="7"/>
          </p:nvPr>
        </p:nvSpPr>
        <p:spPr/>
        <p:txBody>
          <a:bodyPr/>
          <a:lstStyle>
            <a:lvl1pPr>
              <a:defRPr/>
            </a:lvl1pPr>
          </a:lstStyle>
          <a:p>
            <a:pPr lvl="0"/>
            <a:fld id="{5F2406D3-89AF-4625-9A2E-A53A48A202C4}" type="datetime1">
              <a:rPr lang="en-GB"/>
              <a:pPr lvl="0"/>
              <a:t>11/09/2026</a:t>
            </a:fld>
            <a:endParaRPr lang="en-GB"/>
          </a:p>
        </p:txBody>
      </p:sp>
      <p:sp>
        <p:nvSpPr>
          <p:cNvPr id="5" name="Footer Placeholder 4">
            <a:extLst>
              <a:ext uri="{FF2B5EF4-FFF2-40B4-BE49-F238E27FC236}">
                <a16:creationId xmlns:a16="http://schemas.microsoft.com/office/drawing/2014/main" id="{9C0DCF90-4FFD-5275-C03C-46DA8C7E98D5}"/>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F8905010-19AE-0940-2243-3B93638198BC}"/>
              </a:ext>
            </a:extLst>
          </p:cNvPr>
          <p:cNvSpPr txBox="1">
            <a:spLocks noGrp="1"/>
          </p:cNvSpPr>
          <p:nvPr>
            <p:ph type="sldNum" sz="quarter" idx="8"/>
          </p:nvPr>
        </p:nvSpPr>
        <p:spPr/>
        <p:txBody>
          <a:bodyPr/>
          <a:lstStyle>
            <a:lvl1pPr>
              <a:defRPr/>
            </a:lvl1pPr>
          </a:lstStyle>
          <a:p>
            <a:pPr lvl="0"/>
            <a:fld id="{F86ABCBF-6EC8-4E2A-BF0F-05C59B004314}" type="slidenum">
              <a:t>‹#›</a:t>
            </a:fld>
            <a:endParaRPr lang="en-GB"/>
          </a:p>
        </p:txBody>
      </p:sp>
    </p:spTree>
    <p:extLst>
      <p:ext uri="{BB962C8B-B14F-4D97-AF65-F5344CB8AC3E}">
        <p14:creationId xmlns:p14="http://schemas.microsoft.com/office/powerpoint/2010/main" val="3136581350"/>
      </p:ext>
    </p:extLst>
  </p:cSld>
  <p:clrMapOvr>
    <a:masterClrMapping/>
  </p:clrMapOvr>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D29D1E-5152-A1BD-C64A-42C33668EBEA}"/>
              </a:ext>
            </a:extLst>
          </p:cNvPr>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0A938A2E-E245-7B5A-2A30-DD5CE940B825}"/>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3FE917A-A69A-8B90-1C9C-8AC8ED8705B5}"/>
              </a:ext>
            </a:extLst>
          </p:cNvPr>
          <p:cNvSpPr txBox="1">
            <a:spLocks noGrp="1"/>
          </p:cNvSpPr>
          <p:nvPr>
            <p:ph type="dt" sz="half" idx="7"/>
          </p:nvPr>
        </p:nvSpPr>
        <p:spPr/>
        <p:txBody>
          <a:bodyPr/>
          <a:lstStyle>
            <a:lvl1pPr>
              <a:defRPr/>
            </a:lvl1pPr>
          </a:lstStyle>
          <a:p>
            <a:pPr lvl="0"/>
            <a:fld id="{A82F7CF1-BF92-49C4-8E89-73AEAB6A7F9E}" type="datetime1">
              <a:rPr lang="en-GB"/>
              <a:pPr lvl="0"/>
              <a:t>11/09/2026</a:t>
            </a:fld>
            <a:endParaRPr lang="en-GB"/>
          </a:p>
        </p:txBody>
      </p:sp>
      <p:sp>
        <p:nvSpPr>
          <p:cNvPr id="5" name="Footer Placeholder 4">
            <a:extLst>
              <a:ext uri="{FF2B5EF4-FFF2-40B4-BE49-F238E27FC236}">
                <a16:creationId xmlns:a16="http://schemas.microsoft.com/office/drawing/2014/main" id="{0876A038-D3EC-80BC-24EA-3798FB622095}"/>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22806696-290B-0250-1E5F-BEDDAF86AC3F}"/>
              </a:ext>
            </a:extLst>
          </p:cNvPr>
          <p:cNvSpPr txBox="1">
            <a:spLocks noGrp="1"/>
          </p:cNvSpPr>
          <p:nvPr>
            <p:ph type="sldNum" sz="quarter" idx="8"/>
          </p:nvPr>
        </p:nvSpPr>
        <p:spPr/>
        <p:txBody>
          <a:bodyPr/>
          <a:lstStyle>
            <a:lvl1pPr>
              <a:defRPr/>
            </a:lvl1pPr>
          </a:lstStyle>
          <a:p>
            <a:pPr lvl="0"/>
            <a:fld id="{7E05B752-64A8-41D4-B1F4-2E9CB9E9D687}" type="slidenum">
              <a:t>‹#›</a:t>
            </a:fld>
            <a:endParaRPr lang="en-GB"/>
          </a:p>
        </p:txBody>
      </p:sp>
    </p:spTree>
    <p:extLst>
      <p:ext uri="{BB962C8B-B14F-4D97-AF65-F5344CB8AC3E}">
        <p14:creationId xmlns:p14="http://schemas.microsoft.com/office/powerpoint/2010/main" val="2844913301"/>
      </p:ext>
    </p:extLst>
  </p:cSld>
  <p:clrMapOvr>
    <a:masterClrMapping/>
  </p:clrMapOvr>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x" preserve="1">
  <p:cSld name="Title and body">
    <p:spTree>
      <p:nvGrpSpPr>
        <p:cNvPr id="1" name=""/>
        <p:cNvGrpSpPr/>
        <p:nvPr/>
      </p:nvGrpSpPr>
      <p:grpSpPr>
        <a:xfrm>
          <a:off x="0" y="0"/>
          <a:ext cx="0" cy="0"/>
          <a:chOff x="0" y="0"/>
          <a:chExt cx="0" cy="0"/>
        </a:xfrm>
      </p:grpSpPr>
      <p:sp>
        <p:nvSpPr>
          <p:cNvPr id="2" name="Google Shape;19;p4">
            <a:extLst>
              <a:ext uri="{FF2B5EF4-FFF2-40B4-BE49-F238E27FC236}">
                <a16:creationId xmlns:a16="http://schemas.microsoft.com/office/drawing/2014/main" id="{D80D39B6-7538-70F4-EAE0-9BC6516C7C47}"/>
              </a:ext>
            </a:extLst>
          </p:cNvPr>
          <p:cNvSpPr/>
          <p:nvPr/>
        </p:nvSpPr>
        <p:spPr>
          <a:xfrm>
            <a:off x="0" y="6727597"/>
            <a:ext cx="12191996" cy="130402"/>
          </a:xfrm>
          <a:prstGeom prst="rect">
            <a:avLst/>
          </a:prstGeom>
          <a:solidFill>
            <a:srgbClr val="000000"/>
          </a:solidFill>
          <a:ln cap="flat">
            <a:noFill/>
            <a:prstDash val="solid"/>
          </a:ln>
        </p:spPr>
        <p:txBody>
          <a:bodyPr vert="horz" wrap="square" lIns="121898" tIns="121898" rIns="121898" bIns="121898"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0" i="0" u="none" strike="noStrike" kern="1200" cap="none" spc="0" baseline="0">
              <a:solidFill>
                <a:srgbClr val="000000"/>
              </a:solidFill>
              <a:uFillTx/>
              <a:latin typeface="Calibri"/>
            </a:endParaRPr>
          </a:p>
        </p:txBody>
      </p:sp>
      <p:sp>
        <p:nvSpPr>
          <p:cNvPr id="3" name="Google Shape;20;p4">
            <a:extLst>
              <a:ext uri="{FF2B5EF4-FFF2-40B4-BE49-F238E27FC236}">
                <a16:creationId xmlns:a16="http://schemas.microsoft.com/office/drawing/2014/main" id="{5FFEAD00-54E6-BFB0-6FE6-E8D274F4A6C2}"/>
              </a:ext>
            </a:extLst>
          </p:cNvPr>
          <p:cNvSpPr txBox="1">
            <a:spLocks noGrp="1"/>
          </p:cNvSpPr>
          <p:nvPr>
            <p:ph type="title"/>
          </p:nvPr>
        </p:nvSpPr>
        <p:spPr>
          <a:xfrm>
            <a:off x="415603" y="521802"/>
            <a:ext cx="11360798" cy="834801"/>
          </a:xfrm>
        </p:spPr>
        <p:txBody>
          <a:bodyPr lIns="91421" tIns="91421" rIns="91421" bIns="91421" anchor="t">
            <a:noAutofit/>
          </a:bodyPr>
          <a:lstStyle>
            <a:lvl1pPr>
              <a:defRPr lang="en-GB"/>
            </a:lvl1pPr>
          </a:lstStyle>
          <a:p>
            <a:pPr lvl="0"/>
            <a:endParaRPr lang="en-GB"/>
          </a:p>
        </p:txBody>
      </p:sp>
      <p:sp>
        <p:nvSpPr>
          <p:cNvPr id="4" name="Google Shape;21;p4">
            <a:extLst>
              <a:ext uri="{FF2B5EF4-FFF2-40B4-BE49-F238E27FC236}">
                <a16:creationId xmlns:a16="http://schemas.microsoft.com/office/drawing/2014/main" id="{D8475384-D628-08DA-C02B-DB627370554D}"/>
              </a:ext>
            </a:extLst>
          </p:cNvPr>
          <p:cNvSpPr txBox="1">
            <a:spLocks noGrp="1"/>
          </p:cNvSpPr>
          <p:nvPr>
            <p:ph type="body" idx="1"/>
          </p:nvPr>
        </p:nvSpPr>
        <p:spPr>
          <a:xfrm>
            <a:off x="415603" y="1536630"/>
            <a:ext cx="11360798" cy="4555202"/>
          </a:xfrm>
        </p:spPr>
        <p:txBody>
          <a:bodyPr lIns="91421" tIns="91421" rIns="91421" bIns="91421">
            <a:noAutofit/>
          </a:bodyPr>
          <a:lstStyle>
            <a:lvl1pPr marL="609584" indent="-457190">
              <a:spcBef>
                <a:spcPts val="0"/>
              </a:spcBef>
              <a:buSzPts val="1800"/>
              <a:buChar char="●"/>
              <a:defRPr lang="en-GB"/>
            </a:lvl1pPr>
          </a:lstStyle>
          <a:p>
            <a:pPr lvl="0"/>
            <a:endParaRPr lang="en-GB"/>
          </a:p>
        </p:txBody>
      </p:sp>
      <p:sp>
        <p:nvSpPr>
          <p:cNvPr id="5" name="Google Shape;22;p4">
            <a:extLst>
              <a:ext uri="{FF2B5EF4-FFF2-40B4-BE49-F238E27FC236}">
                <a16:creationId xmlns:a16="http://schemas.microsoft.com/office/drawing/2014/main" id="{4203C396-DCA9-DBCA-1557-C5542544DCB5}"/>
              </a:ext>
            </a:extLst>
          </p:cNvPr>
          <p:cNvSpPr txBox="1">
            <a:spLocks noGrp="1"/>
          </p:cNvSpPr>
          <p:nvPr>
            <p:ph type="sldNum" sz="quarter" idx="8"/>
          </p:nvPr>
        </p:nvSpPr>
        <p:spPr>
          <a:xfrm>
            <a:off x="11320336" y="6241346"/>
            <a:ext cx="731602" cy="524801"/>
          </a:xfrm>
        </p:spPr>
        <p:txBody>
          <a:bodyPr lIns="91421" tIns="91421" rIns="91421" bIns="91421"/>
          <a:lstStyle>
            <a:lvl1pPr>
              <a:defRPr/>
            </a:lvl1pPr>
          </a:lstStyle>
          <a:p>
            <a:pPr lvl="0"/>
            <a:fld id="{5A0C2A5F-1518-45EB-ACAB-84AA683C9AAF}" type="slidenum">
              <a:t>‹#›</a:t>
            </a:fld>
            <a:endParaRPr lang="en-GB"/>
          </a:p>
        </p:txBody>
      </p:sp>
    </p:spTree>
    <p:extLst>
      <p:ext uri="{BB962C8B-B14F-4D97-AF65-F5344CB8AC3E}">
        <p14:creationId xmlns:p14="http://schemas.microsoft.com/office/powerpoint/2010/main" val="2498424613"/>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A1917F-23D5-CCA7-632C-75FF0B2AE75D}"/>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E8DFE8B4-04F6-3627-DE9E-4B1C78EFC9C3}"/>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E0C61C-F77A-2C64-3051-2DAB817C8FCD}"/>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CFF4B260-2322-4F39-908E-15F90D5929D4}" type="datetime1">
              <a:rPr lang="en-GB"/>
              <a:pPr lvl="0"/>
              <a:t>11/09/2026</a:t>
            </a:fld>
            <a:endParaRPr lang="en-GB"/>
          </a:p>
        </p:txBody>
      </p:sp>
      <p:sp>
        <p:nvSpPr>
          <p:cNvPr id="5" name="Footer Placeholder 4">
            <a:extLst>
              <a:ext uri="{FF2B5EF4-FFF2-40B4-BE49-F238E27FC236}">
                <a16:creationId xmlns:a16="http://schemas.microsoft.com/office/drawing/2014/main" id="{9D109298-6084-BCE6-9F57-363F93F8AE47}"/>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endParaRPr lang="en-GB"/>
          </a:p>
        </p:txBody>
      </p:sp>
      <p:sp>
        <p:nvSpPr>
          <p:cNvPr id="6" name="Slide Number Placeholder 5">
            <a:extLst>
              <a:ext uri="{FF2B5EF4-FFF2-40B4-BE49-F238E27FC236}">
                <a16:creationId xmlns:a16="http://schemas.microsoft.com/office/drawing/2014/main" id="{1A5A8EAE-B67C-9EBC-8F77-B059BB16669B}"/>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F55E1C3E-D4ED-4535-BA56-09CD110EE5C3}"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476FE4-6DA2-A415-ED53-6B1DBA88D47F}"/>
              </a:ext>
            </a:extLst>
          </p:cNvPr>
          <p:cNvSpPr txBox="1">
            <a:spLocks noGrp="1"/>
          </p:cNvSpPr>
          <p:nvPr>
            <p:ph type="ctrTitle"/>
          </p:nvPr>
        </p:nvSpPr>
        <p:spPr>
          <a:xfrm>
            <a:off x="3047996" y="1206495"/>
            <a:ext cx="9144000" cy="2387598"/>
          </a:xfrm>
        </p:spPr>
        <p:txBody>
          <a:bodyPr/>
          <a:lstStyle/>
          <a:p>
            <a:pPr lvl="0"/>
            <a:r>
              <a:rPr lang="en-GB" b="1">
                <a:solidFill>
                  <a:srgbClr val="00B050"/>
                </a:solidFill>
              </a:rPr>
              <a:t>Welcome to Foxes class </a:t>
            </a:r>
          </a:p>
        </p:txBody>
      </p:sp>
      <p:sp>
        <p:nvSpPr>
          <p:cNvPr id="3" name="Subtitle 2">
            <a:extLst>
              <a:ext uri="{FF2B5EF4-FFF2-40B4-BE49-F238E27FC236}">
                <a16:creationId xmlns:a16="http://schemas.microsoft.com/office/drawing/2014/main" id="{97036F4D-AC3D-FB3B-3C42-868BF304523D}"/>
              </a:ext>
            </a:extLst>
          </p:cNvPr>
          <p:cNvSpPr txBox="1">
            <a:spLocks noGrp="1"/>
          </p:cNvSpPr>
          <p:nvPr>
            <p:ph type="subTitle" idx="1"/>
          </p:nvPr>
        </p:nvSpPr>
        <p:spPr>
          <a:xfrm>
            <a:off x="3711769" y="3589532"/>
            <a:ext cx="8433008" cy="1655758"/>
          </a:xfrm>
        </p:spPr>
        <p:txBody>
          <a:bodyPr>
            <a:noAutofit/>
          </a:bodyPr>
          <a:lstStyle/>
          <a:p>
            <a:pPr lvl="0"/>
            <a:r>
              <a:rPr lang="en-GB" sz="4800"/>
              <a:t>Our teacher is Miss Davey.</a:t>
            </a:r>
          </a:p>
        </p:txBody>
      </p:sp>
      <p:pic>
        <p:nvPicPr>
          <p:cNvPr id="4" name="Picture 3">
            <a:extLst>
              <a:ext uri="{FF2B5EF4-FFF2-40B4-BE49-F238E27FC236}">
                <a16:creationId xmlns:a16="http://schemas.microsoft.com/office/drawing/2014/main" id="{5BC9AF0B-3299-C7C2-69DB-30F022D82395}"/>
              </a:ext>
            </a:extLst>
          </p:cNvPr>
          <p:cNvPicPr>
            <a:picLocks noChangeAspect="1"/>
          </p:cNvPicPr>
          <p:nvPr/>
        </p:nvPicPr>
        <p:blipFill>
          <a:blip r:embed="rId2"/>
          <a:stretch>
            <a:fillRect/>
          </a:stretch>
        </p:blipFill>
        <p:spPr>
          <a:xfrm>
            <a:off x="0" y="0"/>
            <a:ext cx="12317013" cy="2182764"/>
          </a:xfrm>
          <a:prstGeom prst="rect">
            <a:avLst/>
          </a:prstGeom>
          <a:noFill/>
          <a:ln cap="flat">
            <a:noFill/>
          </a:ln>
        </p:spPr>
      </p:pic>
      <p:sp>
        <p:nvSpPr>
          <p:cNvPr id="5" name="AutoShape 6" descr="data:image/png;base64,iVBORw0KGgoAAAANSUhEUgAAAgsAAAH5CAYAAAAP7X1BAAAAAXNSR0IArs4c6QAAAARnQU1BAACxjwv8YQUAAAAJcEhZcwAADsMAAA7DAcdvqGQAADGVSURBVHhe7d0/lBzFncDx8TmxuQTbCUeEiTgiTGJMgo7gwNieqh7EY+1370k4ANkJwgkikkgQEVJyQGJEghE+71T3IiMd72GR2CIw3ktsRXgjThG3ydlK7OP611WDdndqp6er/0x1z/fz3u8p2akZ7c50/6bqV78aAYiYUXflccTFyTzOFJHqc3lc3RO7eXweRRh1M/9372u78MXrtjH7/9zn/pcAAOBQt5KB43lIEnDB3WB38vDfjIcXkujI/9kUvwObFJFMAADWyKUn7nA3vzOjTL3tbozrlAzUjf3JRJY8Otqa3ON+uwAA9MjVY18pkoJUn8jDLhPYKXnfDZBoJuwyR6pPuYTsdvfXAABgxWT5IE028n9l6YCZgrjCzkRkydn87yPLOyxnAABaNpsxsOvpl/O4ceDmRMQes6LL2TIGMxAAgFrkm6h8I82S1/IbzPa+mw4xpNgpakikoDJLHnB/fQAAPORGIWve1BgQs+ULmX0AAKwxu13xuNuZEE9/AiKukMTRLjudZPcFAAydrTnQ+Q3gXP7v9bmbAkEsE7ZW5UJR2CrbYQEAPSd1B7OlBd+FnyDqxzZLFgDQNzZBkP4GbGMkug5ZzpK21tq9GwEA0ZAtjXbXAglCaNjpdZmB2Rv8PsNj19bDJBvFEhgAYAVmCcL69juQ7Zz2pm63/t06pMn2EJCeEBJ3ud9Ye261srZhOynOXoskcXsTEN//ZdghRZIkDgDQEbkJ2ra+Q969YDsP2gp86QxpWxgPsQeA7WUhCYY9SdPuTJH/+9ATQDnf4jiJAwA0Rb4Z25a9Q7qB2ITA7szgdMXDyFZFO1NxIv/XttQe0vvA9vO4MJrq77j/MQBgaXab4/H8QjqEaWv5P9w65IjtdvXZ94edkRjKYV2ynXdz/BzvDwAoI1Ptdo27j8sMUgxoj0+Wanga+HTPNtqSJGK2pNHTNt3ji3nikLj/FQCg+CZlp5n70yjJfouVb7McSBS7W7MQ/TsAzL7Wl0fv/OCb7n8DAGummEUovv35L5RxhTTekRkPSWqoLei72dHitmbk2p6/c7whiQ6zDQDWhq1FiHt62N5AbI0BFevrYVYDYWcfYq5/2ClqG9763tfcKweAgbD78GUaONYp4J1i5kBqDVhSgJDlJdmFE29iK3U9r7NEAaD/bOtlaX8b1zc1+3pMHicoREQpm+zKjJi8l2NMeM1oqr/rXi0A9IRdD45t26PsVpA16iPuVQJhbDMp2bYZ16yD3X751Oido191rxQAImOrzuUCGs95AnLxtMsfFCWiHUWxpD6RR0zJ8e5oU71IXQOAeMyShHimZ+Xb3imWF9C52TZgu8Tle292HTZp2Ez+yb1CAOhYTEmC7F6wr6X9Q5OAZUihrK1zkEZdq63Zkec36vzoMkkDgK7Yi6D06V9tl0W7xHCS9riInk2sj+dx2fte7ipIGgC0Lo4kQZ77QtHQCegjmf3aSl4apeq/D7y3uws70/H6KGPbJYCmxJEkSGtljvTFsEgvhy31C8/7vbsw6k2SBgDh5MYshYKrShKkFsIeTU0dAobti8JI9ae5z0EXMVueuMTuCQBV2D4Jq9kCKedFyDcuYB3JEttW8mqeOPzV+/loN3ZHmX5h9Dv6NABYRBoWrabRTH6RSs5SrAg4svyX6mfz+POez0k3UexwGj+Vv4ov2RcDAEJ6Eqxib7jd0UAtArDI1uTJ/Bv/b7yfoXZje7RFG2kA8k3eHr3su1C0GYalBqAiSeoz/UbnSxTFls/xt9yrALA27L7vrnc4yHPJ2QwULAJ12CT/+c63X8rOCXo0AGtCvtF3Wbwo65+2uyJHPwNNy/Sxkem0rsEWQX5OPQMwTHZ7Vnd1CbMkgXoEoH1dJw3SYn1Lf8c9O4BB6LJfAkkCsDpG6Txp+IP3s9lGZPRnAPpP9mzLNwDfh7z52CFJACKRadVZ0mC3Wib5s7I0AfSK3aN9bu5D3U5IknDcPTOAmHSbNFymABLoC+m+WGT6ng9zk2GXG0gSgD7oKmmQ1tEUQAIRkwLGbo7AldqHUyw3AD0kDZ66KISUhmsUQAKRkW/43RQwSp8EtkACfSaJvvRpMPp/PJ/xZoNZBiACtjahi+2QJn8umikBQyLXD6Nfab0jpBRZX9L/7J4VQKekuVLbtQnyIZfDpQAMl3wRSNUv8s/8/81dA5oKahmAjtnZhAtzH8ZmQ3Y4aPeMANZBsdW65QOr5AtI9oNvumcE0Ar5MLfZqlmyf4oXgfVW7Jxo9dyJXY7ABtpgC5LOej50zYXspJAdFQAg15w0eWlkWlyamI6v0JcBaIocSyvbkHwftiZC6h44LhqAj1H35fE777WjmZBZBro/ArXIlki7NOD7kNUPma1gyQFAmal+ttWtlnLGBMWPQEXFFGCLRYx2l8N97tkAoFxxcm2LuybkusSyBLCkdpcdpHHTCfdMAFBdsW27tS6Qu6Mt/d38WZhlAA4l5zq014nxAgWMABrRdgHkln6ZZQngILvb4TXvh6ZuUMAIoC32GPx2tlka9SHLEsCMLDukenvug9JEsB0SQNts2+g38mtO87MMRZfa8b/kz8IsA9ZYe8sOu/mHjOOjAXTHtqBva5bhRZYlsJ7aarLEbAKAVWl3liEd/e7oV90zAQNnt0U2f1LkrFUzAKza1uTJlvoybHO2BIavON2thfoE2Z8stQ8AEAuZ4TTqvfwa1ewsg9QxbOnvuGcBBsZWDTd/pLTsoqALI4BYtTHLYI+8/mE+OnUMGBApZGy+bfNuMS4AxK5oNqf/4LmO1QvaRGMw2ilk3GbZAUCv2EZOr+ZJQ9PLEuno0ve+5p4F6Jm2ChlZdgDQZ5k+lt/g/+q9voUHhY/ooXYKGVl2ADAM9gycP3muc3VCzpWg8BE9YROFnQNv4rrBsgOAYSlmXxs+xVJqwziICtGTY5+b7sjIsgOAITPJM/m1s7lliaKYfPwUhY+Ik1FH8jdqc4lC8YZn2QHAGii2lje8vTLTPyFhQFyM0vbm7nnDhoT0Y5BZCgBYF7KE23QdA2dKIBpyYJPvTRoe25ztAGAtFWdLNNz1MdOvkzBgteQsBt+bMzQy9Tb1CQDWntGvNNuPQb3JIVRYjVSfm39D1gijzriRAQDThvsxTMdXSBjQrVRfmHsjhgaFjADg13Thoxy6986/ft2NDrSo2UThRvFhAAD4FYWPjZ4rsU3CgHY1mSjIG1Y+BACAxaTwsdkGTiQMaEmzMwqXizc/AGB5Rr/RYOEjCQMa1mSiwI4HAAg31adJGBCfZpceLrhRAQChpvrZxhIGoz4cbX3/NjcyEKDZpQe2RgJAU4qtlQ0lDGyrRLBmZxROuFEBAE15d/JI/kWsmV4MJAyorKlEQXooSDtoAEA75BC/pnoxSMLAkgSWIkdC+95EVUMShSx51I0KAGiLHLxHwoDOSF2B781TPXaLNy8AoBu2edOfPdfj6pGNL3L4FPyaOz2SRAEAVkEShlR/cuCaHBaZOk/CgP1kucD3ZqkeJAoAsEqNJgz6BRIGWMVBJXKYk+eNUi1IFAAgBk0mDOn4KRKGdSc3d7nJe98gFcLueiBRAIBYFDUM6lPvNbtK2Ov7Y/mIJAxryWaeO3NvjKrBrgcAiJP9QvjZ3HW7ash1fjO5342KtSGHOBl13fumqBIkCgAQt6YSBpmF/tXkbjcqBk8OcTLqmueNUC1IFACgH5pLGHZG7xzl4Km1IMdD+98E1YJEAQD6o7mEYXu09TRNmwYt1ecO/NHDghbOANA/xe43/Rfvdb1KGJWOTo/+wY2KQUmTDe8fvWpweiQA9JccPpXqv89d26vGln6ZLZVD01QvBTk3AgDQb00db53pH5IwDMWlJ+7I/6j1t0im2rgRAQB9N9WnaycMbKkciKZ2PqT6ajEWAGA40uTVBmYY8i+jG3e6EdFLzRw3vZ0nHLe7EQEAQ2L0NL/O151huMYOib5K9Ym5P2j12MnfBHe5EQEAQyOzxqn+II+aMwzqTeoX+saoI3nULWjcHW1N7nEjAgCGSmaPU/3xgXtAQIyfI2HoC3t4yA3/H3LJkESDg6EAYH00dVKlmXDoVPQaK2hMNtyIAIB1IV8SjarbtIkzJKLXRIfGLDnrRgMArJtMq/xeUK9p01R9RMFjrIzS3j9alZBzIwAA6y1NXqq9pTJT56lfiI1da9qd+2NVCTmymi2SAACRJpv5vaFewjDVExKGWDRTp8DOBwDALfbe8kfP/aJK5F9iadgUh2bqFDhuGgCwXzFrreoda23Uh6PTpzmhcqWaqFNI9Sk3GgAA+23ph/J7Tb0dEka9yHLEqjRRp5Cpt91oAAD4TfWztQseN5OH85FIGDrVRJ2CFDTKOAAAlDH6jVoJQ9EskPqFbtWtU5AOjRQ0AgCW1UTBI/ULHZJzH3x/hCph1HE3GgAAy5EvmbU7PHJ+RPsksyvODvf9AZaOC240AACqmepjNZcjbo7So/e60dCKLHnN+8tfNqhTAADUVbd+QdpBsxzRkrrLD9QpAACa0ET9QqZfYDmiaU0sP1CnAABoSpY8kN9XwusXWI5oQd3lB+oUAABNq9t/geWIBtVffqBOAQDQjroHTrEc0YC6yw/UKQAA2iSnFRv1qfcetEywHNGA+ssPnPsAAGjXu5NHRqn6u+cetFywHFFD/eWHa24kAADaVXc7JcsRAVh+AAD0SRPLEb+a3O1Gw1Jk+cD3y1w+WH4AAHSr7nJEqlKWI5Z16Yk7igzL+4tcIlh+AACsSu3ujnrCcsQyMvW29xe4TLD8AABYpfrLEddHW0/f5kaDV/0TJVl+AACsVt3lCIodS6R6e+6Xtmyw/AAAiEWd5YhiKX7jTjcS9jHqpPeXtkyw/AAAiEnd5QiKHT2kqDHVu/O/rKWD5QcAQFzqLkdsJg/no7Ac8YV6nRq3OfsBABClVG3W2B2xTbHjjFH3eX5By0eWPOpGAgAgLrYdQPhR1un4OYodhRQmen9BS4VxowAAECeTPF9jdmGXYkejtOcXs1xIUaNkbAAAxEyWyo36o/detkxk6vz6zi7YX9517y9mmTDqjBsJAIC41Sl2lC/Ha3tuRJ2tknLIFEWNAIA+qVXsuI5bKe2swg3/L2SJkOULAAD6pG6x42ZyvxtpTdQ5VdKoy24UAAD6pVax4zrNLtQ5VZJOjQCAPqtb7GgefzAfZQ2KHVN9bu4/v3ycc6MAANBPU62Cix2lUdPgZxfqzSrcyON2NxIAAP2Vqo+997plYqonw95Kmam3vf/xZUJ2TwAAMASXHv82sws+ddo6y6wCWyUBAENSZyulmfxomLML0prZ9x9eLk64UQAAGIbiS3Rwo6Ybwztkqt5hUdtuFAAAhqXO7EKmfzKs2YU6swo0YAIADJW0Awhv1DSg2gX5Rfj/k8sEswoAgGEz+pXg2YXB7Iyo01chSx5wowAAMEz12kAPYHahTl8FWboAAGAd1JldMJPH8hF6PLtQZ1ZBiiIBAFgHtWYX+nxmhHRbZFYBAIDl1Jld6O2JlNJx0fcfWiaoVQAArJu1m12wp2rd8P+HSoMdEACA9VRndiE9eq8bpSfqzCrQVwEAsK7s7EJYV8dMne/PNkpmFQAACBfa1VHqBN/fuNONEjmZGfD9J5YJZhUAAOuu3pkRL/ZjdsGoy97/QFlwsiQAAFb47MKN0e9jP2DKqLu8L36ZkDoHAABQb3Yh+hbQoU2YmFUAAGC/dPzb/B4ZsDNifCXebZR1ChuZVQAAYL+pVsGzC5cmd7tRIpMmG94XXBZSvcmsAgAA81L1sffeWRbRbqNM9dW5F7tMZMlrbgQAALDXVD87nELHohDD82KXCQ6MAgDAT2bep4EtoM3kR3HNLoSfLkkTJgAAFkmTVwNnFz6Mp9BRsp5U7869yGXCqONuFAAA4FNnG2U0p1HKDd/3Astjl8JGAACW0PtCR6OueV9geZxzIwAAgEWm+lh+3wyZXdhdfaFjvY6NFDYCALAM28voM+/9tCxW3tHRqDPeF1YeV90IAABgGUa/ElTomI0vrrbQ0ajr3hdWGsmGGwEAACwjtNBRmh9eOfp1N0rHQnsrcA4EAABhUvVBfi+tPrsw1T9ezVJElpz1vqCyoGMjAABhggsdV3W4VOihUVnygBsBAABUYdTtwR0d39+4043SEaOOeF9Ieey4EQAAQIhs/FZQoWM6fq7bpQhZSvC+kJKQ3RMAACCcmTwZVOg4VR91txRRp73z1uQeNwoAAAhRp+fCpcndbpSWGaW9L6A8ODQKAIAmZMnPAw+XerGbpYhMve19AeVxyo0AAADqeHfySGDPheujz9teirBTHze9L6AspDU0AABoxlR96r3flsV7R+91I7QkSx71PnF50N4ZAIAmpcmrYe2f9QvtLkWE7oJI9Qk3AgAAaMKlx78duBTxYbu7IqRPgu+JF4UsW0gTCQAA0CyjPvHee8uitbMiZNuj7wnLgyUIAADaEHoSZWtnRchuBt8Tlge7IAAAaMOWfihoKaK1Y6tlhsD3hGVBIyYAANoR3qBpd/T7p29zozREag78T1YWnAUBAECbUrUZtBSxmTycP7rBpQijjnufqDzOuREAAEAbQo+tztT5ZusWQrs2yumUAACgPZeeuCO/31ZPFmT2v7FujqEHR8mWSXksAABoVzr+bX7vrb4U0Vg3R5kd8D1BeRg3AgAAaNNUnw6qW0jHzzWzFGHUGf8TlITUOQAAgPYZdV/QFspUpc1soQzdMilrKAAAoBthB0vt1q9bCD1l0qhrbgQAANCFLPl54BbK+90IgULrFWTpAgAAdGeqVdhSRN26hdAWz2yZBACgW9JAMWgLZd26BdnR4B14QbBlEgCA1UjVx9578+Ko2W8hpL8Cp0wCALAaoadQXprc7UaoqNiG4RmwLKhXAABgNULrFoKPrDbqpHfAssiSR90IAACgS8Gtn9WbYXUL4edB3O5GAAAAXTPqE+/9eVEYdT2sbkEKHnwDLo5t92gAALAKmQrrtzDV33AjLMmou7wDlQdHUgMAsErFkdVBdQuTanULabLhHagsjNJuBAAAsAryhT+kbmFLv1wtWciSs96ByoJ6BQAAVi/onIjxlWpFjkZd9g+0MHbcowEAwCqlarNy3YJRN6oVOcoDfAMtCtk9AQAAVs8kzwcVOb6/cacboYTs0fQNUBbSlwEAAKyemTwSVORoJo8tV7cgTZV8A5QFzZgAAIhDaHOmTL+wXLIQftIkxY0AAMQipMgxG19crsgxpHOj1DgAAIB4pONfBxQ5LtnJUX7QN8DiMO7RAAAgBmnyUlCR43/+2z+6EQ5x9dhXvA8sC+nLAAAA4mEmT4YVOT7+YP7oBXULWfKA94FlQedGAADisjW5J78/ByQLyU8XFzmm+sTcg5YJeUEAACAuRv2v9769KDL9+uIixyx5zfvAxbHrHg0AAGKSjn+b36er1S1M1UeLk4WQNs9GXXOPBgAAMckm/9582+eQnRAyGwEAAOJjkmfye3X1uoWFOyKMuul90OI45R4NAABiEtr2+b2j97oRDpDzr30PKAt2QgAAEKfQHRFTPfHviDDqiPcBZWHUfW4EAAAQm1T9zXv/XhTT8c8OSxaOex9QFpwJAQBAvIz6xHv/XhSZOj86PfIUOUoXRt8DFgfbJgEAiFmqPsjv1xXbPo+v+LdPhh0gxbZJAABiFrZ98pADpeTG73vAopAEAwAAxMskzwckCzdHv3ziy26EPWRJwfeARcEBUgAAxC30QKn3N+50IzhSpOj7wfI44UYAAAAxuvT4t4OShc3k4fzRe3ZEyPZH3w+WRZY86kYAAAAxkgmBsF4LP96/fVJu+r4fLAtp5AQAAOJm1Gfe+/iiMOrF/clCaI8FAAAQv5BeC1v65f3Jgpzv4PvBRSGVkgAAIH5BvRbUm/t7LRh1xv+DC2PHPRoAAMQsVZuVt0/ONWZK9YX5HyoJGjIBANAPmfp5QK+FDw8mC2buh8rCqMvu0QAAIGZp8lL1mQW9s7+LY6qvHviBZeKCezQAAIjZVJ8OmFm4sT9ZkB7Qvh9cHOfcowEAQMym+lhQY6Z9LZ8le/D90KKQokgAABC/qVZBycJUf8ONkPP9QFlIbwYAABC/Lf1QULJwaXK3GyHn+4GyMEq7RwMAgJhtTe7J79vVkwXz+IP5o11jJt8PlIVRR+yDAQBA1OR4hpBkYd9hUr4fKAvOhQAAoD9S9Tfv/XxR7DtMyvcDZSGnWAEAgH6Yqk+99/NFUTtZAAAA/RFymBTJAgAAayQkWdh3TLXvB8oCAAD0B8kCAABYKFUfe+/ni6JWsiAdHwEAQH+k6oP8Hl71fIhaMws79oEAAKAXQpKFTL9+65hq3w8sDpIFAAD6JCRZSNWbJAsAAKyLdPzrysdUkywAALBGMvXzbpMFo67ZBwIAgF4ISxbSOjMLV+0DAQBAL4QkC0Z9SLIAAMC6IFkAAAALkSwAAICFVpAssBsCAIA+CUkWsvFFkgUAANZFSLJAnwUAANZIqjZJFgAAwOFo9wwAABZaQbLwuX0gAADohaBTJ9X50ekRyQIAAGshJFkw6sXR56MvuQE8P1AWAACgP1L1sfd+vihIFgAAWCNGfeK9ny+K2snC1WNfsQ8GAADRW0myYNRd9sEAACB6Rn3mvZ8viun4Z/WShSx5wD4YAABEL1V/897PF8VU/7husvCofTAAAIiarAYY9Xfv/XxRmMljdZchjtsHAwCAqBl13ygNSRYefzB/9BfJwu7cD5THKftgAAAQtS39UFCycGlytxshJ+2bfT+0KIw64x4NAABiZiZPBiUL//lv/+hGyBl1zftDi+OCezQAAIiZSZ7J79vVk4VfPvFlN0LOqMveH1ocxj0aAADEbKpPVz+eWu+MPp8dIiVklsD/g4viqns0AACIWTb598rJglH/tT9ZyJKz3h9cHBxTDQBAH2TjtwKShQ9vHU8tpFjR94OLY9c9GgAAxCzoeOrxxYPJwnHvD5YFAACI31T90XsfXxSZfv1gsqC9P1gWl564w40AAABiNVWfeu/ji2LfIVJCznnw/WBZcD4EAABxk1OiQ86FMMlP9ycLMkPg+8GyoOUzAABxC271vPdciBmjbnp/eFHQxREAgLhNtQpKFt47eq8bYQ+jrnt/eHHQxREAgJhN9bMBDZkOtHqekY6Mvh9eHDRmAgAgZka/Ur9740yqzx34wfIw6oZ7NAAAiFE6/nX9hkwzRp30PqAspMoSAADEKaTHQqre9CcLWfKo/wElsTW5x40AAABiY9T/eu/fiyLTL8zvhBBy0/c9oCwkyQAAAPGR1ggmaNvkj/zJQtG0wfOAspDlCwAAEJ8t/VBYj4XHH8wf7UkWhBQs+h60OM65RwMAgJhM9bGgZGGqv+FG8JCtkL4HLQqjLrtHAwCAmKTJSwHbJndHv3ziy24ED2my5H/g4cH2SQAA4hS2bfK//D0WZkK3T3L6JAAA8Qk5bTIbX/Rvm5wJ3T7JjggAAOISuhNiOv6ZfyfEjFG3ex9YHqfcCAAAIAZm8khzp00eFLIjIlNvu0cDAIAYhB4g9f7GnW6EBUIOlJITKwEAQDyy8VsBxY03Fhc3zmTJWe8AZcEZEQAAxCNVH3vv1wtjfGVxceNMmmz4ByiJLHnAjQAAAFap6Mqs/ua9Xy+KLf1yeb2CCD0jItUn3AgAAGCVjLovsLjxkDMhfIy66R1kUWTJa+7RAABglUzyTH5vrp4svHf0XjfCEoy65h1kUchjAADA6hn9SkBx483FbZ4PklkC30CLQp6EIkcAAFYvpLhxqj5arrhxRuoPfAOVhVFH3AgAAGAVpMFiSOfGTL9eLVkoCiM8A5WFUWfcCAAAYBWmWoUVNyY/Xb64cSakyFGOuAYAAKsTdiz156Ot5P780RWTBbnx+wZbHLvu0QAAYBVS9UF+P66aLOxWK26ckSUF/4CLQ5YwAABA92SjwVT9xXt/XhgqrVavMCPFit4BS8Kok24EAADQpS39UFC9Qjp+rnq9gihaRfoGLA3jRgAAAF2a6tNB9Qrm8QfzRwckCyLV23MDlgd1CwAArEI6/nVQM6bfP32bGyFAqs/NDbpMGHWXGwEAAHTFqM+89+VFYdSHYfUKM0Zp78BlYdRxNwIAAOhC8OFR6sWweoUZ6QLlG7g8qFsAAKBLofUKm8nD+aNrJAvCqOvewRcF50QAANCtdPzb/B5cPVm4cvTrboQaUn1hbuBlIksedSMAAIA2XXrijvyLesCWSb1dr15hRuoP/E+wOOTkSgAA0L6pPpbfewMOj1Ln69UrzEi24nuC8thxIwAAgDalanN19QozRl3zPklZbE3ucSMAAIA2BLd41rv1+iscFHpORKpPuREAAEAb3p08ErRlMhtfbKZeYabYu+l5ovLgyGoAANqUJq8GLUFM9Y+bqVfYS2oQfE9WFtKrAQAAtMOoT7z337JoZMvkQbK7wfdkZUE3RwAA2hHetbFmi+fDSN8E3xOWRabediMAAIAmmeT5oCWITL/Q/BKEkGpL6czoe9LFsUs3RwAAWpCqD/L7bPVk4b2j97oRWiBnPvietCzo5ggAQLPkhOewro07o8/bWIKYCe7myFIEAACNCl6CaKpr42FCuzlysBQAAM1K1cfee25ZNNq18TCh3RzTZMONAAAA6pAOySG7IBrv2niYVJ848MTLhVGX3QgAAKCOqT4duAvi9dHpUYv1CjP2GMzquyLkMTRoAgCgvtBGTJ0sQczILIHvRZTHCTcCAAAIcenxbwc2YrrR7i6Ig0J3RXBWBAAA9YSeBbGlX253F8RB4Q2aJLO5y40CAACqmqpPvffXsthM7ncjdEh6J/heTHlwbDUAACFCj6M26nq3SxAzoWdFpHrbjQAAAKrIkp8HLUEY9WK3SxAzshQh+zV9L6ossuQBNwoAAFiG7Cicqr9476tlcWlytxtlBUKPrU71BTcCAABYxlQ/GzSrMFUftXMc9bKMOuJ9YWVBzwUAAKox6o/ee2pZGPXT1SxB7CWnV/leXFkYddKNAAAAFtnSDwW2d/589P7GnW6UFTLqjPfFlQeFjgAALCMbvxW0BJGqdLVLEDOhJ1FKyDIGAAA4nD1mIaywcaonq1+CmEm1mXuBy4T0agAAAIcLLWzsvL1zGaO094WWhRQ6SsYEAAD8QgsbM/1CPLMKM5LB+F5sWVDoCACAX3jHxptxFDYeFFroKC0oAQDAvFRt9ruw8SBbgBF6uJR2owAAAFGnsNFMHotvCWImtNCRbZQAAOxn9Cthswp6J67CxoPCD5eS2QW2UQIAIOrMKqTj5+KdVZgJ7egosxIAACB8ViHawsaDUn1q7sUvG0bd50YBAGA91TldMhtfjLOw8aA6hY7MLgAA1l1oEyaJzeThfITIlyBmUn1u7j+wbDC7AABYV1ePfSW/D37qvT+Wx3Y/ZhVmZHbB/x8pjyx5zY0CAMB6qTOrENU5EMsK3UZJC2gAwDpaq1mFGVlO8P+HlolzbhQAANbDVB/L73/VWztL9HJWYYbZBQAAlpOqj733xLKQs5m2nr7NjdJDzC4AAFDOTJ7M73thswq9aMJUxqhr/v9cScjswtbkHjcKAADDVKdWofezCjNySJTvP7hc0HcBADBsdXZADGJWYUaqNL3/ySWCvgsAgKGqN6twc/T7IcwqzDC7AADAvDqzCpk6P5xZhRmjrnv/s8uEnGYJAMCQ2OMRwmcV0j4cGFVVvdmFbTcKAADDEHqypMQgZxVm6tUuaDcKAAD9ZmcVwk6WHOyswgyzCwAA1JxV0C8Md1Zhpt7swkk3CgAA/VRvVmEgfRXK1OvquFNsMwEAoK8y/VbwrMKg+iqUCT0zQsKoM24UAAD6ZUs/NEpVWFvntZlVmKkzu8AhUwCAPpKZ8dDDoopYp1mFmTqzCzRqAgD0Ta22znpnvWYVZoy6q5gl8P9SyoNGTQCAvqhT1Cgx1ZP1m1WYkWOofb+UZUI6QlLsCADog1pFjXp7dPr0P7iR1pDNtMJnF9hKCQCIXZ2iRom1nlWYSfWpuV/MskGxIwAgZnWLGqfjK+s9qzBjj+escciUetuNBABAXOoUNRYz70fvdSOhKFb0/aKWjSx5wI0EAEAc6hY1bumXWX44qF6jJoodAQBxSce/zu9RobMKa9aAaVl1ix2z5KwbCQCA1ZrqYzV2P1DUuJC0cvb90pYNliMAAKsmX35T9Zn3PrVMUNRYoqga1Ttzv7hlg+UIAMCq1Vt+oKhxKUZp7y9w+TjnRgIAoFt1lx8oaqyg3rkRkpkdcSMBANCNussPFDVWVPfcCFnKYDkCANClOssPEhQ1BqjT2VEiS15zIwEA0K7aux8oagxn1DXvL3XZYDkCANC2ussPqd4dpRt3utFQ2dbkHpYjAABRS9UH+f0mfFYhHT/F8kNddZcjUn3BjQQAQLOm+nSt5YdUpSw/NKX+csRxNxIAAM2oe/S07H5g+aFBdZcj5LEyBgAATbBHFHzqvecsG0b9iOWHptVdjqC7IwCgKXW3SWbji6PTI5YfWlF3OYL6BQBAXVP9bK06BZYfWlZ/d4T8kahfAACEkQMLjfqL9/6ybLD80IH6uyN28z/UXW40AACWY9Tto1R94rmvLB8sP3Qo1Vfn/gBVQpYzqF8AAFRh9Bv1tknqndE7R7/uRkPrbBXqDc8fokpwOiUAYDl12zlLbCYP5yOx/NCp+kdZ55FsuNEAAPCTerl67ZxlRvtF6hRWRWYHfH+UZUOKJaVYBQAAnybqFIz6kC6NqyR1B/W3U+4UyxoAABxU99wHtklGQnY2FCd2ef5IywYFjwCAg4x+pXadgpk8lo/E8kMUmqhfyJLX3GgAgHVnkmdqJwqZOk+dQmzq1i/YOOFGAwCsqyYaL03VR6Otp29zIyIasoyQ6u25P1iVkIJHo464EQEA60aWtuseECVL47+a3O1GRHSaaQd9o3izAADWS/GlU33svTdUivFTLD/ErpH+C3qbgkcAWDOp+gV1CuskS856/4jVwrjRAABD18jOB/UhdQp9Y9Rl7x+zSrBDAgCGzyTP104UOPehp6TrllHXPX/QamHUGTciAGBomjjzoej1c/ReNyJ6p+jnXbNhkw22VALA0Lw7eSS/vv/9wPW+etB4aQCy5FHvH7dqSOEkAGAYil4Kul4vBYlMv0BB41Ck+tTcH7hq0IMBAIahiVMkJbLxRRKFoZHdDb4/drXYzROG+9yIAIC+secJ1TtFUkLOFGLnwwA10eFRgqZNANBPtvD9j95re5XgJMmBa+KEShs7JAwA0CP2C+NvD1zLq0exJP34g25UDJYsI5AwAMD6kETBqPfy63bdLZJ5ssDOh/UhOyTqniFhg4QBAGLWZKLAmQ9rKE02/G+GykHCAAAxajJRYIvkGpNmS743RfUgYQCAmDSaKHA4FKSds+/NUT1IGAAgBo0mCvRSwIwcGOV7k1QPEgYAWKUmE4Xp+Mpo6/v0UsAezTRtkiBhAIBVaLSYUW9ziiTm2TdZ/WOtbZAwAECXmk0Udmi6hMNJd68mujzaIGEAgC40mShId8ZfTe52IwOHaDZh4CwJAGhT0cJZ/8Fz/Q2J3dFmcr8bGSjRfMLAaZUA0DSZvW00Ufg+iQIqajJhkG6R0jUSANAMmyj82XvNrR4kCqih2RkGSRqOu5EBAKFkedfo//FeZ6sHiQIa0HzCcNKNDACoSpZ1SRQQpeYThjNuZADAst6dPJJfP//qva5WDxIFtKDphCHVF9zIAIAyJnlmZBrpoSBBooAWNZ8wmGJMAMDhjH6FRAH90nzCsJ2PSfMmADhIrrfNdWWUIFFAh+wb+JrnjRgW0jEsSx5wowMAiq2R6k/ea2ZIyHWWRAGda/YsCXkj3xylyYYbHQDWV7M7HiR2Rr/6Hi2csSKSMEihov/NGRZZctaNDgDrp9lCRontUTrmUChEoOmEQQofJREBgHWSJq82nii8868cM42ISO8E/5s1NCh8BLAeijow/RvPdTA8puMro98d/ap7BiAi0p3R96YNj13OlAAwaEXr5gYLGYsYXyRRQNzk/Afvm7dGUMcAYIiK+oTGOjK6UG+OPh99yT0DEDGZDSh2N/jeyIEhWzUvPXGHewYA6K9iN5l+I7+2NVmfINfJF0kU0C92au2G9w0dHixLAOi3rck9+bWx2WUH+XKW6R/mo5MooIdkJqDZbo82WJYA0EdbkyfzG3uzyw7ypWxLf8c9A9BTMt2Wqbe9b/I6wbIEgL4oetI0vi1SYnuU/eCb7lmAAWh+a6UEyxIA4lYsO+g/eK5fNYMdDxgqaefcdOGjhCxL0MQJQGwyfSxPFJps22yDQkYMXjuFj/LhuZ4nDRxGBWD1ZIm02dMibVDIiLXSVuGjjVPuWQCge+3NJuRfssbfcs8CrIm2Ch8lpPhR1gkBoCu2ZXPzvRMk5Jp2Ofkn90zAGkr1iWJqzfcBqRN2TGYZALTPNqL777nrUBORqfMUMgLC1jFc935Q6sdVtlgCaEWbswmy2ysdJ/mzUJ8AfEE+dG0tS8iHTs6sAICmGHUkj3ZmE+ifAJSQkyvbWJaQMOpyHhx7DSCcfLGRBkvtzCZ8Psr06yw7AMuQLZCp3pn7EDUR1DIACFXsdGhtNmGXbZFAVUX2rs2BD1NzQV8GAMuyhz9J3wT/9aRuyPXokv5n92wAKmtzWcLGhXz8292zAcAtssV7qk/n14hmD3/aG0a9ybID0ASZAWhvt4QEBZAA9rPbIZs9Snp/yG6Hp/JnYtkBaEzRxCk56/nANRc0cwJQdJhVv8ivCe0UMEpMx1dosgS0qc3ix1txjt4MwJqxX0ieb6VV861gNgHojC1+vHDgQ9h05B9qfYrTLIE10O4uBxu0bAZWxK4pNn+C5d4oxk823DMCGJKisZL+g/ez31RIgXamX+BIaWCV2t5ieSu2iwsLgP5reyvkLGQ2gS2RQERkN4NdOvB/aJsK6QJJESTQT0XxYovdF2fBbAIQMbkQtHe+xP7IktcoggR6ws5AttsvYRbMJgA9YWsZ2uzLYMM2i2LnBBCrWZKQtrrDYRbsdAB6Z9aXod3ujzaKKcfktfxfDqkCYtBtkiDXgDdHl773NffsAHpH6gtSfXXuw91eSPtokgZgFbpPEq6P0vG/uGcH0HtSANn2Nsv9QdIAdKWoV9Kv5J+7rpIEW8DImQ7AAMm3Dlku8H342wuSBqAtXyQJHRQuzkJ2RGU/+KZ7BQAGy7aM3p67CLQZskuDPg1AM2R5MdNvdJokFG3mx0n+7BQwAmtFOjO2f87EwZDmTpxwCYQwSucJQvvNlPbHLksOwLqTXRNyBkQXDZ32hq2fOMW2S6CELVp8No8/f/H56SKkLsGo8+xyAHCLvSCdKy4QvgtHW2Gf7wJdIYEDpNZnq+i22E3R4t4wKqUuAcDh5ALVzVkT81EUTiWPulcCrCf5DGR66v2MtB9XR1v6O+6VAEAJWwTZZX+GvbGTP780lGIXBdaDnUV4aZS2fEz04UHxIoAaioKqjndO7A3pMy8FkVJbAQyJvKflvZ3p33jf+11EUTs0fi5/NSQJABqw+qTB1jaw/RJ9J7N2xbbHjouK98YsSXiHHQ4A2rDqpMGGbPc8lb8WlinQD7Lrx6iTo1T96cB7ueuQ5QYOewLQkTiSBgnp23CSxAHRsQnC8fw9upqC4f1BkgBghaRye3WFkAdDEoczbMPEykiCkOoTecTxmbAHPZEkAIiE1BLEkzTYi6TdUXGfe4VAO2RWy85uXfO+F1cT23mSwO4GAJEqirfU256L1ypDahzOFa8NaILMXhU1CFEsxd0K6VUy1d91rxIAIifftuSb/Sorvv2x6w61kiO7qXPAcqTDqdTp2FNbJfn0vbdWE3an0Oujd+i4CKCv7NkTsoYb1wV2FsWabtHmWtPLAfvITJTUwMS1vLA3dkab4+dGb3F2A4AhkWJImSb1X/jiCPv6ZFsmtQ7rRmaaJLG1y2ixzYjtjaujqf5h/oqpRwAwYLLeaxssdXtoVVhcLZZTbKJzu/sfoO9s98QjecjMweU85BRU398/jpDPilFvjv5j/C33PwCANTHbZmaXAvwXydjCvtYLecjrZvahL+RvVbRWLmoO4ipKXBTyfpvqn3CUOwAImW2wF/KYp3/nw86OXM3/PeNmHyiaXDW7U0EXfxP7t+nDDNbekM/A63mSwOmPAHCoNNnIL5YxdL2rE7J8IcmP1D8c4ZthC2yHRLuUYJe1Yi1EXDaujjbHT3FeAwBUYZcp5Gbbn2WKRTGbhbC7L6SJj9zoqIMoM6svsLtqzrnfYb9moA4LWyvxMtseAaAJso3NfnuMuxAtPGQdfZZI5N+Uk43iBrkOMxK2h4EkTnbpwPbnkOWDvs8U+EOSRtlxQfMkAGiR3Fhkin+4icN82NkVSSbs8obcVG3MZihmEcdMxd7XZItB7eudJQI2+lNoWD9kJuRCkQTSzwMAOmZnHGRqOs6mT6sMm0zNbsz+uJV0lIX0n/CPYYPf/3zYBEFmTAAAkZDtcXYafxg1DkT/QhI0O/NDggAA0bPb5+Qb8TDXvYl4QpJTmyAcce8+AEDvyDq+rBXbrYxMlxN1wx5GZmsx6KsBAINk203LNjyTX+z71rCHWEXYGapTRY0MAGANyQ1AqvRZsiBmcWtpgdNIAQAHHDxgaCjNf4jD42DLbrptAgAqs8WS/TuEiDgs5G/IYWAAgBb17Xjj9Y4d9zeSv9URlhQAAKtzK4E4md+ghnV+QT9CftfyO5ffvcwYkBgAAHpidjKiraSXZYw+HpkcV9hCVOmMaGcLqDEAAAyWnYmYLWfIMcuz1sn+m+T6xP5DtewBU/J74oROAAD2OZhM2EZANqHo5zbPWRIgIT0u7P+LZAAAgA7YHRs2uZDtf7duxPNx64YdFrYnhX/sWzd+CXYaAAAAAAAAAAAAAFhsNPp/YozwbGOiaHIAAAAASUVORK5CYII=">
            <a:extLst>
              <a:ext uri="{FF2B5EF4-FFF2-40B4-BE49-F238E27FC236}">
                <a16:creationId xmlns:a16="http://schemas.microsoft.com/office/drawing/2014/main" id="{96305E63-380D-C8DB-DD01-07635527ECE4}"/>
              </a:ext>
            </a:extLst>
          </p:cNvPr>
          <p:cNvSpPr/>
          <p:nvPr/>
        </p:nvSpPr>
        <p:spPr>
          <a:xfrm>
            <a:off x="0" y="0"/>
            <a:ext cx="4972050" cy="4800600"/>
          </a:xfrm>
          <a:prstGeom prst="rect">
            <a:avLst/>
          </a:prstGeom>
          <a:no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6" name="AutoShape 5" descr="data:image/png;base64,iVBORw0KGgoAAAANSUhEUgAAAfIAAAIrCAYAAAAUSBuqAAAQAElEQVR4Aez955clx5nmCT5m5n7vDZkSigAIEgS1ZrGKVcWSLaana3ZmzszZs2fP2c/zT+zZL7Nnu3t7t/ec7erqrq4u3awuVncVNUENEARAQhEaKZCZSK1V6KvczWx+r9+IVFABICKRAK6nP27m5mavmb32ChMRkT7nHG900MC4QjuHuY45LcdcL8Y69uJSynGJ9F4axjw4G/P8rphf/K9x+Uf/j3joT/7XePBf/1o8/i8+GU/9q0/G+T/+3dj/xv8Wq0f+TcwvfTPmhefioL4Qu4MLcaVajCt1Py7XVRzmHKuUYqyrmCuj24uR1ybdvoE6k0CeBDIfc4wx06KcqljlYaxBBKlBHXPmu+VNOV76Z3E+5DHgD1wZ82HMh7EMrF8G4iDmugt6MVs8VtHsUQUPB6AHzGZaOPqOLSNPTpF8GKR0GYm4IVNmjLz+Mbhx+HXCa3RZeEODxnmDsvdZwSfZa/YuRx9i1yt3/dxLz/unf3qv3/fUw3753DHv6y7fBj72lv382ZP+yIvP+hceud8/fd83/bM/+Du/tO8XfqJ3wk9q3k8mw7Ivch/C0WcffPKlT6Hts/PeSVSv1TB7OUBjdAnykuO7J7wMR5rENwdeKbS0MeDZKn/GvBjzYiwD65CB4OVKUHjY5eXM9iQfMsAmFUq+BUog7OUIZpecl+SdRmAlhw1NDZTVfLPvY7yjeNE0ljG7TvebrMZRrgA+4zYVlBxi6gKNT2prqHI4r/PP/1x7H/2+wuJxzeQlTaVltWJPpSpNlNJUyJqIK2otn1I+86IGBx/TwZ/8Z+3//p+r9+yPpLn9ctVZMC88v3KsVOWkGpHP1C0lnmsgunpna5xrHqt6EORooy7BS6SMoNHlRhRHL+PnmANjDow58MY4kLB/IztYKGMPc2NjxLNWyEMVDQbEK1leFiPkY71DDnGZCXI5E7vyvvb9ym/j+I3MAfMyN3L7mrY5nkVKLIKdsgpF3HPCURYuqUhdDc7s19Fn7lN76ZBm40VNVvOacn21VFGmVqqGysOuJnJXO4uebnHzuqk6qe0Le1UdeFgH7v+qjt7/dxru/bm0cgqfvajCD9TyUY2PVqIFhkz9mbiFZONjYoK7hsy74+saiK7elrIabYIRjSY6fow5MObAmANvkAMJk1KDuIrU2CGI8C6slK6wWZbPEPlsVqz5TFyyzAZzAwaLa3y9Azlgo3fjN9tmjrlu2plYh0ccZuYtD1ekpVM6vfdR6eJL2hLPaTIuaMJVuPraciDOXr5sKZSFcjWQH/C9XtC2DOJ53aQ5zQ5OaeXQk9rz4Ld07IGvq7fnF9L8YbnBGZX9MyqYAHimDw4IiqYMCSUwmHJU1DREB6yFBBrNdtWEsoZq9Wo+EreQYHyPOTDmwJgDb5YDZloShQ1mhyKLm8oWOq5UdO0GlYXkab5jd+Iq0mpY4wFq4hWhpZF1fL8DOcDwvVNabWLL1hBCZ7GCsJ0H6p46oHP7n9ZUNa9tYSif2EoiQ52DagS69m023wu2yQu5UMp7r4CndYryFuZKbVbukzjrTv+slo48pWd+/F/03Lf/RL0XfiwtvSgNz8lXCwr1kgp2ADhHl1IfHx2hogamTFTbOO9m3mEvr8LazCRADTS+xhwYc2DMgTfMATPcBaXsuFFYIoPZIKwa1ixg84IGOPUhdgYzJ8ufa3LUNfGsOkbVKTe2yxz5IKuJQ3J8vwM5YOP7Dmg2UmatxHln4EDAAYvV9cKxFxW659WJXblhz8QWgSyUXKHYIKyGo/cmXaO0CkefEWunpDINOENfUrt7WjvyBaVTz2nvT7+qI/f+mU4/eq+6R5+VuidlTt3Vc+RfViutqMx9uTSUp32Z7X/lSCwqE6YUlQjVKNroaT3JtDKTa3yPOTDmwJgDb4YDLtUsWoa4atbg7Fb6OOR90Lx7bJljoRFY6LSxT51qTq16QR23pFZeZFfyAseOK2q5gQQd8++YJLvfTFPGZW4ADrwzHLl5bpx3gmHmAK3Roe7jVBc0f3w/DrinicBHZph51XknHHS+QjRzU943q/TKt2RbThWr9Uj+TFG+IOQ9ddKS2r0z2hIvaEt9VsMTz+ncsz/WE9/8Ez39tT9WOsA2/vJRqc9ZOufxRf+8ysFFyi2jKJzFo0DODeVDBEmeKXPOiamCIROiO9Q3vsccGHNgzIE3y4HGJLqEhVt16DjsslpkUXNWreoC9mhe7fqCiuFp7OQxjh73SBdAj3i+gP06w8LnvNq+p46voZNZbuQ325xxubeZA+YT3+YmrLN6JLdeFTVv7rBeVn36sIZzZ1SyIs4xacCBT2S1nclr7jIwUy2YcRaEIcemouT8yJm7FlSgxLt98LKSFdvsA7Vzr/nBuEl11caxdxb26Y76sCbPPaPnvvfn2vP3f6RjP/mqlp7+iTT3kgq3IKE0YjXv/FByzHTZ2BIbXImdgwxtsd/ObYHoht7iNS4+5sCYA+9hDiT6bvZE7PqJFbjYHVRewDmzwDj2hBYe+7pO/PjP2VH8Y+3/+h/qhW/9kfbc+590+Ed/pVMPfFWDgyxIuscbu9X8LBBl2bOE6vh+J3LgHePIMyvqqx15X2eOHlRLtUq+eV8otKYZAy/PCjjgPM2Bl3nYOPqSs/OAM3dIf5bHl7pmFurIa07c881QVwOVHMDbSjqyXVWWQTv8srb2T2q6e6wJWwuHNP/Sk9r18L16+Ot/rRfu/W/qHnhaGs6rrrvKpli0S7TBMV0YzXUTbbOYSCE6vsccGHNgzIE3yQHbDo/YMSueuovqHjug048/oGe//ld6+t6v6KUH/0EXn/6B+vselDu3R53Fg8qEc/sf07FnH9AvfvB32vPgd9U98oKC/aquutjDysiN8Q7kwDvCkWcYa048OMkzAw2RFS8r8rPHdsnFiwjgcuM8fXKyH+xwuGmZ5+dLYsVtyISQISXLHPoIGVUw6lYiKKtQUU4oZdiSHWt7r1zVTHqzQgiaKAtNuFodHPZ0/4y2949ru/0w3Es/1eEf/ome++q/0qGf/JXOP/Et5aOPSed3y+H8A9v0ITJbtlkz2+4JGn2qpRes2dW4/Jr3OvIQF5MLMYlQTQ626oWSiV0CMSkRuwuys/gG5Le8TEKa9GzvVl5qoquviaQIamCqanGi67/HOcccGHPg5RxodA/tuiokG3pnOmb6NuTV4pf0kW8YGhSUD5Zox4FrutyEpqGpmexb2S7kmxR29lQvStU5cEqt3n4VR36m0w9/RS9+74+0F5x85KtqnX1KW7qHdHO+oJ1a0ExcVFnNq8U5+VR9UVsT6fmiborntLT3Ee3+yd9rhVCLx6G7oljXTfMqDJI1j5WJxCKoAQk0V2tmih6M7xuEA3isG6Qlr9mMjGBnOUSsBRqhWj6vqnsWR7yk4AcKLorj6AbmzEXupEC5YhVBIs0jjCFHFcATdzhs4bjzWt4ccIKFROhJL6ghuY6Gua06BSg4VviVpnDKW+OcdtZndPPgqHYu79eOhd1Ke36swz9mVvy1f6f9P/grLTz9Qxz6Hql3UgEl9EwAynhRBa0y5leDqLpK8s5al5VTo/aS52sALgsNEzMWiTI8ZCwYgW858W5lKkJ7JwdBU4zo2k1SU5rcTdG19HE45sCYA2+OA2grBdEs7IgM5uUMJJmSWbCmb2a7LumkfTBgTeTsi1fCDhkJcUw4HHY1GPZJS40Z6K5clK/npXRBWjyg/p6f6sQP/1z77v0POvPI30mHHtDWpd26qTqibfGUZjjm67BwKGNXBbuDHkdsYYdz9Onc03S9pFkc+81uScWFQzr86I+kA09KnLHnqq9Y20TCKaa82j96gb0UFsRSeCN9fN9IHMBT3EjNee22DIesUE2gBl2dO3aI1XeSo4iBwHQHmKjZ2/WHZ6egzeRih++iKBe1cuQ57X3o23rkq/9ez33jP2n/j/5GF5/5ocK5XSrn98l+R30qnVcHxfPMtgNKZsoS6dUQV99XqYGbYNU+pUrTqplQRMdJlmPYGqz10fq8hkRibOBsax9H71FAmzi04E6LLwHcwPe4aWMO3PAcMG2rXUAnmfgTSuhk02p0j9VzAGUeqAOKZict8jVisyjppAQiKfUqsGzqQyMxefchq2Rx0slL2Iaz2uLnVR1/Rice+qZ2ffcrev7+f9DZl57XcGlObdXqFF52vOjQdWezAWdTDCYITBKELXHZybEI8cmz0HHUIrWpJ2JHJ4us5QuntfuXD2t47EWsTleBCQCf1WN1HotSwubI7I3UlHWE4/vG4oC/sZrzaq1xiCMKE6Ncs7Xc19LcWbbIawVmjSaoIkd2KInevqugbdNpSZPDC5pi5X1TntMdxby2rRxS69TTqvY9oFMP/1c9+7f/Wi9+5z9o/tG/l44/LnUPStVpiZW6q+YVmDl7dhjQP5y4NEC9hnSrAhbWTqoZuYRyZaDGkATJOWW+aQ0yfqw6dtomjIvDsDiLa3yNOTDmwFvhQKRwA/Qto3syXVzTOXRNrIS15sTJg/FSdknmZpWzErYLEk2xZgOOb8PBPKvoJTR+QVrYz7b3T7X7G3+kvd//C5174jvYiye1neO6LWlBnYzTrVaUB0tyLCIC9g8LIGWrrKHMw+G8AzYlUL3BE08gqoONaeG0t7eGqi8e1YFf3ictHpULXUwIlgZvzlOVDyJREIZGTVmbfvA6vm8YDvgbpiWv05CMaLVbzA69CVGfbXUTeBOqjKA24quEIGfwOqQ27bO1ogNH7VfhTEkmcMjtwYJ2hL5mhuc10zulbcPTnGGdUDrxpE49da92oaD7vv2nOvLD/6yl5+9XPv2CdHG/iv4JTXCONZUW1WI9XjLzLpQ5ABg1PxNE9LXGeFTMmGvXlsUT79EFGRJh5l02j3bO9BBYSQMExrc05sGYA2+SA2gUVgmVonwC2d7QxdEKFlvlDGitH+2iRXTQ7JNTjUYOVaqnIq9wVLekNlvdrcEZddg+nz/4hF766X/VC/f+hfb++CtyJ5/SxPx+ba3Oalte1CTn3i22wdvYl6kQNRGSAk7ZK1kLaInd1jrC7BSSk5lFR/wSYq2p0qtgIlAO5rUVG9U/vVdndj0kLZ+S5+gwsNI3a2sLCLMnDRHa7mxXVOPrRuIAbudGas6rtcVJOai0n3azH/4aLGh57jRKUItdqJF8IcKmJK9G4XqkZ9owSF5RQQmlyTbrrivF3grKOtCkG2oy9TSVuprlfH2yf1LtpSPKZ/do6cCj2n3/V/XYt/5Ee+7/W1148l7lQ7+QZxu+3Tuh1vCsyvqcWpRr5yVqGFBbRHWFaglXryYecfaRzhrqJodv2iPm+MKxi5IiXeNrzIExB94SBwIa54GDSgaRSHROkRVs7UtWsm1VTLArdK/GddtaXLYbhgMWOswyWBqclhbZkTv9vAaHH9fz3/0L7UX/zz/7I7lTz2p7/6im0f+p6rymcfoTqtRyWS20voUt9LHXrMZ97nOB9wAAEABJREFUshpoxKXbYQlco+kBO+SB45vDLgkEvkS21ieYCEyFWgGbOs0R38ldP5fOvQTNZXnbVaBMWgUB99VvJIzvG4AD/gZow7qa4BA8pUhe5odsB6XevAqEN6SMwDnSEVyXZf94eVvuhMIOwpT6bkJD30GRO0pFR67sSCh2QoHSqkKVKHOHWe9kXtZkPadpHPX2+oy2dg8pHnxYRx74inZ/54/04nf/g1783l9osOenkv1BB1N6tr/8yikV9aJKtu4CvXVgiGKmNCTWmAwcuGRvcExD6o448cw6QIRkGt/XnwPjGt8lHMDaqED3PPoWcOYxJVVRik64WmmAZx/pnleNzmeOtAKO0Va6Gl5U858zzR9UvedBnWAC/9x3/kTPfuuPpSOPaeviS7q5OqVtwzOarS9qZtWBh6aerApddsQL6BU49IDV80wgqJKYxGdZ3PE0eFbQFhqab6t5HfZScShf99WhL9NpUWHpuA4//wupP0f6SmMp6BKUGDj6Idvh8+8Yt0Gj3xv3O2ZEvEmTOXIUIi6cVh4uqXHkSKzLdAMJTS4qm3C+TWOXnFPtSsB82QGcZmTuHC3ewL6NkFEIhzIGkYM+dVilT7NltgXF3ZnO65Z0TjM47XDqGVUv/VzP3/tn+uXf/BsdZqut++KD0hm24Bdeku+fUmtwVp0Bk4Gir466Cmy7JfsPZRp+SQkeJXjSAD5m2snr+B5zYMyBN80BlMpW1zhyh0Nll1oG1JnpvNRGt805FtWyJtlF69Tn5VeOSudeVHf/ozrzGMdqHKntuu9vde6F+9SZ26s7wgVtH57T1grnzSR9AptgP3djJs3sRc2OWtXYkZYyCxtPHc6cK3F7X4NY/TvLwTdHgzzTeaealKyE7kdsjyGRby2vJ5/685oNPR3d9YQGpw6y+7eilvpYsYRDZ5bS5C/gmIFgfN8wHMAD3jBtec2GNMLcOKZKc+dPojQ12+pJHu/ksxOyLAv0Nl6mVAWzX0Mg9Jn2AXcJefUYgEZaY4H1y5TO8hbKCqlSYJbcoWOTIWkq97Q1XtROh5INTmrl4GM68PA/6Jnv/YWe/eYf6+AP/1LDPfdLy/sl+/OLrOxDmtMEW3cT6mrC1Wo7yX6qNVCt1Uc1xMb3u54D4w5uGAfsmOxqQBqn6EOhuq5UD1ZUsFPYquZV9M9x9nxGoX9MreWX2El7QfXen+jFH/yFHv/Gf9Du+76q08/eJ3/xoGbQ7R1FDz1flOueUydWarG6N5uWc6mklurGeVscDUaBzek6lDhj9DJOOdOOhJPFeqh5p2kZSJkcSc4NJVcp+6josmpWRTXb/5Hz/MTkIClQj1fBxKTNVv3WVtbhXb+U2G4vBku0Z4hdipDDkMicOO3Q+LqROOBvpMa8VluYXCJISRr2dPbUMcQpIroJXC6VEdzLb9c/5lGHFudWIwzVYrvKtr6bLTCUJODcgyJqE2UqkWl9JjYCQ4FyyReqkzTkUScnzySgHC5qMi1ri1vRljyv6eFp2V9qKs/tUW/fQzr4wFd16O//rRaf+KGq/U9gOA7h1M+iiHNy9TJK2AcVtOoGNrHQ+BpzYMyBdXPgaieOpcEg1ewEmiMM3qtly3FW0GJ72n7yW4d/qcGT39fxn3xFu//hD7UbJz5gZ21m6aC2MCGfqc5pOi3guJfVZrLe9rXs18g8NJUL5dzCUrRVcUxXc84eVSrjsD2poVlhZ6yNvwwcegJ51aasdcyRQ6uOPLmk5AScbEUeceIRS5oIM+Fku1TqLanEmZ8/9pLy3GnIDCV2HYQdogG8S7l5jh83EgfwHjdSc169LSY8DuXRoKu5syelaoBTSo1U5VXhRUYhYDkt2SFwI5C46i4T0axMRoPlGoHk5ubDak6jsobm0zoejdO95LyHzHCZybLtZjPdYI5cNW2ODaxlDUmUU9Z+lLBOpqYocWijaKWy7ygUbZU+y6NMvu6x3dXDqa9olhX3tjSvLRXb6ouH5M/u0vGn7tPz931NT33rr3Xo4e9Ip/dKK/Bq5YzE1rvqLlVWEkcQV/bb+qkrL+Nzo7iJ1Jd9JW1025crMUodP9+jHHhHdPtKeX2luEn8Guz7SE/Q2UZ3K3n023MU5pmw2+9bp+4F5ZVz0sJxnd/7qJ759l/pqW/+mZ773l9z3P0ddQ/8gm3z/dpZn9OOdFEz1QVN1QuazCsq6hX5NJBSLaFzo3oDjrZo9D/aSpwVeXQlNstMdZa3xQC2xPLzpoy9MvuhJhSXuwyimRy5CUkmPnqa9QHYngRGdLyqYVLJpGT7RKlWf177n+KsfLAo0eeGPDYqG4ExbjgOmHTccI26tkGJhK61lBml2MKaHnY1FQc4yoTAF6oR+JxLeRwhPo/cQhkC39qIbiGPkhRsV7dwqlJs5rOpbMkzC5YpBbkc20xiFpyzlSkpXwAnSCqjCA3R13kk5zXwZYMhK2tD5YMMtpVlZ1yRPAZTCKfMVvsIHsdJi2lrrUCbSpeID5XYaqtx9EkFuQspB/lUKCQnT59KDMqE66njVrSz+5JuX9ql2y48ofDcP2jff/vfdewb/5KV+t9KJx6VWA00f+KRlUNkCz9SzzBG1TA4Zinao6rEPqFU9SS21YSRyRiPq0BLKCJDLbKCCMb3mAPXlQPILOosE8RE3GTQ5NFgomxptpKWRTiWy2SMYAB6YIXCPWS5D4bYiCGFVqCzQCdWgOUbRmL1PDqBsx4ek/oHpbnnlI/8VOmpv1b/53+kQ9/8v+uXf/G/6fgP/p9qH/2mZud+ri29PZpka30mzuG0+wr1EMc9VEk7AnAxszOHLqPXAgm9jhibyJFacrVsFe1FOUPuy2O7fM601NPyILM1GbvEzTdo0cfmB38JRzbQKWE3aleq0iw9nZLZt0ChFvW30f8Wi4PS6PKVjxr6KYVyVsXCRd0xOKl88BHpzB4pLmkFB78IpYhdSvRF4+uG4oC/oVrzGo2xUxmHEOXlBcQzqvlVtLxWwMRZzaQRz0gkyQRzDc45WUqVEk7fN468i9LM14W6TALqZgUcVOE0HULtcaoNUBt3qQ5Iruu2tlyLdRVsMr16ySu/qOnrKCUTH6F5kmh9KHDw7bis3ukDeunxH+kXX/8zPfXtP2/+spzO71YYnlEYnFFreI6ttAWMylAeC5A480vwI/kJpWJaySY41KDVyxlPlBiDRJkMhBlSE65mGQdjDmw+B6yGbA9AiOiOVJ/X5nb25IMFIPqgKgnJdciuQ16zWshyC+fU0YCdrhWF/pym+2e1pXtU0ysH1ekeVGuFY6qFAxoeeETHH/y6nv/an+jpb/ypnv/Jf9OTP/6W9j/+oLonDmqG7eitLAwmY18T9UBtbEkr1moxUQ44YGvOtdCla+3LpYRLEUcbX/7VUi5laSKWsoYm4dJjLXUtvPTh5RGyJCbuiUVShzVD1V/WxRP0v8jMhfpqsTiJdVTARry88Djl7eSAfzsrX2/dyFeTNQ8HunDujCLb6hklGQl55puBoLkTzyuA80+ob4KIKfOAGWmYnNUtd39UW+7+pPKWW7TMmVSPmWzJGZFTjZLXKliFehRwzUBA9Ia/o2OmTuuNG54JSQtnPp2WtVOLujmeU+v0szr20N/r+a//ex2772+U2PbTyhGJ7Xn1z6vuzSkyU6+Y+PQLr34RlIgbsjNRgYkNF6yGRKyWxxD6ZmoUeR/fYw5cTw4gh0y6JZPFxHQzUfka+LYqrqi8hjggCx164dgaL3JXrbysYnBerndWrntKxcpxuXMvKO67T4tPfUenfvpf9Pzf/1s99lf/qvnDLBef+4l08lm1L7yo4vx+3RRqzUJrhu3xSZy3W1lSu67ViglktbApBfDYERp2w98Z3ohjt4QNzOzWeXD88H5p+SI7Cn34WwPsgDHyhu/Ne6uBjMqN32HTx4B+upDVW1pQgeJ6HK0jdM2MNV/RCTIikKawJpSZPIk8CYekosU2d6HO1h2a/tTnddOv/p52fOSzCttvURVsC4qcOH4r6zEQAQV84ytyvW1Xxq1mVM0aEOBPCwOjlfNqdc/oJr+gO4sF3TQ8rs6FF7Twwo/1zL1/pl3f+I9aePrH0uJhlUVXpe/Btr4iW38ZQiM4uAjgYWoc+prYJIl6hMILnpN9fI85cP044KjqCmTiJq+kovH5EhBStVlVttiyLlg5l/UyR1PL0vCCNM9E9vizuvDkD/TMd/5cT3/tj7Tnu3+iYz/7qhaf/4HKk09p6/JL2rpyWDMNjmpL/5Ru0rym4pImY1eT6NkMBmpru1ALu1Gw8xcMxD2toFl6J1zOVi0+KTCJj7ES6xr15s9q+cwxTbpKjgVUGYKYp7wTuvOeauOaRb7hOx1YKQohy5zdNj/8hfMwZ+Vwti9rvHlfA+5ntN+WVaNUQ5BDS7FoS+W0NHmzZj/xK7r1o5+Wm92mFWbP0TslNM+MghqnyIveGZfDaHgQ4IkHgf7OTpSaKjFqvYtKy+c1US1qa5rX9vqkdqYzKi7s1aFHvq1H/9u/1/GHvq7B0SfVqk5pRhc0EReYGiQoqkGCH5GUGqDuEqt/4dzVOHfH+/gec+B6cgCJR/YSqA2NXJKmkSw6mcQakNjhvFz/nFx9UVo4ovmnf6oT97E79a0/0y+ZzB77+ddVnHpSOwfHdFO6oFs0J/vhtB1a1C1Fr/n/E7YXA+3oRM34vlr1kny1oJKVfZF7SsNl1f0u5qaWYzFARAkbZMij5lxPxrzxumhjUTgm8EN5Qmt/ycTHV8s6/dILErt1LXbfEjsbdPCN0x+X2FQO+E2lvkHEnbJCGkrDrlbmL2ii9MhZlKU7JWrJIkGXrlXNQTabZHKr3WrJHE5m+9mXOPIoDcIkaR1Nvf/D+tDnviS/9WYtuVKDoqOhb2mQOZkvWhQLcs6oiZZkZZwkT91oV5ErGbytkmlpwrgNk9cwF4q+oxg6qoFIb6euOvUiq4oFzVTnNMO54IXnf6yH/vb/qwPf/xO2EB+R7+5R6J5aNVZ9BbbcBF1YR8yh1oUqeDSMjln6iD83Gk/G7Xn3cqCma0Mv1YiexWMj91GZI6WCc2+Pg3WsmlXNS0uHlA4/rn3f+yv97D//G+174L/p4q4H2Cbfp53Vad2ss7opn1ObvMEcMQuF0fFdwrklVKZUbboUvWr2BKP97EiJJhSVEqvVRJmMA6xZCFRgGKQRMt+xT7R13ffblLHmuNIHr8RuQmM4674m1dfR3U9I3fNStUJyLU/f3qYmjqt9FQ6gBq/y5UZKxnE2ylX11F+eV9VfwakkhCrRyiyHcyHSPLPzakAqEZ6j7w4aLqPxQhHrTHavZFQCTn1ii/ztd+ueL/62ws73a9FPasm1lSam1GWLuWalnikxuo3GKHajPa1HIyfOKppmJucVMTj216Aq39aQycnQteh3Ae+kgLFqY/QmMXazrFSmV47p/eW8lvc+oBf+4Q914Ud/qZWDj0tzh+T6Z3Hs51TGZax8vj0AABAASURBVCYLQ2WMZo3C19SR2eXIY+2+0cThXd8e5yRUU/Y3F0z2WzjUUC2qlRZxPCel5eNKJ3fp+KPfw4H/pZ79wV9red/PdUs6r63DM5odnNWMyX1c0GRcVCctN7KtS1bDoysBHTKUqpnkG0b6VCi5kZOOWNGI847owtVwlHXk0zvjyjCUvqtBxj5U6PuKprSipWN7lVcuyPukYXXZGmp83RAcQARviHa8TiMQHJyOcOBVb1m56isoIW4GvinzTzI5zHzJzJjFSlHkcHxunHhMao6AslQNWN3bN2agMUp1hA3FlPQ+Vua//k80/YGPa7mc0nx0yu1JZXNSTATE1Yg6FsRRntcb66ZvmXZl2peYsBgiOxDJ0PCF/tg355WNR+QJOORWGmDEVjRt/wUr2483hxVtrc/rzAsPafcP/0b7fvQVVfsfkUjT4ILCcEGtPFALhgbqiynCw3hj8WLcmnc9BzJevECS7f/Utglm6COb1QWphxO/uF8nH/66Hv/GH+vUL7+jePJZbatOa6fmNDU4q615WVN5Re3Ua5y3w57IVtVOysj0GhI6ktCXeBXM+gDTJb6bzUnolyGrgJJ980r2HWTo3cCDcalpztqZPf0PMMHRo1olE/1pP9Dcyf1yfij5KBecxteNxQE82I3VoFduTZbiQIOL51W4rAC8EiqEUCF2l8pkx5tntWjd8nK8e0MS8YwjtzJZ1WAguzoobuHJz6q85zqKrS3S9jt16yd/Vbd/8gsKszu0xOq9xomPpgpWCtygcpxcYAVQNLB4wvigkQ2fQq5U5qFaKKY578jqIrFazwqor2P2nUVJFRxhhLrLTLynWc7Wty7tlw79XAcf+Dsd/cFXlI88Kw3Py7YsA0Yw1yuUrdViS07ja8yB68iBwkWVHBF5tsMdk1ANzsl+7/nQj/6LXvjmf9TFZ76vm5b3NZitzmgCuW0PL6rFqr2MfexBrYwu175QnyOnnp9k1c1ulTI6YUjoTsJ2WBjRFJAT8p4om1Gt4hJcKsg3gmcR4XCIIwhaemdctFn0MtNrR6sDfS2Z5BfVklbOH5PgtWomPuGd0Z33Uiv9O6OzKE1d6dzZUxIrSHPXNil0NN7iJBIb3RlhNJeUEUghjE0eHLEHQaQSxuGAIkmq+kr1kFSvoVrq+Qkt5VIlZ+U3f/wz+shnP68d77udGWghMqm5IOiga3fzfgM9apyzAXPTTHOsaR5lLFKldu6z6u5qMq1g/KzPcCMXdIsQxU2ghiUT01vky0l1h1nDlHVrsawtnJ93Fg5xzPiUnvjJ13T40fvUPYGDr5dw+H0m6X2MWLTqxhhz4PpxALkWRz32n32sHN6lFx/8nh757ld1ft8Tai8e1dbBSc32jmpnPKMtnGeXtovEhHai9Kgvx0/YiuhaGrqOBuh+L0w2k+CC3b/LqFRQxnSoAZPhAjpBQ5w5lgCn7VNQSCUogMW9igiSU5E8+fTOuWxmA3cEHLbSK8rjzFcWzqlaOK8czXbozV/jkpvCAb8pVN8U0UwpPAkuSMBWwIZIXCiStKgTh/bink0BnXIomT071T4redKclXfN96AaMTTHwjdiiZVpZns8WhzXlTnbFdvBKkp572Wr/EnotDEMk61CmZWqWjOcm39Ut37+97Tlk7+u7tY7dNFNa1jMQr2FQKPE0MmpRtRrDTmfSyE1NTithRkHJ+BBWEVBWEjk1AZfjdLROk/9BociWhXZOdoYVOPo7XwvOU9ylFyir1LieyYtFC31ul3mNz21ydJx0iBLoVWq4ytNDS9oeuGg5p75ofaz3X72kW/KL7+kMp9TGiyqL6kCiWMMYQxJhDipGD/RAkjxJMP4fs9xwMZ+DVd3fi31chhxFo28MGnP4h9ybD9gGods7XIcJvQUIUU4T7Nb9FMdv+/PdeBHf6bBiz/V1uWDsl8Nm7SfJg9SLjuNk+72o2LyyJ/XEPmsaQSvUE9oYlSBHpfAM/FN8roE9MJ042Ugj5gIOOjI0UZXK2MDsqONxGWAisQ3y/MOQKC9Dg5F7MEAuxg59y94n2aXbmqwpOO7npGznQxh87LEPJ/eaRUkrMZGKe+ADr+Lmoi5vlF6syYIiQYZTAFWYU5hOKf+Elu6KFtdJw3Y8jZBiyhRQpustFBJh/J78jsEUFwZoUykZ9t2zq4RNdkTKUwoqRBWy1/mitXlQIGVv7P8KpWKGaWt79PsJ35Vt33xdzT1wY9rLre0wjZatB8cox2tVktlqyU19VgrkoRCyOowOIl7hOzQeYOx3WmjL0/fwyo8BmnUW0drgiKTk3rVkUd44YQj58uIw46WOiV44mlpQdMK6JhxGzIBquibUOZJdbU9zWvH4JTKc7t07LHvat+Pv4oxfVyhOi8/rOXrKGeGFoPbGF4rC03rKzUQyxYd4z3IgZePvKVci6SATuJ1mWtnpYykgiG7aIGJsqpFacnOwF/SwpM/0KH7/4vmd9+vyYX92hHPalua02S9rAIbkJH5qphQr5hS9m1l5D+RllxQQi6zMvKYFEzWyd9Cbj2ThoRduAR5pVdAJk2UVnMl4eEA0wMceG6QlB01AL1DLgcfTEcT+l8Hr0joWPAU9UAddi/nTxyReot0daiUJe4G1j2LW3gVXjHxqhyb/fKeoe9vnJ4iNY1iWChiCeQRECYtzavNDNvOxwuEzDNjtK9qFEqrV14N33ywRsE5JwHnnKpQqHPHnbrzV7+kOz/3OeUdO9VtTahuT7EF7TTsZZxYUNE4+KwIV6O3ELDqjS4qESYflRsljxqpAcENfgcMXGCdXRjYUizZoi8wprO+r1kta/HIC3r6vm/o6IP/oNaZJxTqkyj6MnN2r9iZUc+12a0oldkrsVW6jz16nMH4fi9xwCEBTib3a8DpNe+JL0mpeeL4jClVklCigN5ZbstZtgqxtwtOafnA/Xrme3+og0/eqx7bvR2f1EK/Mg4nm62AlsMhGylDI23OYmO8NgeMSU6OTGv8c0zki7Ils7f9lSX1LpwRBo88GaiBuEbzlaakvYHxfT05gMu5ntW9Vl1XCsEo7lBvz8pSOJOF08fk6r7ysC9Hmm21CTHKEmrLg6drYPGNgceJOyYMbnJWfWb2NeHWT35O93z5d7X1o5/UYGaHVjhby2FahZ9W5pys9k41XLXZbEK6m1k5hiY7M0eA0IntN/q2Ma3cXCoBg1hwhBCYrdsqxxz5pB+qHMyp3R+tgCaWjmn+uR/o8I//o7Tnx7Kfbi+YtCzSzS7NG4AIBB1b2Qua9jrGe4kDEW0dggotrZH+BPIqRJrBEZrul5Jj1h6FuGSFOGSifEFaeEkH7v8b7fnpX2riwmPaMjiiDpPLwOQwcI5bQi00FNasgoWQEtcoSmR8vxoHMqNjsO8eG+vhZyas2GVL6G4adjV3+qgUV8gZwSi3jZiVeRle9cPLcr47Et7GXuBy3sbaUTo1GLXBxMKw9iYEybG2E9ve9eI5TfqamTdAx4O3pjtlBxApK2MxKVv0zWOtOHQFPOhzvpbECjxMqS6n5Hbcpp2f+aI+8uXf17YPf0KDya1ach1VxSRrDDMnJa0oAA2VY+Lh5HFeAaVoQK5RW3XDX1mos/P0xVrsaG9WjgO1fa0pX7HltqiJ4by2pTnlM89r30Pf0ImHv6V47kXtKPrqUMK4AIHVmBlpo8Pr+H5PciCjE41cKaDhpiestokLWTNkB1tclOpldcKCyuWXdOKxb+rZe/9C/YOPa8vwrFrLp8R+mNqpp46r1DKdYms810OoJwiManEInoGE8f06HMir/Gf9QSyNTKnpPjbQF16Tba/e3Emo9LBnET5H4uRreEw0g0u3vRguJYwjm8gB84abSP51SNs44+BshdZEyT4SCyKsAIWaizNxxb7SykX5qtusyp2dvzJLzIhSRuREKC5TWLMBRK++EUQB7svpr5jx8ucrY1OtKbVcm6YE1Q6H3p5V1ZqWbr5DN33hS7rjV76k1h0fULc9rRQmVaUWZqUtuY5SwkjlIJc9wu85j3Oyoz5TFr0DruhK+tKi3y1VxGtfKIdCdeSYgJWS/QrfBEa3qFdYHXVV9s7o9PM/1dFHv6Xq8KOa6p/WZOzSZ1uFYbjZwZDeAPM1vt4dHDBTgy5ohExouptWZcEkgtMo+ZQVQy35Fak+I518Ukcf+M86+/jXNXHuBU0uHdcME/uZzhRmgZU6tqHZqasG8tiMdrt1Fbsc9sUpX5U2fnllDmQmUwYPzzyLDm/2F6OZGCP7WxGOnY+FUwelxTPYM8YIfot8Ir+yk4zNhtVItvJN/JXrG6e+JQ5cVdi066qE6/vCqJsQMNgW8Ibjy8hFxmmuCgrOQmzpDOZPK3fn1XaJbWzJzmwyAtYAYXM03JR2JE28XHM7Zzkk51wDHnq1q2kLBiUbsuQ4sysqMfNvIcAljhqwMu+GjirOgVt3f1h3/saXdfeXfkvbbv2QcmuburGtQW7j9CYaRxjZdk+5YNpRShgxyelGv+g6bcdpuxZOHPgRavvBoaIlmVMnk4dhPgTyJrZBVzQ9OKnuiz/V8Qe/orj7h9LguNzgopwnygO2jsaY7bpM2RudD+P2bQAHMoOPDmR0IFs8QxM0vqBGlKLkkAfT9ZwXpHRW5/c/pOd++Kfq7/uxbu0f1E2DU9puP6MRg6pqUt5PqXRZ9lsnhXfollNkgq/Vy2FXDCafIr6aPA5ehQPZMUYNFxkP9NJ4J+yUQ8+9c2rbEaH9qdbeBdmuHA/YmqTEQGr1IkpRuJ1BAqvp42BTOeA3lfrrEbcRv2aonXMSAuU8YUZI7HtvRd3zJ9TmbLnN2avjzDwz20vOyUABxM2eSJE244oyobXVgq2mva2whSNjK30YJjTAocfZ7SruvFtbv/DbuufXfk877v6k6okdWtGU7I/N9H1HQ/L1cYZ9lUoozGa0dKNpusw4wF1rb3SelXmhCsWufEmcfpCW6UtUgSMvZYZ1m+tpS/eY/LHHdPTBr6rL6lzDU3L9cyrJlRnXzNg75+Sc2+gmj+ndqBzIqBG4snlmgAr0WnFZqnHgbkXlyiEdfuzb2veLbyhcfFGz1VlN13OaYGensB9mYzJQawIdQgexD40E8UgN3GqKk8U8uWyl7q6sdBx/RQ6YHhsYpUajHTpqGSsmWMbbQpXKaklLh/coVj0+YRfhtuB0E6yOrQUGozOCxtcmc8D0aFOreE3ijXatDjnxJoZhJ2qiIdUsg9laXzp3mlXxiiaYEfo0SrM8anK5RobsYWkGbfTFebDCUCI0w2DO3NEMXwe1w5R8mFTCUediSprcIX3w47r5136HFfrv6OZPfV7Vlpu0xPb8BSYA865Uz7YFfdCNfjkaaD/gVrCVGVTLmwOG0TZOl2Ei5JqRCCh+YLzaLmqmiOqkFXZIT+nwM6zOOTtX74iK/jEFl+S9l3OOGlB1yjWR8eNdzYHVOeGojwy9d7iN3EUO2EYPi1J1WsOTz+vFe/+XwQBaAAAQAElEQVRSFx7/vma7Z9WJA5nvjujXgJ2g2vQG+SrUw9nYD855c9UgNIAiEgpxbiFXDpl1fBGpo4rHz1fjwBrvGBZ0PathIZmj8RFddWmoMnV15ug+2dixhaLGRsNjsl1xW8krXsfRTeeA3/QaXrOCfNXXtTdbrcmEw4AzP37kEOvfyJqPPbhYyZSzydOImgmNAVII3GYobB1qVUUlC4VRsLO8Nq1pszKwxUQaZOXoVWNohhNb1Ld1J2foxfvu0rZPfFYf+/Lv6o7PfF6Tt9+lampWS6xmI4pBi2/4u8wDlHegIg9FD0GE65F2ZyDiIwTGyo49PI7c/nJeTpFxqhUol1bO6Nz+J3Ty4W9KZ3eh/H0lZvlavUZjufoyDt6dHDDvcCWYGDqccQis7OoL0soJzR15Sr/8xbcV9z+mO6sLmu0vqpVw1MWslt2MukyaB6GQ3AB7sKCC8skFxQZeFs/OyyAuswpOGRlNvI3v1+fAiGP2hIvwLTdFMjFvfK2Havmo7sJ5DQeMGzrf2GnLlXkYCNbua17XksfhJnDgbXbkiAy3lBAVg1A7qU5qUuypakVzp4+Q2OcVR27OGqGyYxncJyzJOIxMKGUHoJQbmjy4Ryn2eZRnFLMPBnt7fSSyRpDNENFCb22IUaoiDk5ql22VrlBdZ63Q9tiaUN0GZYePk9K2m7QVh373b/2+PvSrX9aWuz+mQXta/XJC/aKtQWhp2GxXB4ySV8LJj/qQVxtH5fRr9YVYbkBOZs7pEhxts/6u5RO5hOu9DCc1aeLKrwijcRmJ0lFBgMNMvwZZeoLSCFani7UCuyUFEpUZH4VSvmhRPmm2ldUZnNf5PQ/r1CM488Xj8v05KQ6hJCXvm5AGqTEMZiCavjQp48cNzYHMmBloJIEN22pg0VGijSc6k9Cf3Ix0hUz1kQ1W4tVFyS3pzO5f6Kn7vqbBqd3amZfkLp7WFEdoiJ76MagKE+hIW7XJlrPytiIfUseaTFtIU5BKCL4sXW/rdSVHro1f27DL383eZHpitmAEp2y2oeljhn8J3c/NW3IB/pTqh3ZjU6qiVESv8ogt11byKu+ZdIPx0WCFHfSz7OcQVA3UdlGuWlZ/4bSEvpueC9ulmCjLPSrOKDtexvf14gBm93pV9fJ6KpTSkF2NQA4QzIgASHUIqjhLFqtBLR3VlP2tb9tWJ38mPbq2RBgwDiUrQNv+dcqULSmHQyVfagQ+I4QJRPxDTZjlEbrs6HZ+eXteLaWsO2pXkyrqNpOGIFMwvJZUJuVgtIcSTq7jsrZyjjQZB2qZY7MaaWsutyiFLYqdW+Vv/7Ru/sI/1Yf+4P+m6V/9J6rv/oKWdnxQ59pbdRFjtcjW+4D2QVlUZhRou5OSk0uSZyUbQIt+t0GH7a5O7KsTMWw4xoDRdHzPMdOkQLlSypwlriKrVIaqXC23Cq9al4DxDKso6NOQ3YMBvK5plzC/Pnu67oDk4T+10DSeAQpYjSErqEh+CzPvRqM9XNR2Vl23VKeklx7WxW//a+nkY9JwXv0oLYkoaIwBEzdxFipW9MrZUse4kTmADDZjhbwhRhIyatGKNkd7YUdGyKflMdddKzDhHcohExoymZs/oqUHvqmLD31HH14+oY8tIyNeylOTsj+k1PZ9zbgVTcZFdZCLkhl8zhNshG2huslGBk0OrwRqKIfsZaQ6UV9SQWsceHtuBx/QDlpTg7iKJDfSREI17W1aiE6abppNzCh8dlkJRGzCZRRNj1rsTnbQ95CD7OdwFiZu0vntH9Dt//h/Vucjn9Eyi4S6sYPwU68PD1cNiYZU2K2otpSCJpkkFIOuZkPijLynCcYinn1SFWO4gK4vM14qKJR71ILlIpropc9q+qbxtekcsCHY9EpeqwLGevVzvjToyIFyYyAqVQsX1FtZEDK/mu+1A2T+5RkgmHFuVkEywWeiIHvRW7tesXQm9RKoeLUehyL6EFSUpVotFGRqq7Z/4GO6+9d+W5/47X+sT/z67+mmez6j8qb3qz+xQ/NuWhfzpBb9tNLUFlWdafWLCa2gYEts6Q/b0xpw7m7otyZlq/tUFKoZ0YxTLVotlWVQsAmQnXHnISatryL3CWsJRcsGjEAi5RIcNFypGtivm2U58r612yg0wDE7JR07ukeHH/uRdOp5TdbnMdCVCqrIpvnN1qnnLYIExvcNzQFnY2Wju9rKrEsSE5GvhBzJtUgMYkrJONdq+0riAEoLp3TisQf03KM/kwbL8jYRNRng65W342UNRFdvS1mN3uBBRr8ivR+hUIQLhkSY4dGVSOQzZL6JSbN1zZvNQofteKtk4l7iMGuX1fXlaAUOj3uUc5Oz+uDHP6Vwy+3awTFeaE2yu7kxfDIqa7Ahiv2uCiIt70fjjW5bWzV6W6+51vjaGA74jSHzZqmsicZqmNWIgb0FtnBsZrp08QwiXeuNXFbe8q+FFm9+DxKhs99/LlsYFvupePtwHeCo1zlaY1irjzN0dbZIxZQ0tVPt992jWz/zG7r7y/+dPvwb/0S3f+F3tPUjv6Li1ru14Ce0GCa0TJmV9oxWOrO6wCnhRWbMc/atnNZyOYsz7zTba0MXxLG9+kyGalbVueFlBW+HmBR2PkgTDrwBKWY0DAljEB2GhvIR1IAhWWvxBoVZkxPSuaPP6NCT3yXyNDP8k0wwlhRdUhVaShgoZnJqsEG1jslsDgeS85JBly9SmheTnVpe0RdM39jJsclkvSzVi9Kp/Xrh+3+vk7sf19ZioKmC9Xvdl0NNmsLvosfIURc4tysRePfANRD9vjKfsHqCd44PDl6YM/fslHkZRyv1fVAXW7BUdLTk25q57f26+9Of17a7PoTeMC32HfSoLc/xno0DJDbwTlo4d1r2VzaDIi2EtANX3PZquCJpHN1EDvhNpP26pG2gR+CZASXsaY0qXZLqnubOHNVkuX5RtPKO7AbIXbojZzge511ztl20Sum6WQwaw2yVJ34pKbEzEGnDyjCqx8q671qqzZlPbFVuzUpTN8nf+XHNfvo3dOuv/r7u+vI/1cd+75/p7l/7be382Oc0ccc9cjvvUH/6JnWndmixvUUX/JTOakLnY9EodbeYUJ9ttdiZUsXqv0Lpa/qemEFHVui2XeeyZzvPS/DdyUmryISX0PDIvmkDr0ydXc2GJc3te1gnHvmadPFFqZpTwlBVTCxsJ0DmHDa66g3sxZjUiANmxpNjoLiFu1Zj2C01i5HmTartGwiDebLgxM8e0J6HvqvhqT2ajRc1nZaUunPqlE6RyeeI8rvpSedxylqFQ8cc3TMQ8AansBGOlbdPbvXYSugnOdBPUS6jD8kFRcIafe6h4+dyyeR+Rjd99FO68/O/ps7775GY7Ct0pOmtKlmhV9Fpoy9PO5fOnVLuL9OySjSdKrDXNuJUR29457aIgej43lwOYMk3t4LXo864y8bf8jkio/cocc6s5Yu6cPKQimRnL+uTCHPgDQ0jeAUiwpcxOIk6AlvQwrFd8XmToqM2m/Mebe07+RBUUL8HASebQ4mhC6pw6hUKWLHyrlKJQSuVimlpcrvYJ1P7ro/opk99UR/8jd/Xx//RH+hz//x/0ef+2f+sz/2T/1Gf+Uf/J33y9/9A7//Cb+t9n/l1Tb7/I1rGwZ9PhRZdR+bYe6GtHvR7oaXKFxgPXQaa6A2KnDlGXOkIdr59aXC0UVeWS5Um0rJ2ugX1Djyq3vNsra6cYwOmpgVq3EGzHUtLNqrWMZ3N4UCGbHI8GmmyN3S3GcFkiZfgY19yOOyjL2jX/V/X4MRu2Z/1nWECN62upssklyvZZFvvssvY47E/np2wACwcoZa9NxBx0GLrvGBCG5jwM+9Wdl61KzTw6HGY1DKT/uViVsOZm7Ttnk/po9iD7Z/8FWn2Jok8A5x7RNfFRL49OYs+hQ3npmd8XW9BgTH12OnMkUimX40IrNbmVsNxcH048LY6chtsJ2uCxcTMLqPMSYVLvAzVO31UrdiVGyzpjVxrznwtxEepLEvVda2S1Xir3daVQqdNu0b9cs7JOSBHv7hpUEnjXD1UgYIXphjAjJhjguEDyhcKZcJkIdtnuZiUWoCzcbVZudu2PCtyv/VWtXferslb7tSOj31BWz/2Rd3xxd/TZ/7Z/1mf/4P/i96Pcy9v/4gWOzt0TlOaD1s1aKHgzmvAzoCoLxSoJishnnKxQkGHaqlm476mxXlDueOgWLIbUFJ3px5oqlrR4Sd/rsVdT6vsLuDgqa4C2UnJNTKR4RcpTdwmRRYf4wbjgENOGDKGV0J/HfIjznILDdDhgdQ/o3r/481PpldnX9KWvKypuKJJN1CBMwg4L+F2EmVHa3m9ay5P3womKSMHPZTHWTt7N0+tSjX9d4FeM8ENGqKDAyW+13Cgz3HXCjtuc25aZ9OMFifv0NSHv6SP/eZ/p4/8ym+ohd6LLXaxQh+kwOS/LftBU9Odsj2BegeobOztsVnt1Jf9R1bmyFvByVk1HluOPUESGjEQNmZjax5TezUOwPlX+3Q90x2VudHgIyTeZnfdJR0/uBclX1HHD0ffyPV6tyNDA6TJQhFq9Gie2Tll+0BI1utwN5VRj4UEze2YiSeV9LNMUQUIxFFD1qBZHh44JfqclXlGZuSG2pW6BBWjuG+pZqUdUeSKs/IaJ58m2Ka3lfzkTZq++1O664u/o0/97v+gj/zmP9P0Bz+j/uRO2Sq9X05qKXrZr8zlVls1DjMEr4AyKtZK1YDaszb0glyRpJAckBqHjjM/8Nh9WjzwlIreBbWZTGDTlbPT+LqxOWByKmRVjSNnvDDeMWXkplJHPZXDi3KLR1Ufe06HfvkjubnDmqoXGOMVlTirgNw7pNwk3YYbsRCF9e66Mt1JOOeoBJ9y8MpM0iNhLErFstX8bEtFuELWIbpYMWnvMXnvodPV1E5tu/sz+sRv/4E+8Tv/o2751JcVttyG02Zij+6LFXj2LSVfKrsgxxgI+8ZoUO/G3x77VKKzC2ePy44/g0OhSTMZoPmXK7zq5XLyOLbxHPAbT3L9FE3QDJI9DRZj9FFuVT0tnj+lVu6r7Wq9kctBYkRNDWWtXZZoMEeFoK8lvx2htVHIP95KBnsfIdPmjDNfRdM4a/TViMlhGDAI5vpx9DInTzyizLVvyxx74rwslzPKnW3y2+/AqX9aH/jcl/WhX/s93cw2fd5+O059m/o4/xXO6iPGo6Z8FSV29lSEktqtXoINup2yAisU62vG6GSMTpn6mmDFdurpH0kX9tL3BVXswvBpg2odk9ksDnhmXAYxrmLAUjOmDklMcv15aXBW6dQL2vfwNzQ4+YJm0hy7LsvydQ+7b+47yMqkpqxJh97Rl+0eXQvUSTWr1WROuxg57a4KzVXSimurV05phUl1j122auttWii36qKfVrj5Ln3kS7+nT3z5n+rOz/66pu/6mEp0tkafE1vszrOziAMXup9dIeO/w3qMuJhYjWd5xNFauQAAEABJREFUJVK0oZfRbKWB5k4fl9hVc8iAjaRVknkYCMb3deTA2+rIX9ZPJMB+4CMOuuouzsmh7D725IDMULyswMsT3GqSa2itvlwROOfknJP829z1bPVfAXu/BEd3DcLYiRX7CCEJJzdCkHCIju+AdJcJbVZs4BvdR71QORQ9sVrPzO7FGVue2KZi552a+uSv6Z7f+wO24X9H/qYPqFvOaiG2tJxK2Tl9okyFsclyUNvYO7CdaD9wV2P0K8bBs/26o1xUPvuMTjzyD9LCQZWdqIix2Niax9Q2mgNBNc6ihmxWRFQiumWTs1j3JT9QPPK89j30LcVTu7RVC5rJSypqHDmTdcexUY0Tsh9ujDiiBKXkEH29cy9zaNfC+jbAYfdxvF3CZbASJlRNbtcSE+0F0JvcoXDbh9T5yK/qrt/6A33qD/6vuut3/rnCBz8l7bxDmtiiyPTIuO1CC/NVyqGfygGGeeyAsA0ZDhoSDEzYhyjvLM7rBt5mozsuariyKHPkHtvsXBYN0vh6ezjg355qr6kVGUAWVhMzwiedP3dawz7zVgTRzpNXP75+AC33WrkwNFrDa+Xb9G8FCtiilhIQR0klGw7Uwl1GwxeMnoDDSfsEf0BBHssdLA3YVnjLeIVhLYGlO2bjmW+BlbVjJRCZKNTUU7FS74VZVVM3afYjn2GF/ju65wtf1gRn7UOcfTcFDVmhV9na5mjfRt60X0NlDEHtnSogjk7UO6OZdE5n9z+i03t/ISUcO3k2suY1WuNwIzkQIRYZzyxUD2ejBgHDvnLykA48/XMNzx/U9qKnibyiVuqpRE5DETSMGUktyQ/MkSPTeaPFjdZd19uYcA0i+jdg+7ubCw1Zebe236rpWz+g1o7b9YHPfklf+Ef/gz71O/9Md33p93XzZ39X7bs/J930QaWJHfCoUPItRR/kQlCB0js7U081OkJF3MIeuJh4T1iQrNCMRMbMJXnGYaP776AfsEeenbVYDRVrYO2hogwu3c1gukuv48jmcQCx2Dzir085yrE643BWygirnRn5nly6oO6ux7Szv8wZqkP4pyC1PoGwGf1oVWAilaEPclZZFMKnSa6QQzHkUAw3oplF9asgeAu30TOWrgOW1SXqstoJ1m5LX4tb2LQxSLRXGLpLoGfOWWZPzKOwQS6XgMkBBsPJy/M9WBY6nmOUKbzHmQcUrITXzhcoYZAmd2ri7k/rg6wEbv/i70u3fFjnwxYttLcp5jblmFgkyjNWjlWWc305Zz+3EKmP+qlPGTpaz+WYXpSUcypoVxuDEOSlogPaagfp7J7HVO+5j5XbabnhAnXVGtRRNf0ZYPzFeMoMR2Jv0kLorKfmcZ71cyAhltn43AA5ZZxkMtCAdzt7Mb4nk7cJ9etCFbLWYpLWGZ5Q/dLPdPLBv1M8+YxmtCiXmLwhn5kVeEYHk0wOqMTlJuahFaBZAsisq6EOh+KtfeSOXqqQnWEDp9obFa+QPDYEoGtBJq819UV5+0Ez6k6G4JWLQBmPvNMekymD9VlcztI9ZirIdqmGrIQHKrFLHXWxJQvEL6qlC35CF+y3RVhdn2WSfHb2Ni3e8iGlD31eE5/9bd3y5X+uu37vf9Sdv/nf6c5f/0e6B+e9hYm0tr9PmtkpcR6e4Y+paqyzBJ/KFnpB/Y5Wq7myvHdNrEny5AtSDk4e/VBVy5uOsNvB9ErVWh+0cVem4n6dVA6XFC8cUeD4M8GTqDa6Lb6K3QGpiWh8XQ8O+OtRyavVkVEsqUYKXZMloZgOJ6H54youHtd01VfAogyZYzYZ1vHICHOGXLa8zp4jeGdddchWkPOlhJLwoG5dDV7f2u0o/vrI9NW2l18G0iFw6c60ONP2LM8XgyO8DDnqWoPxKQf6s9ZXvkEpYySFwfPkMzjiAYNs7DHDUfu2IkZI0zs1e/cn9aEvflk3f+TTsj840VdLFcaFvW75omQuYOYhyjF2l1oBwx0pVLWuO6kgn28cuTlzK1tjcCM7ASV91cJpLe17XDp3QMo9KQ7lg6dGyWFwjXdqTEaS4IbdRG7Q+53XrHxVk+0NIDMNrxtm8255LGDMWJCpKByfSeifl87s1YVdD8mfe1EzETfHKtxkLjHhS8hnQl4yWZ2jDPQcMIccSAwMqcmlkX89WD4rS8VNVkgqQRLyzbs9HHJp+XJMaJBUhCDnvCreIykV7RlQyJxzHVpKZUepNdmgZvU85IhpwDZ43Z5RBQZsgw84huoTdsFwcrvcttvUue2Dmnz/x9S+4yO65dO/rk/84/9Jn/5n/6vu+d0/0G2f/63mN0pm7v6EWrfdLYfjzjM7FNkZi76j6FroX5sQvYAHXk4e3jiNLgudc6SO3u2ZeSQnZdKzl1CfUZnEFwPpCb2Ploe8G3pDO7tCru7Kfv9fTNI8E4daZp/UtNPJBlJqXjS+NpsDiMBmV/Fa9J1MmYRgWC6vSm7Y08mDL2rQW2QBMEA0kpxNUS3DOuCQYxmuyutWkzyOSCpbrDJR5quyvIde0G05+wffuaXmEQgLEOS37tRtH/+0PvulL6u85TbVM9tkP5RjW+5yHcakJZfJB58dCutsMsZIar1XU58jt0FyytCLcqywC2h5zldPH31JF/bt4mMtMxSBgcUuyVPEjBcfJPkRGnpEx/eGcMBBxcaE4PJt+nIJoxxi5BITQuZ3qnrLaqclafmsXnr6EZ05uFdu0GOylpvV2cvo6a1fmWaYMxOyYROBIonVtyHLJgVWZ3IJJ5mV2dquVKrP0n3AhCJyhNRnF7CfSSPsgb46mk8dnc2Tmi+2aLmzQysTOxsMZ29lu/sDmv7AJ3TzJ76oOz73G/rIr/0jfeRL/1j3/MY/1QfAXb/5T3TPl/+pbvrY51VsvVWps0UOR9+anFVZtphLMxllAoGvlpBdBz+vheT0Zq9MQdeUdzJDl8yhk7bhNxWV7PFTi2KsJRTTeH25HjKg05ffx7HN5oDf7Apei35CmJNwIJ5moHCh7smtzGv+xEEVbqgQIkagxhik1yJzzbcsU2xdeSFxttoXXsBku2x3JJRI7+XLZXmUzaH4zqGG8CZ7HHlnSmpPShOz8pyZ3/EbnNndebdWbDVSzGiQWUGwneowhpCgdJJcDaLWfWGBGSURNEVstYZdwPhWKlIfc8q2fW9epw/uls6fkFjRqeqKRTnbm7xSq2z8GrhmKtEQGj+0MSzIcDg1MHoZSUnO+Ozh9SrsHfiWV9ZAk6Evv3xCJ579meZfelat/rw6eaBQVwooncmZ0dpIJIcsAKPpkxon3kYMSxB4x32rZut5GJhfMPHssfodljNsic+o6ydVdbZKs7eoczMO+n0f1sStH9Lshz6jWz7/O7r913DQv/0H+ug//p/1sX/6v+hDv/8/6a7f+u9186/+vmY+8xua+PivSbd/TLr1w9LWO9GXmyQ/K4UZqUXI9rpjElBRX6USXhYqQktF0ZZzhUR7yEzTwzXg9a3cbrUwE6zEMcXq2wYH2SSiQcVkTUziXePMN7iaMbl1c8CvO+emZDQjEJRMln2NPPSUF86pd+64OgXiX6CRuRJi/4Zqd1lymBdxZWJC5LJ5DRcUsxTKtmROQO/Vy9Fxhp7AAdkDRAPW0SbZci2JlXgGt37xN/XBL/yGqontGhYzimEK1W1h1EPD5ewS9GAsz9e7LZcNhWQjROXcWDXmXlGB1XiIA024oSb9QMOLJ3Rs1xNS9wLnfj3koJYwTlZbYvwyNJKNbUND42ujOJAhlO2hZnwTcpGM1/A5rSITZhQt46xzNS+lOZ145qc6/uwDmuif06zr48gjY5YUyGsrZqhu6J2bNkGcxnj2lwNhoIGeuBQU0fehD+oVhfpMTBfYJl9ku9zfdIdu/eTn9WEmqR/+8u/rrt/8Pb3vN39fdxK/046VPv45zbz/I7Kz63pqu+qJrRKhJrcqd2aUSya70Gn+6qJ968yqLic05Lx8oEK9SuoNYjPpDKzEAw7c2iPaldkDT9Ehxo7WF9fADOFbY5FRhaioQLa17px7awRfsXSWcq0aJz5/4bw0HPKem2qtNsOoWB4F4+emcwBrvul1vEYFCDRjHV2UWIkpdjU8d0xp4YwUV5Q0RDiyCpTxNYis45NTRskjyCj3eEV+LcsYBJLs6ThDDJ1JZVYO9TCp355SXUxp+o579JFf+S21d9yhFVszszVp/8VpjaHIWOrkrDREXue+rOSjjJdKpcTuS1SwiVseqJUG6sQlnd3/lPLZQ7Kzck9aWK0nUzxZ3dcSJH18v1UOGHfXaIwYbCmJpGZnC80Uhjznoer+RXm/oou7fqFTux7WzPC87G+nt2JfPtVMswQonQHlN/Rm/IU+J9NrsxQW96VqV6qvUj0ca6/oqMu5d9x2s3Z+7DP68G/+ru7iyGj2E5+Vu+OD0s23S9tYTU/jrCe3KHamVdk2POVqyuXWhHJ7QgPnNaAnQ0L7lckhdfWHlQZVrSGym/gmdhY9kwb7K5IloWcaVA/6ShwNevJbWx3haGXeghVmfq8FyW/6zqOSFjinmrblTeC7o1/2FyB9jrpwDlttfziKuEMunH2jFQ6IeBOMH5vOAZOiTa/k1Sqwyj0Cl1STZSDNn9HJ3U9rq6vQiYEi6Q7lSJWZEK3rWhOkKzPnpg6naALOpMAclfJI1K7M956JN123hwGmNMpOiCLa36SvMEy18Z3VRGYVk9vTqlmFFLfdpTs/+yVtef+HteTb6mIwY6ujHoytrfg6Gbjqiy/nZnyc8/JyCsryOImAQ++kFZUrp3X6xael3JWGK+SpycWr1vAGKqbM+H4DHFhl7WrAZDgpN391D12NvWaXpCz7qo+9oJO7fq7W8nHN5iW1mZB7xs/KGYRcuWbX5g3UvY6sifPmiOwVZUcOVDjxvm9pyGp5gMwuhQmFHe/TR3/td3XPl35L7/vsF9X5gG2F75QmZxRx0kOTXyatK77QcihVhULCRgj5d0DIZlaW8w5IjrhMX9hKLoJTESQ78gk+E+ZGdj19NwTkuIWwk8VKae0yepvhYC9XkiXaPmSlHJlErNW7UaGHUMGYTnVaWlmcZ3jrRi4cPHF8s+8EGrWHtjQv48dmcuASzzezklejjexjuDEOYi8qryieP6bh2eOasNk8q/Hko6Iz0TBVeDUqr5R+WXgsNgIq6LxcUUqmqKjkK5V8b6Q5uulRNAcXnDwa51BMR0iimi1TNeZG1bBWZjswYiAVOtItt+vmT39B2+7+qJZx8ssJlcbJJ2EAtb7LXarLanPU5JQY5wyaFjFgDmPZYVdmm1vSuYPPSeeOShWOHYfgFKko0fa02vbM+/jebA44Vl2BybW3nRHWvD51pfljOvDYDzU4vVfTwzmVg3m1vOm0U+0K4GXyJL31Mbq2f2XRUsnquYeMdnHoXRz5PBZlkV0km3R+9DfsV7z+e5V3flTF1puVWtOyv43QyyWr61azFW6/kVG7oGjwXolKPLJ3Jf9bWa8AABAASURBVALvBU7qMqIKnHTAbnnVyCALj9V4gEe+Qd0cFxnPXEM1Q3k9INtbuC9NEFJSXdM2+vQWyL1K0ayCCYqY1JUWDgf0NTX6qKaviXLW18sBsfG9iRzAmm8i9dch7VDuXNuGVVR/6YKO79+tMFhiW7WPUNSKtC6hYBnlfB1Sr/HZanGNeDmEOrDKVChE1a9R5t39KcNdOZgLcsOIJK9Iak1oiMQj8aRJYkXKKjCaidVLsvO+HTfrls99UTfd83H1ce5DVuey9HWyzTV15tXc9hZICYwRhtTZuxPVqu0queXT8t2zOvT0I5KGoG7aNcqVyZYa8GF8bxgH4H8GcFZgFMvyTKIKh1w4G4dBcwR28OHvqX9yr2bqBc24nlp8z5StXUsVk78anUuUk0Ebe9mKPOPAA7I5QKe7ZVv11h26/Qu/qrs47+588BPKrW3SxM1UjCTntgrXVguZbbmWiuRVJqdWFLsIWW22lcokVtXuCti7IZNmocHiSUJiR8jEV29HiAxrDfIk2G151gPL++bROHKrG0de1ZU8/H/z1F6tZFbCiWc7OqG/Vb8nsTshtNi9WpFx+qZyYE3KNrWSVyXOjNEhDGJWG+ueli6e1iSr8JKtKWEQIlKRHE3M4VVJvP4HiJDJVEjQCii8fEHKe/vOcqideBp4Y8XhMUwNbEVB3IESnomzwBoMctaAHY2hDxjICb3vU5/TXR/9lCKGMbk3MkbU19QuLkdsDU3tytSZMICs51RUi7Iffjt19IAG509LzcQv0W5DJgS0HULjeyM50KhN82ioOmVGJGGrKzCUVuZ18MXndWr/c5qKy5r1A7XtZxu8U8pO0RWqXUnImEJmtCpvSG3YwxaDQcgiSDjzm+++R5/+x/9Esx/4kNSZ0RCn3XWT6scWbe8wlygwK5SovTjYVllLLWAOvF0nddiqL3HqLnu5bHAaxZ1EmrKFNL8JiRO1O/PII0lEY3yDSJsawIfkLC+844teExlKb+1uHLmRwJHXVSVz5Fa7JW0YaCajLIZawlYsLcxLbOE75YYLG1bPmNC6OeDXnfMNZMzkXQPRV785kypwrKm/iJE+ocHcSeXhopyr5SDgUZgsp5EivDqZK79YfgMSxgw6y5twQUfQEc7GUafMEdm73qvXtao9ejeew66GMw6n7YHqCLuC2q1Wkx5TVE0scSYptta33PNJ3fLhz6rnJ1WxyqkxXNE5NYbbmVWshfVs3m0Ykn3Tyy/7ZhC0s2z0HLP+rImyVKiX1Unzunh8txSX+BiRj0CI+FpmpaYED25LWIOlXw3WEsqv+Q8SzW00aDu9VYNI6ohWpr68SiMR0hC+Wf6rYXnsm4VrEGXXi8tlrqartTptfJr4qF26RPuV81sP1mAlLBcN57bYlSAJzRG0nSIjEollJQe/GX8NVqSLR3Vx7y+0TV1Wsityw74yzsOceL40xkbTUXYEo/pGYKWvAnRNftZQs5W+kILqya36yBe/rJ2cgas1zRb6jBarzGRzkqPwbYrJ5DtIrN4zDls4ZUdZC2mcRqCmBOR4vRpqeEHf+dbEKd+EvGdg8UyejPPOTeihMZpg2LuaPNrQy0HNZUE5N7BOjHQuy+JiLGw8/OpXEjfuZhzEDlzbZxV1VwN2UzOr/0j/E/WNKrJ2NK0cvY6fm8oBv9HUbfgiRBOwuIGoZEpyCULppSEfc/Lq9Fa08OSDmk3n5MKc6jBk2yswWw44Y/Fu1LSuq8JJV94jThkaNUiolkex2op+Qu+7i9l6QKlNxhA8rQtuXXW/czJlmmpgHBpOGX8KeFSQDprfES9wlqSxZZaFu4pDtdk9mUqJ0Cm4tupyq7T1LnU+8WVt/dRvq9e5WQu5o6poyX4TwfkBvO/KaSApKuIIIo4+k5pJJZHbYolxHsFRl6MlhhQmkJGWJkJXk4N9WjnygLR0UBqwlccuzaAOMrssV1PKWpkII6ihUEF7OEImXEVS1fyredY46BGiIqUMiTBROpOivEz5FdAF1Mm5cJV6fBlSstIgVRrylshvAp1ZlSQcnbUkk5YaWvbMTa5oO02U17XIfQbiakTaW4GaMpHajIKgIlZAYhxkvyNoIW1QTVnOrUXeNeTVMokyabUdNgrWCwuNO5FeZUDl3Lxx7tvQZoKQmvFJVNmTT30oCJfdkq18NX9KJx76ut538kHt6J9hJVvJMa4DN6EBq/BM30tW5x3O0Fu0zzNWykVT03ofGZVbQ3JONbJTkVAjOzV1VQqaK6eUP/p53fY7/1y665NK7Z0adICbUtmaYXKRFZeZBNKvzEg1TSi9cqCFLhE6EEAByhGwHVShEZzEsjMbnJRpR4Pm3ZNQyEHU0T+fvXx2lxBg7AiZPBSmvXoNjL5BU+u7HHW5bHntEWU6IF/LBcbMZIRdqkCeZuKijb0i/ej7aYXBvLani6rPH5Kc1Gfsh3yzFpk+JMYpOz5ofG02B9YvOetsiQ2bEbVwDVY083IlbOCDaoR8RcvHX9KZE4eV2DZtlyVpWoUjdCiM1n2hmpBuRElWnxVMTCAyqREZn9mxw5KEKjfh+PEmOIChXyuViUxOTenWD96tbXfepYqVeuRsNANh5Hxj5CQPxz3GxeFYRJxir3tnxs1jwIPtpOCxl+fntHLiqNQ4LQlRgbBjocXANjStNSOymfHOjVEJypTXKjzpJVmKK1BmMeEzOIXk5JPkWOlFN0trZ5HSGTAFJqmro6wOVFoK9NGr0LBKGlRRFXyxP/3ZHwzVH/Rl/6FEXQ2V4kC8KPO9ZufiZcAB1tfAYQRL51QAM9gxJRntBvBlSBsNA9pZFbTLTyja5Ept1blFXfQS/ruG/14eR9OWNAE6ysJtqVCiH4kUJ7kACkA5eO7FRZh9WzVtceQthvPyvXPN7/afOc6EitJqoA2+nKzPLmeopwaBBlVMktTqqIfD6DHJe9/dH9WHP/EZtbbvlNjZsz4UoSS/6K+VjcQT8bTB7RuTYxokOSe7ao5IESnZm8Hilj7G9eMA6rHxlTVGm9F0QA0u15GJriG4geL8cR3d94xauac2FjSxRTNSYieHJ3ZkfrONpKiSowXAVLnCAKozSYLkzHBpfL0VDnhWLxEljpzFqTOhHZ/4pG6+56NarJ16NaPm2oxhgSENhJJTaqB1Xs458jNcOMm2D4rdFZ04uE9ipedY8RmZxCPjaHIjZzbiJDSlrDZPjSNEeRmEQ3NrSF4OWJqQtcuhg4hjze6Bo5zRsjSpZDcHMZVjVuhZFZc4lw4JbR/VYmeg7SpNhFoTvkKm+2qppzJ3cZpdnGeXCcPi6yMuytdLcvWKXFyRj10VsUe5gQrqKENuJjFFKflgbRNtXEUmBNwyyHjR9M0pwLNAWzw7AJ64WKlKSXYl8jVwGpVjVZfgWeVLRVfCp74m6wua2/WwTu95TG1oCOeZKWflNxKZegU8tP2qM7cjHd9qa4Wxqye26NZPfEHbPvYZaYZdodCizZ4ioWmGo4ynXyNEqCTQfBo/Gg689UfODp46CGVVzU+tG59Fmi5dZLkUH0c2lwNI/0ZXkLEEcQSUicilCpqBdXx3SVgGKS0rLR5T98IRlRjnEPsYrroRBsfTSaizZEW0zsuRz0AtsvoamMMhsWi3ZWe+wok7twldp+73ym2rS3PkAcfmjL+EuulW3frRT2r6ljuVymlWhm3lDM+blaGTQx6ckA3Z6KyPU83YsxpvUboVKy2eOSaxtSt1JZyRnQsmFXw1mgaj66nBEAgDtQZqHSE1Tt8MPkAOxKpdQhZeQR4cpAx8VQHpgolgYKs44GADjjYgv65eoClnpN5ZaXgBnJOWT4LjpBHOHVI+tUf1sWdVH35SOvr4y3HkUelKHH1MOvG8dGa/dPEwtE5A67Tc4JxcRR31Rbl6Tr66qFDNM2GQbFehpL3sHMtg7eaV/ks2mY2WwI6IcNBqwiy0EHjgRvkoYGkws4nVPNdGK1TL0tl9Ovv8AyoXj2o6VKrhxygvGTf0tsYCeM6zoeyKlno48X7o6JaPfEazH/+CZP9jWNGRXKnMSjzTmIpJpbMe0Ue3iqa/TQ81vjaEA6NRcei9claNIxcTWg9t++LGvIYT1/c23m9Cjab+mAQGWauDag51FEfdSHdmUDCC9dxhVazKp8uoYEaS/C7TJJTWUcgRf0OCQX5IGIEmoBVK3ilhqKdmt0hmfFjKsKAiz/h+4xxwCs2ethRhIkMpc+qpbGuxX0lbduhDX/h1tbfeom4qVbEqT6xFJc/KnKcZV63viqx4HcbC/seqUEd1OBMuhkuaO4mDw4nKJn4Y79w4Yxt4o+sYd4MnVANLNViOmsjQOY0gVV6Kq0iE2ScZ5KLanFG3c09lWpJPc2Q8L/VxzkMc6/C4tHBAOvmshoce09yzP9bh+76qPd/9K+394X/WPrDn23+qZ7/5H/XEN/6Dnvj6v9eTX/tDPf+3/6+X46v/Us9fhX+h577+7/T8t/+TXvzun+vA9/5KB37wn3Xgx3+jow/9A3Xdp3SMScHiS/K0w3WPyPWPyw1O835OHkfv1ZVzQ2X6YU68djSfiUtypSKoOBaoCWt5JXhivCELb2LibCnwQaMrcPZu/53ssafuV3Xyed3aHki9OQWbvI2ybPjT2pMZp0SLkguMVyE/tUUf/PSvaPtHPq3c3qIc2F1jEpcYuEzofZBTpkQETUnalUewgNj4fuscMFYmyDjnGn4nJthCilAf3vlAXIyDxQxjbD4HjPcbX0tiqEcWvhnPRDxilBOGOEeMC1uFMqyc074nf6bJtCLXW5T9FSRHUWGYM0IykopMYGKzvmaaIhuwRspOStBpgEPoTKL4EwA1r9dPcn0Vv4dyZRy4GBXPBAn2yvNITJTK6a1KJfzderPu+NhnlafsZ5pbiuUE41A0c6hssqF1XjiKxBiaTJScEXeY/JXDZfUusCqvFxXYvnZK0PXK/FMD0TJnw6/MGKeYSc6kRVCrJn8lqYcs9pBFSiuqUsRhp8wOEZCWKHNRGrwkrbCVv7RX+cjPNdjzI/V3fV9HfvIXevbv/j964r/8Sz3+tf+fdv/wL3TiF3+v5d0/Ujr0kPLhn4NfqDjxuKYvPKud0Lilf1C3Do/o5nh6Xdi+ckAzF19Q6+QvJeqOBx/WYN8Duvj0vTr0wN/oyW/8kZ74yv9bj/3F/64D3/936j73DVX7fiydfkKqjtF2HHu+0ExAUpxTpl9D9LByLRmGChpkBz+kOotJmTk/gNOWIUYVMD4NuiqreZ3d9YjmDj2jLb6rMFzQhG1RNFvzGW5u8O2giUx5Joe2Ch8Uk1qMQbfe80nNfuCjyuWUauSs9i0ldljEalw+IAdJRRHkGWmKS/YweEdc7/6rYRt9tZ4i/N57xp1Ee99geOM3Omm1BWinYV/K6Bj1ElHDe42v68UBvzkV2fBC2nkl1CqjTBkj65q3Wp6VjtNA3aP7lJfPaRqD3PZZBYIn8luZhKFJcrJeiqerAAAQAElEQVSt00y59bbTkZFSPBtxkjmCyJsZK29b6ziHDF01dfFhfL8FDoy43RDIjHcOOIZCKjsKt92puz7zBfXbU5obJtWuhOUlzsHUvinxuo8EeVstm/x4nFCLHZsW29onDjwrDS7IVuSIjcx2ZKgZCJqBp6hKL+DkKefjgH0BQ08tzq3tP2WZ9CsK9Xn5/im16rMq6jMK3aOqzu7SyuHHdAHnfOwnf60D9/6pnvzun+rZH/6l9jzwd7q4+6dqz7+o7fUJbQNbqxPaMjytrcMz2lqd1pbqjLZAb7bBOc3W57QlntdUWpCU1oVOWqTcWc1GAJ2GJrS3Uc+24SltH5zStv4JbesdZb7xoA7//O/13A/+Qs/c++fa+50/1f77/06Lex6Umz+gdjqrDn3rUH+LCUupvkqcdYEjdvDV4zgLL7SCtpFmP5gnnJ+vVjSlJUWOBo48TZ/rJY4YKnmmPg4EaDjKa4OvxHiJs//lqtawmNBcLHXHJ7+o2bs+Jk1sUe1LuOiBU6Y1Jh9NE0wAmvZYxCQAODomkzniTabxYyM4YIuzhCPPINZDJWAy4RgVBmUjqniTNN6bxUzKN77njfJ4xhM0TlzEJTMYjq0+cbZpf27z9OF9cr0llSiuqysMciaflQlK0EhOhKRhaN5UI5vykm0tRgxTZ2pa8oVSdnLOlPtNUR0XegUOBHhasGpSCqqN4e1Jlbe/Xzs//FH1WVn1MabZlXLJRM69AoWXJ9n412RNyJDHQJvzsR+yKoaLimcOU6DGSUsmHllklJAfHtxNGtsunlVC8EnB1XKxh8NeUGt4TuXgrMr+GRW9EyqWD6tie/zs49/Wru/9uX7JVviT3/hjHXv8ezrHmXCPs+3J5SPa6eZ0s1/Udi1opp7TxOC8pjinnoxLmkjLbP2v4DS7DVqph1z3cXyDBoHJq8dJRlcgj68Pp1oBh1vkvkqcbyt31QGThrSkKeqcYldiup7XNlbcs5yfb6Ffk4vHVB19Vkt7f65dP/xb/eKrf6iDP/yK6hdx6hfRt6UjCv3TanHWPgGdNrthPvbl0EEUUDI2BtpHxKWuRN5zux9SvnBQLfokroRuEtCvIbmSRTcUjtlZxY5JXRQatqZ004c+pW0f+IQ0tRPdbUnormmvQybUXJnnCI4YjeLplMiX4GKG55mU8b1BHIDJrpEBJ486Z8YqY789ugbXpVUtNJ4bSBjfm8wBhmGja2CUUR6BLNcMqam6c+It8gBpqGrhnJYvnNYESlsgAIWjKWQMbJMleZTQASlhhLPjg9Z3uSytgagy9WacuAtB07OzUlFiDMhj9Wl8bRQHGCZWtFkFRjMFttMLDO7UjLbffY8mb7qV/ReviBN3rNrXW2di7GqPDFDAKSuYnLCyngqVDu97Qc0fJmHVhgiRQ+RoAh4ZWZMYdskcVD2QbPJoiIvS0nHp+C7NP3kfq+2vaNfX/5P2fv+vdfaRb8i99LB2sKV9++CottUL2ul62q6utuJMJwZL8t15Vrc9VqqVJpU05aQCNHLWhE4J2YoNCtWsHqtV1L5o2kW21w1rLOQQmTVYPKJAGVhBk2/PNkRgNVTEmslJpSl4s9XVmqmW1Jk/qZ3D87pteFbb5l9S99n7tPsb/0kv/Nf/v46zw1Dvvl86t1fqnZaPiyrYEaM6+GY3LpJ2ZldIHH9V+3+pMy88pO1+Gf5XigqqXQteu1VHnq3QhqLV9mz3M7FnAuhnt+u2j35WbvYWVWFStW+rgJ8B5+E5m214iUN3SrDG2mJQ074sr+RC02bxVeNrgzjgZFvrzjkF75U5hjFn7la5btwX12gkiLyL7xula34zGpKdR4GkBHEbTIM3q4qxYdRJrbU0d17dxXk5FJIlnEpWAfbf7tlqOSEgViajpazH9UYcudSUpI7RnU2BOc8pypbc1JTELD+b4ns/yjB+bgAHHCbTydVwO2V5Jku2morwPGzdrg9+4hPqzGxRxXdlbyOi9Vw2/skzom6U25nzwiw7nHnsLUv2E8qMp20LZ7IkYCEBhezJG1t+GnZVz53TyX27dPin39f+b/+tnrv373To4e9zBP6kWmcPaHrusHaunMT5ndH72Bq/uTqvDo6ik6JKVhtlXcsPK9nf4rbfNWdxrTSMqodZVS405Lx2iIOxcICzGfhO83foe35CPT/VoHIlq/WVdcEmAt0woW7oqAf6oU0dbVXQjgZoRRXKuYUOMXEaZKXuUJPI9q2THU32FjXdPa+d/fO6M83rA35JWxb2axEn/uwPvqIXvv83OvHE/Vo6vFfV/FkpDpVdEL3UgMmW1Y+S6vALj2tiOAddVu1odE0frR8JHfe8rzLamL1hqBkzFxj4stDdH/u0wuwOVWyxV2rRxgL5yXKMTbFav6Nml0X6COLKvCWkMiko0a9M2vjeOA4kJpEZfczIW41+NL+CyrvjfeNqGVNaLwfQlvVmXX++hGY5JcxMzazdTIMwECUGrw2RIA1X1D30tGZYNUw2a7WKb1G51SKfqVxCBaNs1eEx/Mol5dZ3ZxRYwMliiVZ4DSnf2fE+qZxR7g8VyqDMroDG1zo44MmzPmRWkBHDGVOhnNuKeUIKMypu+aBmP/hxXWhPa25iWjVOIDBGvko4S6+icvLJM2JB5kAyo++zU5GkMmbeaiVfgVrCYtfDWlVvqLg0J5bI6uNVk+yqVeRlVpmnpf6L0uLTqvZ9R4d+8G+16+//hc786I81eP47Kk49ptmlPdoRj2u7v6hpLWky1KL51B/U/DCYw0F6aFIfTaUeJ2fOxXtZP2sSoy+Il8Qyq9UIUoMir4YYu/IKhCwlF9YF63/JpKgFjAcFYWBS4YFjQtzohktyPin5TDsk1/LoUa2BOWWrrJB8y5FWaVD3mEAMtT31dUta0OTZFzT/y6/rxe/+ofb/4N9r5cV75RafVTHkTL2/W+3eLzV3+GFdPM2WOm22MZpm4jLLpGiSlTo1qQ/95LSuyynBG3QcbkXoRWfMlQJ6GJiYdXh1GVJMUhbDDq20b9ZtH/6C2u/7oOiEAv9KynmkITHRkO806Q6poRS3lywduBQQE6fQjEONTFTUqnfVlR3MctYle4z67rC4LjMo8Ek+IBdwh0+WayPhcoa3USVyJ8bP+6iaMcyKEvII8zeyujGtSxx49ciGD3OmLoNTIlajQIZMKIaZ6jBI4lx84dh+lXVXpWpTzSa3zEg6kTerMVSZePbIhde6L8qP8lLYKDmv6EvN7rxNmpyVY8s3U1u2nYBRxvHzNTlgDF0PMtyOzViaorvsePdKGFYVHW274y5N3Hq7VlodmVlN9j17xjmoDGWT1ygYxJvL4psD4srKLjWQOTG28vqLc+ounEGoFjVRrKiTVtQazCnNHdLSS4/rzFPf0zNf+3d68Wd/p95LP9fkxb3asnRQ0/2TmoqsMNOCOmlZ7dzDKA2o0ZyMlDCCtSsVARVzZyA1T+eUeMvkboBsJdLs60heE+0dITROJEH7MnzOlA/rgtnIkfPO0BjBynvoGqwlrmlVVoZZI0jJGSyNUFmR9lpa9o5WR9zhgLPuZU3Gec2y87B1cFzx2JPa85O/1a7v/qXmnr1fmt8nnX5WR3f9XG03VBk8bE/sRmTK1jjGGqrQhleCqtZxOfKM2itaZTFPihSCo01JtqrL0BpEqq9KTd/6IU3ffjcZcNhIleX29NNC8Z4plVd5r+ZyPA2Ww0NJIJMzEUKUWvUuujJ9acaV3mV6KeCyJ9Wtgjhjnu2VlI29M7UmasxNiHCg57WyEsgiURo9NL6uDwcY7etTUaNKnOcJQyQzwmyrFwjaptTeCK8ZC0OQXNDMli2EfHBOMSaFQLrG18ZxgBFufqBryLqgwvnUOLUobx4JXrtt23XXh+6Rb09q6INqnHdmUjXEudlf3DOjJJy1M2AQhNFWYxY8T8YNw2BPz7fJMisMFhS6FyS2jv3SCWlun+Z3PaDd9/+Dnv7h32n3Q9+VXziudv+CpvKKptTXROO0643r8juMUh0ifK+V2H2QY5xyn/P1FU3Xy5rpXdTg0C4devD72nvv13TgsYc0OHdSE65WNVyWK7JqxrJmso320POgkFj9MS68vO6dyWEgaG4bS3vPeBrHsVqzQmeSF0NLrZmtus3+B7OtOyTnJasTebDJihj/Bi5KSAaP8X0lB0ZMbXjmnZdtfV/5ecPimYq4nXOK7DolJtcbRntM6A1zAC15w2Ver8Dl7yipVhUdPVSrwHlytnn+xGE5tvp8o5Ta0MuZgKHgVjXmXtkFTXA+W2zBKDCLt3UXsqfg3YbWOyZmhnUIG4Y4cMBOS2Y9mAN8Dox7cuq87y5tvfVO9dm2XmaAhhjwBGxMRkYay2Djh5HGPEBLjJ9NxrwycgQlBVbkbSYMk3FZunhE+cAvdfrx72v33/+hDt7/X9R78UFtXTms24tFjm7OqjM4pxJnXlaLmlBfpUsN3ffiI7LtWYek6JnMuIoJ10CTTG5m4pK2cQ5+c3VRO5dPqX3mJaUTB7VdA7XgcxEqZSZPVciqUZ5ESccWrseRO8bxjfDSxtCwVsaGOzGxi+yadaNUcxZ+18c/rXLnrQw+5on6cvBKLlOEsXNkcjXSEAHvpI7vyxy45LjhmQeXv2xszEbD6nLOsTCKDTa2hjG1N8IBNOWNZH8jeU1dDaMyZs8ZcokzlaXzGAsN5WI1+rihz8xiLmP4Tfm9oi80MbtNYrYvDIbjPXjPKmOg8bWRHGCsUWqByCRpBI/hD7jzQil0GIMZ7bz7Y2pvv1kDxqGXpYr8zKoYL16UKL5moNOocdlE1POdkCyePGWuNJm6Orv3Ce352Td18Bff0fTKUW0dntb2dEGz9UVNDi9qWqzEfa2pwqmNAHqojCZ6I9LvtaeDl5cg1+hJC96o6imzw7G1HTUdetLiKfi4oonhIkcPfZVFkv1vdrXHkTO2yXkJRx5w5IKO1nmtTdYc+c0vO8pmeQ2Z5NWhreXoNXnzbdpyJ+firUkJGWkmemTOzgolHolSsQklBILY+L7MgbzGE8bIA3O2l79ubGytrshq3FblG0t9TO2NcACNfCPZ30heNI97rYRFczXgtVa1Mq8ptvkKmUKS9Fbua8piZ5RSlAkxT1U5aMpW49GpOZdFuJ2jNbbFf03Z8eub50DGvGZWatm3lBqUhKUG8H3ITog607y3mz/duvPOu6T2hCrK8BkpyMKrjGCGyJZpunxl8kmeL4hrxnwPB+qwWiy65zXRPaP3tXpq9c5z9r2kGdfXlB/yfaiQWElynFPVyFzKqnFkycb+Mun3VMynIB8L+VTC7oK+Bw3rKMdOWWgXWmELvXYDbZltqejOayL11WaUUtUXBWS8S+hPZiwcvDR6Lju9scsGMDOiIAudlDLHLPYX3NLEjHbcdY/UmVFmiz0XLWWceSY3uagmSy5JAk3IO2/je8QB44YzXnlPQlZZlgohWArvG3uvTRAS2+r+PaxT3MKkMwAAEABJREFUG8vVN0/NRvzNl36NkiZUo8+uCRzK5+0HzLqL6s6dVRG7mPfYfNvQhzkBYH95SL5UwqnMbL9Fak0oO1aGNCwjfMGP2rWhdb+XiWGMI6vuQfQ4Bykmp4wJaXUmJB80rKK4VZO+7f0f0PTWbRjpoMhY1TjbkWHIqxw0sfRyOAm3mpJwHtkF3gIxydUDtVNPtsXeqeZVstNT5FoeOJMzasd3KzmvZG1DDmqQkDq9R6+AIy9w4t5W0hndUNnsWFUY+yGoSq9BSEx+K7VUNz/U5uoKfmfJmMl4OqBL0Ju6HGPjVksmaFXZa+hKzXLs0r7pfVLRHo0ZNdv3UVbaoETUQoLx/XIOoEtNojlW2NRqlQqMa5O2SQ9z5FbH2nhuUjVjsq/DAf8639/UZ2RotZwNr0HKrJIdRjavLCr3luSHKyoUV/NtXJA5Q22VhaqqVi5KlZPT0uSMhKFILmBCiPI0Y6I3fm1uCWOcKeNV2NwqN4p6yk41yKygCoyHuVzHSjj1VxTYiWmzA9IOWUVAHiandOttt6vVZrudPre8x2RnHLcAI4MhyqSIy1POYewzDjmaxLhCibjjW0CeyjxQCyeu1TxWLuOsE4iMd4PVcnUjA5si8nonXCE7dikckx24h/NkNBThZ2Vg3KrgVTEWNSxKkjLZBF+bCRUvnjIuk4J8OiW+86L1XZYTEk3mhqwl2Btj2R3Was1s1fs+/HGJY7BEe3Iz/o7atYo8CrO4nOx7blJ4Hd9Xc4DxkXcqCnSFRcvVH8dv70YOoLLXp1vNTzXizLtLcypcrQLj63C6G127qX7wATMjVXVSm+06m+Hbaty22pMpv5Oc46Eb7coYKAwozcqXYDFebvQbg1FiQDpY+sBWrOsvqlOvqGM/GZ27OOhlKS6BRToY1bn1Ft20fRvulv6ZsyZwcvQScBySOYMlJs9IQlIZJ5Iax2zTvxZ8Ck1e+2bn3omczfjiGBJjmw3Qy4CMzW30KNjE34uP5IbKfqDsKrGlIa3yNmSxoyG1aolj8sbZ2wq9xqGaU3WMRUi+SWfBDqcpoAgdCjiLQ2q9d5M/MyqZEowI41V2pjS1dYdaOPEY2MGhBs/nETITj6yw+u6akl6kUN6D8f0yDqCHgq+NI+f8Gta9LMs44d3FgeumCc5JmS3Pc2dOoZi1OgWMxIDz3NCbiajsd1LbnTZh1Jbt2yXPzBTBTtnJZLyp0DXPG+phCmdbzJdgjbXEG6qVr9wYz1g6+4tcOHGbqLWYrLnBogYnXtLcnqd0+okHdPrR+3Tm8Z/p6OOP6cKLL6q7jGOnXMA4myCObLzFVg0142VO2mrMNn64/SgcOQ49ETdkygpkEzALL0EInJhAWA5DIh6br3qPXtlXSjjy5HHoq848MJkumIS1YlInZnWqzCTbachkuAYJPouJVWBbPiSH7jr4mCWXAM4cl6r1XK4ZjtWclCdGEqV5hkJbduwUs25O5G38nRxZ1mAOfS2u7Chp8mGwOK/j+xIHnIMnZjcIzZGPfwjtEmve1RHTmk3pIC4TzUUboZ4wn0Xh5KoVzZ8+JB97yiivpfN5Y2+qjBilsj2pGgc+tRVHXtisQbQi0SaDuBx4+25HOw2iVRkoS2LHwrPS8ZxPioSEMkZPzIymrZ5IM8fmUsbQuQaZ1UvEydU4N3JCKV2BDNE1EF29MzkyBjpTNjdp9kzEouQAdRkt2x9wGPoGTZq4mpFtQh5ky1BLoJavu1J/QVo4o4t7n9Sun35He3/+Ix179hFd2P+cFg7t0fzhvVo4+pLOHd6vamVBJVvtzmZfUBCgV7IrG3MM9JmOkpTB2p1lvMnkT86vxjMfMykaIY8owT6cTx5BiW9J79ULlugSX1d5a6PpMfwjqFn5OhiU4Ktx08Brc1s6A97QyKRk2ZPIum+rzSgQQiwaKDtEXye3bJUmJhWR48woCfD50tPeLyE7RMJJfNV79IIFDfctvMQG7EVu+IHUw0cXWkh8aFI29GH1wP5MKGAalXm3kR3VY62w1NHb+Ln5HGDEN76Sxkaw+hZnmEZ9yAPVlao5Dc/s0WTR1/lKGoY2Xzb4RoZC0dYK9FNnVmEaA8GkwYWkwtcqcFTOGki+Da75jZHDeArpz8krsuKJOOc+ji3hCF3uKaa+anQwtwKrlL4qJj8NP2ONvqA1keool1yhoS/VK0rIJRLpeDMRsAxRDlUWE4HcYFQ048Sj/aATyp4glTwrK19JbggNwMotw6sMryRGLxsi3zHdnvYKOjjfSFtyHMh+pbBx4BeO6vxzP9fen3xDZ595UFNzR7R9cFY76wXtiF1tqXugr1uGC9peL6vN1ruDfk09ZtQzrZUy1K0uVo+0OWEoqJUvkWlHRcuHhHXznhlH+x5xOtZPR1mS5NiGd/DGIOIit5rLaDeR9+TDpVIutUELEIdHGW4aD2vGswJDJlYRnhfIozl3h/xkxiH6pBpEn5VMZhrwWC8nG9Y7WX1Gf1Qf0kV9atOe6RmJHYGELKsZL9fktfxXwr5ZrfbVoPfolRijyHhhQuDTGhOckiW4UmIHRcWUXDm19nHDQhvKRgNpgytKDepambhkXwxJCFgzihpf14UDm+LIX6nl9kNowrkH75WZgXu0sRn7V8r8FtIchE2U4urZkMVNwEbhWyC80UUdLXIm8IRKCH3U4vxF7XnuaQ0XLqiVBprA8cUeq1w/qYxS1jjt5BiyADzlXM0KajjKG/urLcT7Y5wzLi9bCJMz1EcfM4GlJs5Ec4MiSSE5ecBTHuPumVw0IJ7NsAYmCSEoO8nhdEurPg5VMMXwbNHmxXO6eGC39v3yUR3Zt0f2H5q0lBWHA3noW1fVXBDQGpqE8eO9xAHEz0b/cpexBaTJZJrds4zMJntvZORyrnHs5Rxo+Njw6uXfGvY5cgDnCF8hy1tNctgWR0XWhOC9PBDvGl9vCwcwyZtVr7tE2GKpjhKGvcDRys5FETBLv5RpwyIOFyJmplIIhTxQI2BOo8vCNYxS3p6nqUCmrYnqMy1M2j4zqcWzp7T/Kc6QD+yS+nOawHGy3yiZF6UvuSw0TEPlkEiKlKtV5EoljlW8RZy9ITvPd0Capau5Ms8s1+wGJGhm3rmbAFGw1atBgW+efF4VBrai3oiiZtjmUiUNl6XEBGMwr/6h3TryzCM6ve85pcXzmi2yJnDwJW2aZqUVqCtA3+Ydnqpc0x5JxMf3e4sDI83MIwnIo75n3jK2QFncfhWjb+Pna3AAfjn7TGjBy8BHh601vOzbRiQwZkbbfp4nMNEP2AgxliOMNF3j67pxwDh+XSpj3FUN+kK2FFxWaGp+NSl8803CvbG+pTyOp2y3pbLkxW4ke03QssUt7W0Eq3HbsszwwuBpdasM2jHdVu/cCR17/gmdffJh5VOH1R721cJRp8GK4qoTr9kOTz7RAXiIs8QCcgclZzBqBjOdI6jpu1YvytgEQavlbXD43jh/Beh4yXlCh0sGzikZy+yohF0C24LX/Gktc+59YtcTWjq6V63enCY5Dihx8m3aWLD7kmy8aZszStkxMTBofL3HOeAu9d/J+2Dzerw4k1oTS941vtbFAePjGl5WAJ3NAAaj2S/7+tYSbJwaqtROPLBbZ1CTptGV+TaKjZ/XgQNY7I2vZTSGNpCGEX2rqGJF7pRUsODzODBh5EdfN+7JMZuikQteBStC2Q+6mUDLrlF7micCaClvH2hA48wJ1xoBk26andIEjnCqWtHFl17QoSd+ptPPPya3eFqt4bxCtajCVRKO2CYAqelbIXHmnRsn7MxtXgU+cluvHc4Um2m8ZxKQWCZHL9WgYoZlsHhyUiJPAxsj4HHMwbbvq67ymaM6/uyjOvzMozKHPsvqfKJabn7VbNLVCpybB1buHXYPHC2h8ku3GwnHpffrFBlX8zZzAJHCzDvkzzUtsafJRkB+mx0ijsLETp239ybH+PFaHGj4h+lw4BoVE4xeBbm4m3dt5DUi6mSTfcmxaHIOI2LJah4aX9eXA3B/4ytshrIZWGLONUOblbQwP48iJ85Oh7icpOA2vu5sJKl7yFZ+2/6qWMDJsUrNoquNEyFsWrQJlVvd60bTUlri5WifPLMbOW2/+RYVOEH1FzXLqjtfOKrF3Q/r2C++p97hFxR653HmS2ylc/6M4Uv0aZgC3G3Jo1ABrW5+SIlvjlTH+5U9JbvMQVc48Yrt+SHhAGtgqMgbGwcfOZqoJDdUm0lF6C+pYKWtpYs6v/957X7sQS2dOqIpvk/kgTqc57c15Kx9AComGsm43fz6H0R01UVdV72PX95jHHDYAECvTU5zPWBOWqm3MKfAcYwdE5lDty1bsqARknNO4+tqDlzJEYubWmXTeY/GZ/KyExlYMSUm4bxt7E2FVV1jb7BZHMUFX8jgTOutbjMycvxTA42vTeeA34wabCyvpOt4sYpiPVSqKwadhBTR10RkY2+rO6H4JkvZBMtZzdaCUT0m8Pir0cvb+swYNBpA05JDIRwTjtCSOG/yTD5ahVfpEk6yr9l6Xvn8YZ145hc6/vhDWtz/gsyp+t6SQt1XKZQKp+zZ2g7meDGI3tKaXx1LUqPMWXZlVCsbf3Dg6KAaOL4AqlVgP8NDo8BBh7qrVlpRe7Cgec7sdz98n448+7j88pw6rLpbrNKLlDDAoi8ZytQlg5ONwSUwDhn6WXbZ02DxdynG3XoZBzLSkZGDtQ/mxD2OpxSHYcMVLZ49KTEhLJE518irENvcqGpefV8rOw7hQBYcHcGYhHrxjt4Zr+wF3nocOdm0GZdjLNcmCc45BbbXRQt06bJGXHoZRzaZA+blNqeKK8axibosc+IxVrIzcoeTEcK20ZVnhCpRYUKoMuFl+vZyLS5/ve6xNQ3Dk2aZ+8SRexw5Dt3hzMXqGo41XyZCrekQ1cHg9U4c1slnn9TBhx/QHA7dLZ5hRbMgVfNgRWL722EQzRk7VvbOzrXhtRnDRJ0Jpljc4YAb2G8QpCzPxMpXlQomW4FVkqqe1F2Ujr+kU5zVH3v6EeniKW3JQ01Bv21OHKPhUGi5oOy8EuxNzsl+vcjCEdbSJby9pATG93uPA04ZWcnoJWKCKGQmgFEd5rATTCqXz5+SFs4jf8gd8ipkq+HRWti8jB9rHBjxkLcMVm/nnBrnSij0u2BVjrrz1XITbNRNnea4k51j2nii+0WJ7SIug1Vq0Pi6XhzYPEduPbhSfhh8U06POjvADhA5LJFgA2+jmBGmjDDnS3StIdcg2/ulDNc/Yo1r2mAc8bg3HDlOXDhx3+4o8q3CwabgNUQpq8FQbZq8jfctVZ9z6uM6yRn13ge/pzNP/0z57IsSK2exohGOVqzKnSIGM0pMmDIGMUEz0VNHWGJU20wiOg2cJvjQSlmOLTN1l1UdO6xTTz+hfazCu0f2aaq/oGnOwSfZAegwOWhBGxus7IOSZ11F2xMKbb/THZmE1MQNkXEwh56pNzPuNIbY+Exy+wwAABAASURBVN5ADrxDSJnWGzxSkNHQhAQidMO+Oi4pdhd04dhBKfZkE8xMr0xm10Jex/c1HHDGnCvTsA8JW4HKyRx52TLnemWGjYt7dHxUl5fHBpRMGhyjqkvQ+LqOHNhcR35FRzIC5pEwgwkgUTnvrsixgdFNIruBLRyRQhFdprE5YNwCaYVUdFR2plSzyq1Rily0NXAoJGFQwfl4raLX1Uzd07bUVWvlrC4efFq7f3Gv9j/1qI7s2aX5E8eUlllNs/uBRhsVaIs6MnDCbkoDHPyAGoa1/KCSA/X5Czq/Z48OP/64Dj7zjC4cfEltzsenMa4zbLW3We23mSCUrJg8E4PsnBLtjDjxSJioKTmvhImOhIbGiZMvO+pfRdOY8eM9xYFMbzNyIWTEZN4hiZ4JZiMtyFQadnV4/x4NLpxBUBKwEiIEdq++WnQMyb0CPxy8tckPX2WOXJu4te5N35n4i8s5JwVsl+NlfL8tHPCbUWsjYxh6rcLenXPyzOIMzhEHmzHuzkEbgfbAOWrgFp4rNz/lHZVdLZadIOrtvcxxe0xbxD0P5N2Q5tAmm0WXHQUf1KLtAWdcGB+ZCNVsldei/UWWfM12+FCdaqCZ4UCz3a7i0ee1svdhnXr8+zr44Dd05Kdf0/ILD8odf1bFhX1qLxxS5+IBhQv7pbkDI5zbo97uB3Xkvv+qQ/f/vRae/5l04gVNLh/Tdi2wC1BJOG6bAvgQlJynBY71uBjeJEebPGfqnjxOju1SqUDBWzGrzbZ9CQraHuiDw3BTSuPrHcyBN9n0LK/MQZGNv0MXHRKU0cvmtyY4zum4SrN5SXN7HpWrLpCzp5D68siVd+YkitXyJmVRTgNgOpNo0XpAtnfRnZyUzZvDQ63xk+OuNvYDlZNcWypnmK8XquGfLQwS9tDKOHh/WYvhHXSy0dP6Lmc2NDJGoaVhPaHkp6V2kMOGOcgpMV45UIuU10dynOstcsC/xfLrLp4x4jXbtoZI3P4eesLgr5vAOjMik0ImG1xdBJEyKTOYeFnGqzNc5zdrpeTMwSHyDsjaZrsUfjQs9g2VwJiRT3aZOx1B9MFWNAW8bOEozWnO4lCnhstqd+ckzrOrM0d1etdT2vfIT7X3/nu1+0ff0gs//rZeuP+72m3v931X+x78gU7teVLpwnFW33PqDJfUiV21MaIlq3CvBC/hHdXnJmZrqRFIWk0Z5XFYA5fVtDfQrzV44tYXZwXGeE9zYCQDIxk2p2Jnug6ZD8hZ7q9o+ewxndu/SzIZVq1GmJxk+UzKRs5ojYUIG3qgdWGtzLskhCeo22pnLvPBrWqkXJBw4Jkp0Yhnl3V2jV+jlFFZe2qdV1OOiZc4lsvsFjp2EeUtNY0okC7aIcZUzdhofG0yB0YeY5MrMfLOtl5wUNl5OVabPEh2YBPuVal0q6HV0NRk7wZLeLvhaBH3SBmzzNE1so9jNpVoFMAcIPxab1NDjGoxHTe0ce6dFFVyBhm6K/JstQfQ6i+rXfXUwUhOwiD74TZHnoKVT6CMR/Fo1qjKPArGzzEH3ioHLsl0I18I1qqQZWTcaAfvVYAcax147mktHjssxb5UrUhMKlmeK/uMa3AgQKWU2MviMb6v4ACcbcxIk4SNcW6V0U3CxjysDjW1OJktL1qs/pk4ZHmpSdf4us4cMM5vXpWjER/RR2EdDtwQWYknS3XOntcNVpuhqfDKtjUJ1/ux1hLjREb8Mw0AbJPH4VCeFNeA5HXeHidewtsOZDrw2xz5BLsgU5xBbmH7bZuvtSUNNMl5ZMChl1UXxz9Qm92ACSbwgUnE2urZM8NwtELja8yBjeKAQzBxwQ055EvIV/CFEhPIzCTU3HPhpG0+6fjuZzQ4sl9iu1Zso2cNlZDh5BwUCtACtl+l8XUtB+CRWCGL0DE5uvbzhrwzTllODpveak9INo6s/olA3gHxNWt8XR8O+M2ophnGK8bQovgXxrqUD6XwN0rCc7iNr97qbpCFIEloOw+x4tWNdTWNHDXJww0HxKo4D3qqQPBeHv4kY9wo2zqfdBzHLJx3igMFnHcnJLV9pRKD2MIwdtgWmyJPyco8DHvy9lPw1Gmrco8zt6YZlTzi4DrrHWcbc+C1OIA0XZItp+yAyReOgJeRnuLQNaw0yxFTWJ7Tweee0MrhF/HjCyzIe1iMoTw7ScrUwxmsmi1c4ht1v9vowGPnnHF5w3uWzTZBO+PAQ6sjESZGJ5Eu0kcVjhYpo/j4uZkc2HhPSmsdkD1sQA32TsLMzKwy7zbgvmgpk9Z82sCHcxgInF8RglIzY0CYeG+28FilUunIaGxgnW+WlPU/W4OsXaKdZuiYSdeDoQIK4Yw/ef3UR39yNSsFygRKs7xJGL4Kh17FPhOovhLn3g4nHzhPb1HnBHlaSIFjGx7OUaNVaDA2jUKoje8xB94yB0y+TKqMUG4kjSlsFpPNgLw7lX4EDVY0XWRlnPmxPc9o4eg+ud68wmAZh87klEmoTFcc1AjJCUkImS4Re6/ejRmxzlvEQDxgB1ejguV2661fTik75lGFhpit7TffpsykKnHUYQ6+oU+l5Gii48fmc8BvfhWjGjIi1JmYVEQAEk6q+f1jBnv0deOeziE+zOy91WH0M7SbkEjKrMwzCW//neFHNkPUGB+0AYMknKk4I7Q/nCO2Gu1X9tCQdTc2YQgjqKE7QlZkhBPIpCeDw+y5BB8iVjBqVAfvlqdpS6Y+y2MgOr7HHNgQDozkCqFbpYaeogNCCTwrOWe6CQK66lOljDOfbTmlhXM69sIvNX9wt1xckU892bm5Z2dpyG4S2SGJrDaRVdLvjGDTWgk3Gp4IWxiCV/NObZgFWZpzTUxv/mJcMgbDBaZUXjO3vE/RFSwLgvIl2jbe2BVZ+OZrGpdcHwcYjfVlXG8uExEDkkSRy4PovFfRasuHQo5tGFssE9FGX072j9pxjM6UG+fFm/BffNno2t48vYSAJyvurL3wKdUS6C8tKOPMoznySPobaHUmb4KeKVN2UiaemjSPoqF0pnggySs3cISAfJl8mTIJWGjKn2FatjaOMebAW+QAYmUStkpl9CZS1uAQuoCwBXS2KIOKIJXsGtlfESwXL+jUC0/p/LOPS8sX5IoK4V5RWSaNr8scQI2bF3eJr83rhj8YJmXncdyuWZhpcop9P8e7l30bVZhpRR5Fx89N54DfvBouD6LFMlLmceTCkQghsB94E0Otjb4wBLYad1RaVzhHmzEQX6vG0htpuyJt7dv1DBN9HzXBXGaSmtV4pYW5i82XwNM5VJIJ0Hrb5SFYJMf2o2flEkbITJyAVpEJE1tg0RU4dwD9yHgk6kqOZoAILG4t0/gac2BDOJCR6NxQsmdu3szwe2KumWh7010m4BU7RkNW5ZEV90SstDXXmu4taW7/Ll3Y9Uulc4dlf5LY+VoU1vha4wB8RI/VgDRC5xwRSRv8tIVIZjEQG0PBGDZHpR5nTkWrVZprV2NsSRvfm8oBv6nUryCOjkqsxjNpCVTRnkQ2+E5sqwfOhZxz6g/6Uo2yN5VvcEUbQs6pUToTdgyYhgPNXWTFITXJfEUPjGNa1xVQqgK2Fk3oVx26x0gGeRz4CPZrOyVOPABbqXsleDWCiEvNSpwZj4VqGrGu6seZxhx4HQ5kxCmTx0DAmxrYMzcxEzf7k8S+LNRiWd5W0kQ9BAN1qp5OHtij/buf0tL8KcXhCsKaNb6u5gDqTIJxkmAzbkibSU3QnmA1rrKljFPPzQiSOL6vOwf8ZtTIOEPWSIPsWP/xSqhiUsNiWpWCCs66AhsyfNnQu/mhNpQ/gMQ5myqcOXGrPrEbYH8HfCRveUPrfaPEXI5yOEuOBVGCoGZF3ltWWp5Tq+4p8N2UI9lP566TuGvy8bSuAWJqYPFLsBRRJ2ii9jBQeC0PpSzF0GTk0/gec+Ctc6CRqJeRQeyU+dSEyB5WQw7FqIaVqjpK7Bi1gmervdasT+ofP6Sjjz+kpWP75aplJqlDhLlSZjKcJLQdCui6g5bj3eUsxzfXhMR1BdbSLoWJvJGS5HGuyUlTFKGT7R2CVo84BnOxT14WCiweEo4sgkxJsvK0WCZKAd6IbOidoWm4mihtp8VNmlVLxFIImjvzHMGeanJm8o3e+Eic5+vemC0FmFIxLpM33SJNzsL7Aque4YAVz4IxtDCAdRLV+HorHEDi30rxVy7rkqUHJKWQklOLd89Wrtrb5bbeqaFra4vvqpX7UjP0foNCJ3QNHRuo5Sr5wSL19yQO3yIfqlCq5nw+eycTNL2Nl2cSU9CMkaFq0c6k7tkTmq6XNB2XMFoVxqNQ7fi2Th4l+pigmWCn/QR7clmjVTUD4DBFDWo5KHslDGBehQgdbPIjQCCkIINbZ91Q0PrgyDe+33scGDnFjPSpgbjyKqRMWmrk16mdHPLvFEJLqeyoj972+W5qO8F2+22szG86f0oXn3xYx3c9IhQH+R2q4lsoS6Q7cHYbZJtxyl4yGcbxCGcu5H4tzEyWRW5ZaLDjLQtX0yIOuqZcBYXMbmK/Gsp5dKYU6wNsS1yWVuY17Peohno9+wcu0NKspg4mB6l5c1DY2Ds3dK1v0M5G22qyDe+oRueNWVY/u5Pi+MyyNCCtCa2YgaJr70TXdXtodJhgpfakpt5/j1TMwP+22vCtTAPJAW/tWbNdGl+bzAG/GfQzAtLQXQubF6pCGbZs26HAeUpCufKljE2GDXg4FC1Ax8m22J0jyna1EHqXdUNdmf7XOcOLQOtwsszwz58/oyHtRe9kE42MYmQzPBpfYw6MOXAtB3yvp7k9u3X8iceli2fVRsnj0oJKnEhyNbt/SXXLqS5QfnNsZhBAIm4T+7gaJtKEFoowoW81eldDI3omvUVSYeVTX5NtKdvioMeu2VTQ0smj2rdvj/o48hhrZcqqAfVZSHtMj8UXXa8Lm5exK9FmMc5rempaJG1w7U4OGy4fFNhWt/DlFTiS1kB0M+8xbbzJZjMBYTZ/7cw7McPevpOtmKLN9nqpxOx1o6t3iK0HKUaeWf0lZs7Msr0Ss8YsT4U0iefbeycfxGRfgcbkqqf+wkWtLC4oeCdhUGKsCGoFdhM0vsYcGHPgZRxocWy2s+pqePQlvfTQT5WOH1Qok3J/gQUxO3E44hiiBj4qofgZ1UrXINo73yx97XvEiWfbvcoVu3srykMmB2lFIvTsmC0eP6AX7v+eXnj+WQ0GPc3MTqLLpq+JNmZAiF4Lm9OgiZN8PW6qN0duCxkMiOy/F93oarNYKGHLhzDNmyNn4iAXmmpy87SHu57TF6vwPQ1EeOP73wwmCqIrh9JRlQ+a3rJDke3iYW7xdTT4G9oCEyprAF7SRGkZ58ieG048MTnmg323Cola8HaB1sgMh3DYebCk8yePKA66KoJjWzBhAqICBkWq364mjusdc+CG5sAEDnJysKzJ4ZL80jkdfvYxLex+Wj6uqI0TL/NQCUfvCNEX8M2fAAAQAElEQVQqcz/0xzQvXQodmiaDG6UVmKQWdF094OhvoDbHfyX0B6cP68Kep7X/4Z/o4JM/1/DscYpVuvXWm2U/6xJTJQwMcehQno+6jOtnbKwmc+TO7K2yhsMh7djYO0F7kAvVrlRnagvEse3OEQJuGXjT5YjeRdcN2RVGYGPb1QgSA2nhlZSzDaoLKjpTMideyc6TiiuzbEh85KettizPGVd/hZk0Z1ueDx6FdZdquRy7lHQdI5m6msU3q4rQX9LimePKw64SW3TMQeSCl2c1nuLGKyJVj+8xB97xHKjQl9L1NcuWdzuhOysXdPj5J/TSow+pOnVUJd8ncMgdJsguoUessD0IoAQFzrdYDT1xR5zDb7n+sgomAOouaOnQizr46IPQfFBndz2t+vRRTfUWNFN3NTM1oe3btylx9j45yaqc47GrttdtcmDAoep6XGbSsHNWVcB+WLW9ft8CS9owZGx5L3vlckKdrTslVucpO+px1HElRBpJ43vTOeA3o4bcEB09myiP5oe6GHBXTqqc2qq+Wkpu4x25SY5zXnXjvJMWLp6Xhn0JhfJ8TGy586LreTnnZP+sTpstGxwvAeMRNNT5Q3vVO3dC06zGg+UMpUSZiGEIpGWU81roFa5r89j7K2R71STLfy1eKXOGjy/Pd/V4v1K5UZr1fBQbP8cceCscCG1WhUVUjxW48wOVuadJzrIHp49o1wM/1vGfP6j40n75M6el5XmptyixgteQyT1wOGNnaStz0tJFVtkntHL4gBb27dbhRx7UM/d+SwceeUiRSUFn8aKme0vawjHYLJPvyeFAE+22Ag7cnGYfh+mxO2+n63LiH3bDc4zpAK80B73EfjR8ds1Ta6+jtzf+TPSz9h359rQ0MSX5gEVwEALUT6S5U/McP94SB9ZZeNMceWZMZVtMBhoT2LPKHFT52R2amN0p15pRbbM6pOpap/BW3ouiUBEMQYElbxmQZRTPtrDNkYdG0JrG0arrdJsuIep2r9VY8OKrgTR/ThcP79XNHdrLu0+ZGb5je90RjnI3fbJ+XYFX4tEr5TMKr5T3ldJeqfwr5Qso7rV5nYO76xxLa9MYYw68VQ7Y+fYwONVeykzUAyvqFo58Ege9LQ20eGC3dj/wIx39xc908KEf6xDb4kcf+amOP/6gTjz5sI4+9jNW2j/Vvl/cr70P/1h7+L735/fryC8fUe/YQU325rUNerPQmox9tdkda8WkAh0NGLiZ6Vkq5ibu0QmhA7JfF8WuSdYoMz6Ecm+1q+sqj5kZ5UMPtfpi+jtK3Lhnpm+Vb6s9s13yLWyVV7qqj47K3FoTiI/vzeaASdmG12EylC8NIzHGFfmXQe1JBWZyKUwou0LOuQ1FpJK6jgpGly2vyMp8ZYHZuKObibNnW5ETvuVpKeTWe8MBtN1uOGM3iubqSuot6+SLL6jozqvNTH8CdQh8dyoa3sgFqnCq6/plcM69jG+vlM/qdu7leZ17edorlXfu5fkiPLw2r/1wjXMvz+vctWl0aXyPObABHMg4lGS6QuhxpiFHtdhCb9U9tYZL2tHKuqlM0sIZtsQPa3jqoPrH97Pq3qulg7u1fGiPBscPKJ05omLuFFvmF7WNVf32UGubH2pGA7WZFIijr4Jzdq+IXmZFHHbEcc9u2SYlJ+G4PbaMj/TKTKqBdNolA23jw3W4TdtpTlMThgQ700Q3+JGFk8Z+77z1Dqk0q+XlnKOWy2jykJLB+N58DviNqeJqKtcOnr3X6JNYKcsHbd1xs1yro6mZWW3dunVDMTU9Jdvympme0TTbXpNsf1X2F94QapdQRJw4URpsQkdwHW6bFTcqBiPWQtVDLZ07pbkTh7WzU3Ce19P2qSlt37oNfuy4hC28z8zO6FpsfQW+XZvH3rdu2Qqt9cHyX4utr1DP7Ozsy9qzZcsWvVLel6dh/K4Dz8dVvPs54Fj9utSSy4U8u31FkgqceVu12m4o4czzcFFTRaUZtt9n62VNkzZdLWlqsKgtqdtghvTJ/oIMHfIHvqk3r1CtqFSlwmM3XMSBS5X3GoSgIcdf9p9ACSftHBNvnLloj2R2Bdh7E/dSE2rzr0wVGLfG3hCKd4uTuqF3ZnLiyo523nq71Gors+Cgx1fVkXHsVH9V2vhl8zjgN4/01ZRtxWaDqyhtve0OJQR9cWlZ8/PzG4pBfyD7AY/l5SUtLi6p1+tqaWFB4pzcsdXeaqH4NqF4G6RszYmbcg1XVnT4xT0qOAevVxYwPFndxUXO9Oc1N7eoi/OLmptfgDcLWoZP12L+Ffh2bR57X6Dvr5T3ldIs/7V4pXxLS0sva9MibX+lvC9P4zzyatEYv4058KY44LAhRSpVxAI98gpJCjnjZpKcq1UUtQJI6mmK92m23qdZWds2+QRb5R12wSbjQFOs4qdIn7U8EGmxIm/hvAviIUSJeHQZJy6cuFcf+zEA8iXLXyc5r8R2O1XzbiaVNIG8Covr+lxXm7Wr3zaqBUY1KUhM6IUTtz+cc4l2vhQbR64jB0zqNri6jNjWykpKJuDMaXlBwbxK15LChDR9ky6kaVWxjRKKKyr6CkTLqpAKtepCZcwq7P/Pdj3ypEuQXj2+wqq7wmEr15pkm2xyuKz++VPK3RWZ0A2zlFuFoh2ea2MvxyzFuS79HwJo51JKE/J5UqqdgpNytaA8OKtjD/w3bTm3TzPVEqWCuszqB7Q7+chmYZ9+V5STXKbQa/RX77hvWeNrzIGN4ICdi9sfbbHf+44+Yz+cIo6lVsC2eEXTP7WUcfZDHzTwvkFN3P5SWyKssVG2yq5YZfftO+8RDYyupUjZOhMCr5J/Tp1Ua5pJwBRIVZaKjoTuevS0dE6B4zwqlNgZkGgJdsg1OqoNvXz22IdAPYA+56bNgT5TDX1wLFjErl/k+K60H6ql3YHdSI9l8rQ3s4shdhAcdBxt93Ql0FZPmxMmp/aFauha3MEJzyQo07ehnJb9hOpbPyKVW8UntZnUFFTrgeM7AXYrMaHS6pvG1yZzwHi/4VU4BNetUrXQZalVkpCJcItz8h23f0DZtxhoD/jmEo80iiNYfCRupUmWFbLw9WE5EwplbTDBNKgaqGe/T87ZrlGoOUOvEWqLbzxoAc3OtD4jyhYSlW8FNWdtRdbxfc+r6M2rgzEomHiIDAnls3aLvlrbPbxyWVwQ4zm+xxwYc+CVOGBKktGakeZkdMkgdO9KmG4Z7Nsrwb4Z7JuVG+muh66nUoPDOQlHnUHCida6eOE83zIVJ5VloRhrak+jNEoSkRVya3Ft7HXZPlADNi9T+6UamEjkakg7E03IhHzNIoeTeF4Jx/uI1hofPRbcK0NTXI43A1FBCQdfauqm26WpWalsq8aGZbNXfNXq5YgbVl/HwSZzwG8GfY9geAjbLM8ExBE3mYhsP4lZsNod3fL+DzCDRvj5kMm/lg+tUKZAApFvySFQjVJCZJ03RclpT4cQSwmBXrRfQ6sHNm9VQuGE4JFpHfcbyeLIXCqzIrC22yoh+VryQ5z4olRmrRzep4uH98vFirzje8yBMQfekRzAfizOX6DptTJ2hcW8Iqtes1skCpMGRq4sazMuo2q4TBtzKeccNi9h9KIqjhUdTvZyjteOZexsYhWeoZHlmszWA4OwapZmeQyT9odgrLPZqariam4rku1BbivRRMeP68ABv9F12PAHhtUxwM1oUoGlJcJs0s4WlkKp6R03Sx22aHxQQnA8+f1IBihm22RSxIknnKIaQGAdt7l9h5JlhDKvlnMo2MrcOeXegjzbTAU1eGivg9wbypKtTrbhEptw1qfENnnGiefMtr4fKJ54ScdeeFKdlXl8enpDtMeZxxwYc+BG4gA2atiV/U66Y0s6xaHMvGHGhPkbQcK2SU0a8Y29s/DYuvpywpSaFZLsN116PXm2w2nB1dle5S3hxBM202BZnDJVGOxN9MU1NjmHlrZsv0kKbT54+j1yIy7z2txZ2Un2amiSxo9N5cBoBDa0CsfgQ9ZGEIcqA/SbIEjR0lkXT2y7WcXMNg19qci75BC6zDNpdPZFXqQyOa+MaGq9V1ORCZFTRDCtmP0k62D+nKoFtsKqHnVES94EOKk5e3LUYX2paHlPeTCn6txhvfTco3KLZ7Sl7iowuXilBozTxhwYc+AdwAHszLA7p3oRm8KEXSwQvHfYqozDwww4XQrzpnTHqBpSQ91iFqFa7C9vtCcOVkZ2hlf79npIWKuRvXXYLzV0rEdqeuXpT8CmlrKfC9iy41apNUmmQkXZwcxbmSzLy2P1dqvhONhsDvjNqcDIAhwx0qAmYExN5CLCohIBmNgiN7NdPc8ZiyvlOS/PkRzMIJNPCIw5dGudg4SzyLpArVaD5IjhyL2c2j4rsgruXzwlMYv2bDcVwWujL0ddzjnqzwrM0ltpoBBX1Dt/XIde+KUSSj/jojp1j+9J42vMgTEH3pkcMAeX2OHrzZ+lA0P8eB8fFhuXZ+5M2ILMW8LhE2ijL6ufCoVxvEzeSQU7nNmO7Vgo1N0ljvCG5OEDt7isTQair3obbadEDxJVsOihbOItFx0WXh21ZnfKl9MStjuxcPFYPOYw5IDkqPNEKNo8x4/rwQG/aZWYIzXitt/iiAAb4+wLybZkikn9H+z9B5hlSXbfB/5PxL3P5Etb3nRVV1f7aTPT3eMdzMCQAAmREr9Pq12sRIlc7cf9uNqVqG/FT1ytQBkuQEqESC2NRAOSoANFBxCCITGYGbgZjMVgMDPd0z0z7W3ZtO+9e2/E/s59mVXVPmcqqzJr+kXFueEjTpw4Jkxm1vyRm7Ue+xpm3pX9JyhhhQBb+v881F5LG+yDIASAHrbljfbW1vSeIj2aIoY7jte0fvYZSTC2/yAIeSR22DNDDHiqhgr+t5o3lpXPPq/nHv5dDV98Rr1mpBLoqAEv6u7w6NPuphSYUuD6UMD1TBiv6vxzT0obKyrQVa6nzH8OqNVXhoxP4FphZBjb1ly6jt0cJDU1l+PoFoz5xvJ5Ba78vcgx8RD12DZp46/xMSoY/Ro6MjgQDyEoWdHq6boY6Mipu6TYozV6m3wizNW/LweweHnGNHXNKHBNDHmyTXzbMJFI7UJ70tqF53omzujgzXdoHYM+UkcpRRVcs3OglZTk1+vC4AUgtoJB9jZ8UGYs33N6bDI945pp4D9odoYT+cp5CQZt6mYbvX2rVRJ9jziFb9Cwks6/qG9+/rc1fv4ZDRCoGYS9/SE3o9iBYOqnFJhS4MajgKFnZrhSX2ejPnrhWXEolf9QrRtyxNwPyoC1cG1ml+n2MmQ35ujJyv+3swK9N1zX2vlz7SGGitvyPifLiSfOhs1Aw5TQkaT9h5RrclZRaUP09v7Td6s15Nyk5ux6VuhcofsA6LIZ8cQUrhMFWPGdHSnTXQNk49OC52CYSbaehRenb/kf3V86rM7iYSV2eUkYd2cHPylz/SyrZUDE6EaYqW27zY8PQWb3lAAAEABJREFU61WzjH9ZgWumhV4hvwp78YlvSKOhYoxeZWcBXJWH8PFQG998RI9/4dNaf+oJLZE/m5KKplEMUXWLle3s2NPephSYUuC6UcAwmn67VrBBf+5xdMrG2kSDoatayc5CyoUxNELTzjsGaI0m6obOPUWAfpmMtXHmJdWjdflvvU5yvPSNIXCACn5wcuBm0XVvYIzMDHLRVeZJtBjskxYOSaEjWWxbZOEMoG6LTZvh6SlcLwrsuCF3xBMfN+YEl/yltfVI8mExpJ0ZHTt9p6w7o4oGyIDgGQn2cDAywiaQuS1vCFjLT3SUESOPR//UY97KpReeeVor57lywqBuq8NvqRIbFq7bLjz7hB5/+MtafeE5Hep21RmNVfoNAJDBK/G8kL+lfqeVpxSYUmCvUSBwfV1w8LiA0Tzz9FOgl2VZ8hO5qxxiCmZIvK6B49axHYwBN3v3WNnBwI5Gevbpp+W6s2D8zeI3DQxdG4HAwaM9nTOJwBMpWfI/sR27Ay0eOi4VfSn6wQvNyqD415ijvel40wo7R4Gwc11d7sk7nSyjfz0VYKrM5YzaBc8ij2sZFbPad/w25e6c1huMYIgSR/mAoQ9+cqd2HbKqmLRdl2E80c4ZMfjZF6nyrja4cgoxqhmtav0l3rXSqhpO/InTP0Mq0yY7Xi043sJ5bgKnTNzYXgD03wSjbVZi16o0ljUbsmpNWjur5Uc+q6e/8OtK557WfGw0Xr8oUS8WURaCOJi3Y4nxNHVTCkwpcENSwDVED33V4dmuHK+1fxsiX3wJI879MxKehaxzYq2A5JXFSQV9o03wnwOaQFLCIDfUcUBZQA/XN28MRhtjHLXKK8hQctGVC/g0y2e1fv4FBXST6x463JbPZmrQb8lx3tTWxsEoc5NY11nj3NXM/pulMC+hv3M2BZOCNh3t5e1ob+i3SLYBU3/tKXBpDXZqKF+4ks58EdUucUEqyHeGnlcyokU+vIerWFB//yk1PRijP1CNYIhr95gK3na4CochxtQdeRfankuKCEaEjRoVGhFWYl+gir4rUh2NNXzuUeniU9Qbq8pjQoQMjkwwpgvgBG9RO0lqZGYS7euUNWJ7WpNObDCy6DFvSGlV42cf1Quf/VUNv/xbWlx5VotpWSX5sUxqohiVUCZZEE09pqmbUmBKgRuXApbFTdtYc2lDzQuP6+yjv4u6WJfYuFvZ0Qj9tU6dFF3uaya6CUYIZGvQPegFFEKzCTLXOdsBOkZfCQOe0JmB3ULE4GpjWRsvPaU4XpH/eeumHjLu9nyD7qwx0JV11BBm0mKYfrenXmdA3kBLN90j9Q8rU+69FkatnGWA6zaFQrIC/RbQvyLU1F0HCoTrMMbrD8GCi9N4b3ZRsT+jFd6u1Vr61DJGyKaQIlBquy5T0YGg9YgQ2wlTNKMfKXLyHy4v6+zXvqYOp/Qu190F9/oBI23EjTHhUsYPCGRsoSI/w6iRTUUZTB2Ezf9+ccHuV8NVVU8/rmce/bKe5/29rmraZJkxXggqikJbLhPZAqI76KddTSkwpcD1pkCDrqgwnqak0Az1whOPavnrX5VqN+bc1KEfoqEOmow+iZeh1WmRw0pUkYLKxtRpQVQG3tRnZcbOaLYGQNngE21raW1Vy2dfUjMeqVeWyui7N+1us0IgjDkrAJEDi+vBhv7rUGq9kbrzC+ouLin5yZ+6U793KOBrt3vYsPPDguv2+x7SMoySej2lIsA/sA/vNDEZzF7I0vYNuSwLjgbwMDudCbvL7jCohEG7fiLGgJ/nrbzibctEfd65hAGOkbHY4Uqc6oHsYFERnKQaoRgq1BsKo1XZaEV+lX7x0d/T1z7zG1p56jEtFlkmKYbYhhmG9w0AWT6K2kxNXJ4E0++UAlMK3JAUMDWhg1xHdULQfDeoX6/oma9+TuuPPywNL6qHzihSLayu0AoT4PSsXJJXSBh0B0tBhiE39J1Razu+RpmMMbINBwuBhbkOU4NKekHnnn9WM0VEV9UcOsJ2umvrGPoygENET4bsWUGJOa5xpViVA524/W7Jb07bMi+fwl6hwPZX+RpgnDGv2frq3HSrisXD2mDnt1KNlS07i7IzlEIqMMTltzY67Z254XXaWRt10+q9dGFS/w3IzM71zBNfl19FiZ0zVlqiHXyshtN0g4C0QHPkVGLHbRjxaJXEe/jw6W/o6c9/Us999QsqVs9qKVTqUm4MGmjrYWvIMebadM7/yIp8jM2sGzKYIj2lwFudAi7LDRt9Y/Ofm6r9uxG9ek290UU9+/AXlJ5/otUtcbyuDsdyl/mEVssW0W9BmbYiLvLkSsEJmv2zPcgcFlL0vgy11Uh+hb5yXme5HczrK5rh9jBzYOlQZ3s9in6k9jSOzjL0ZAa3yjpaTaXyYJ+Wjp+iQlRGv2nq9hQFdtWQpxxkvL0ozOimux9Q1ZlVU/YwpMIcwkY5w1zUyYW+HZc3G9GNgpmLjqypVbB7DdVQ5597XLr4kpSGUplUNyM1oQESxtahQcYQkmYDBh+r8P8AZfklPfm539Tv/eavavWpr2sG4z3PW7n/tTb/wRe5EIC9STIzheBCKzkuV4KmbkqBKQVuYAqYxnVCvjkicA1t6JNuHqnkbTpuXNAjn/0tVS89q5Jbuobnt2zoE465DYqhdghCz5kyOkLERR7KTvkNKeKlDuiTtl2gaVbMYwk9ND73nFZefEoDxgl1JUMXZZ4M37DLVxQ6Ku2JHEySBVWhq9xfVFg4oji7D5wLxaLzilbT5G5TwNdt13DARHL5VEq9Jc0culmaPaChOi2zOFLwI/zdcrgntwWG1XbYqpy9B5g+wdAN71luVmOu1cFgj9bO6OsP/460fk5q1hVKjLiNZbGWCFNaVyQUWGl4Xhe//mU98psf08UnH9UiJ/BBGqnHTribK7CuFbhGizC/eJeyLITMlIlnk14FmrrtUWBaa0qBPUgBZDryBu1/gjWYoU9MJXqlj8EuOYXnFXTL73xaG9/4qqIfFPzvS2iMbqtVW6OKeuMoVYWpKaQmuqFPrzlRuhdqTO78qc7BlFWwgYjNmOxKzbln9SzPfCXv8yWG3TDkpd8WoIeosD3f1s0MBdB3QoONeAZYzX3NHj0tcWtqZZ+Rg8zsVbC9Qaa1rgUFwrXodLt91uMKZghKTVD/yO2y/lEYelEp9+giKGMN25/sDA3p7XlncAevnWWcrBEUmC4B3h/bVPptYNFKgzDWxvln9dTXflcaryhw8u5hxG20zDX5mnoIXuDafPWxL+vpz/6mnvzip1WffVYDhKXvBjyNFTO4mRgntECUUX3014ZMtsMbVqLO1E8pMKXAHqYABwYkHj2SZcSFQGdhmbNUomu6bOorTshPfunTOv+N31PgsFCkNcV6VRHD3sF4Jw4AtSpVbADcsNdKdEMHutJl+SEkc7r2TYMb8TYcDRXHawp5JF14US994ytaee6b6nIgKckzNeg5KbXX91f29wbxaMoBsCz/12pJTuTjYqADN90pxRk1ObZlb9DLtGgXKBB2YcxLQ3a7ESaFlRNoxHmdvO1BbdQwi3zXF2GYpMR1drL6UptvLQJTuoAhWMlgao74KXifjcwqzXCiLkdruvjME3rxa1+RhisS70y+o/W389HXH9YzGPCnf/fTWuYUXq6d02zaaNt1uIb3K3pDiBPiXFnBTjsi1GCYJYbTKx3Z8oL8WoWaur1AgSkOUwpshwIuwgWb+MDJVQh1g/w3KlW7LuP2r4uumeEgUKyd1TO/91k99Tufks48q6JaU1ltSKN1FRj7QB+oJwWMp9FGr+G83MyoYzKbgPcfaoz4ylmde/TLuvj0N7TI82CXTUJkg2BCz4kv9bVdx21iNiqDS6Y9WhKd1lF3/rAGh05K1kMno+PoV1O3pygQdhMbgy3qeqxubyBZXwdO3q2yf0CJs3D2nR8M5Ubcjbm26Tb58BKrOWMm2ib6ajbB48aOtYdAzbIbLhGqFx57ROtPPymtryg/9bhe/Oyn9Pinf0OrX39EvY2LmkMo59hQ9JqhOuDcQYB9R54RlIZdbxXckLPNZizHgaldwoEsT8ozsqZuSoEpBW58CmRFdIfrsCzXBC7/HeXYVcqmkBq0WKUeJ+TBaEUXH/2qvv7JX9foyW/Kmkp+LV42NdfxqY0XaIiiVRx6lTMzmVmbb2Yyj1UjiRvBM/T7NFfqfU7hJTeKfggJquUnivbwQn1t0yVwSNRNaGAfJIegXHR14ta7pN48pSXdRmYbqDX1e4kCu7oiOVUqC9gO7qmbUirndNc9D8FGCMTm7jBbI2FAtW2X4cF8RW1EDWZ2pvbcZFkZMAxxF0HqIBAz7IwLjPlTX/6Svvnbn9Sjn/mULnzzMc1srGkfOA4AP4F3EZyeGgSvQojqdozMaG7Ia9+RY9DbTD6tsBG634pnT0xhSoFLFJhGbmQKuA4xtBV2m2+U6wGxoXc597JSjUpu7rrc+i0RzxfO6tHPflpPoGPWnnpCYTzienzMdXulgC6yJmEohUbJLUhZ7vw6PaOvMtfrOaEPHbhaf/pzv61nOWjMFlmB576Sa3q0qYLXBaOE4knoPu9jO9Bwu8iFvDJtMm0z+qzozujwXfdK1pFCKUbaQktTt3coEHYVlYDBDn0YpKtisCQtHNTgltt1tjej5f68lnMH9u/LUnfbaGZEIDkjbrYwmDMCZTK1wHt82URZLjVk7IwBdmFbqJY1u/yUOi8+rNn1pzWXL6hj68o2UnIhg7MTdcdWahQ7Ghcd+V+Lo9t2Z+5G3nfDnt6CvImDiAQgXgGet1U8DacUmFLgRqOAqUEfJM6nQpj9qS5ohF4ZKnLwCBwWyJYwhlYkwmV1dEGD5iWNn/6invzkz+kbv/ZPtfH456S1p6XxGeCsxDu6uPVTXXF+adSeY8Zj2fpa+/crwsUXtPHI5/T0r/5T6euf1v7hi+rzJFhmU5NKzuJ91dZl6KiA3otu9LU9xz6BdgV6rashh6q1zrx6x2+TBvs5kS+oso5iLJlf2F6H01rXjQK7uiKG0XXITLfhBK7YkxvzfSdu1YVxUuj2MaJJRSssVPo2vNHGZWoCBnMbwuYQYFqfvudlTtkNhn7cQsEJPLbXZo3Eztb4ClwdMmEGn0m4VUJOTvSd9VrOa7VA8QQP0YumbkqB60qB6WA7TYFWqjc7zcj0y2FSYOSLzX5CtzTqNpV6vG33xuuqX3pOT3zh03rkEx/Vk7/9Wzr78JeUnv2GdAbDvvyCtIpxJ8wXntf6M4/qpS9+Uk986qN6/Hd+U9WF59TB4PtfmIzoHtcravXSZb1mIGBoOYJt+W4Z1YBf+6eoee9fSx0dOnWnVM6yOSjRhKH92zY55W31N610/SgQrt9Qrx7JmWwCmrBbwJAP9un47fdrxGl5nILKopDaX7HQ1E0pMKXAlAI3HAVCkoomqOCqrsAIdjj6dupGxXCozsa6woXzWn38m3rmi1/Qw7/5b/Lu69sAABAASURBVPSVX/9FfeVj/0pf+ujP6nc++i/1xY//vB777Cf0wqNf0PDM45rVmnreqXbWmR9gMNc1+A65DZ05cEKzJ92QDwS2rRH3DUPmKXJnR572drUUCFfbwdW0N5gmAL5zhHfU+Im8XNDgprs0f+RWrdemouwo1+OrGWbadkqBKQWuOwWmA25RwDiTh2ycytFnGPMSY97n6LJUlhrUtWaGG5qvhloEFsYXedp7Sf3VFzSz9oJmh2c1s/Gi5psLWgrrms3LKkbnuHIfascderY0KfF8WHGtftPd75TmDisVbshNZlKwJGMjsuNjTzu8KgrsqiEXzOzGfGsGSUEpzsI8R3Xo1vuVu/PaqBrFklP5VqVpOKXAlAJTCtxAFMgyNVjB5PrNhNZL8h/0rTZWFOoNDUKtOWs0SCN1R6vqe14eapDXia9qJm+orNcUgS7v772ITvSj8Q7ToIiBd/aM4Z5RmDuq+ZvvkcK8Ks0obY5ljOuwmZwGe4QCu2zInamz4A3elycUScZeNczp4C33SbOHtK4exr07KZx+pxSYUmBKgdegwF7O4hCuJphqtG0LUeg0bGQ3yGLCeI6V0hAzXyuaiWJO71mBk7u/f5ebeewA5D+71tAhWlNX43LOeiVUjJfKnsbFrGYO3SINOI1zsEpsRAKDReNDO2HwiU39HqKAr8+uoeMM4gwZYI4iSwFIsHMu5xUWj+vI7Q+I/ajWMtfru4bldOApBaYUmFLg26dAxhC6rmvQtq0hJ6xQdnVIrUHPMStZo0xesqiEDvT6op0Rz9mk1rwX2PIScH1IJ+TupK+t1CgOdLHp6OZ73iP19yuFHlhMRp+MaJL/YLKmbi9RYLI2u4RRdiYF2J/is9icSo1UYbhTZ0lHeaMJSzdpIwzAEAbiO/VTCkwpMKXA7lLgWxvdNZfDVqtEogFqBzRwY1lu5Cd5UU37a20Y9NZgUgkdiXbEgBcY+RLo0JWf2wl20A/V0VqY1dE7HlA8epsUZxgzbm4hxEErkzYgaOr2FgV2dUUmO09QyEnKFdDI/7rRuEmqYCINDmn/6fu1YjN7i2pTbKYUmFJgSoFtUoADtzocUErADysOoT3nhtYoJkXCiIEOciOfDVUIYN8ntbLkfQQKrAWMOOE2h992taF1Neos6tQDH1ROHSl0lepaflsaUw0uCfwCG42gqdtbFNjVFUnQIsMesC0eLs81e8+kIpbK/hPs3TkdPf02hf6i2mqauikFphSYUuDGooAbbjfkDiVKL2KEAxa7NcwoNkPrWQ7EglCEQCLu0HAKbhQ46IScMeYOakOj1k77VPS1dIy3cf9fzjoDZfCKYGL+MJ8bUPMTOcFODzzt76op4Jxz1Z18ux1EGrYIWCH/83/yMEulCRYi0p9TceSU5ngrXwv75DvGFKSUNmQ2bneHNbvIRl1ZNpWc6tkv0uvUTykwpcCUAnuDAqgmTrHoLZvgYxhl1BhGWi14elKSZUQchBklKm+bibgJdZjkpzaHzzY8mwFbp98GHVnKUh/o0o5erVJml1H7u3yc11p5SAfueK/U4eBU9jQcjxXKKAWHUqKe401KU7e3KODrsmsYYb7baxsZaERSMcK4gYumRoX8GqdQNXdQRx76bi13b9J6nBOspxhrWR4pt+zZoWaXdFCZYDx2r5q6KQWmFJhSYI9QoDGpimp/ap2DeIuVG+/gBh0wNJnQYiIMWegyBxqh37ID0dagG6bckjLgdbUNZ9QNtkovSZZKwA15hw0EPVutRrWq0NFqmtPM8Qc0f+u7lHknVywVioJycGf8Gh2dzWgnIGvq9hYFsKC7jJAx/hYQhVVbHjU3540UrNT8viM6ePpujYuBhoIJOz0lBCBw3VP4dTyhZIhCUCbU1E0pMKXAlAJTCqBLTZYL9GJQzS6hDjWGulJoavlfmrNUaIROHQ/mddu975C4BZWx60D/0vLVFGRjIDTtqwumObtJgbCbg08YIoFCBvAmBTAyMxJRMfTaH7pomq6O3/chrRVcrxfzurCRZFSM7CaLPIblOKdbVoPRzxZoO/VTCkwpMKXAlAJSwGj3lNCLVWxUFdxkhpEKDj+hNoXgv27W1eD2+9S76VZh7dGtXYkDkZnx9dgExHZASiQ29bWu3k172BkKhJ3p5tvtxRkCxnDmaCHL/0hB3TRKKStgmGPoKhRz0v5bdPD2h7RRLGkUZ5Uj+VyjF7yLR07lgsnqEOlll6f07ZJi2m5KgSkFphTYYQpYNoXURTsGNRjyuhgrhUoFT5mWuxo3ffUO3aLFux6Q/H+g9B8yLmfQvxhx9KlraF1yidgWEJ36PUOBPWL1nF0mDMImkJN4VLCiZabUBFk5K80e1W3v+ojqwWHZ3BGNcgfmNIXWdNdyQ95YVPYOSE39lAJTCkwpMKVAQDW6rkRTWlKyRk1IarjHTGFWGzano3e+U4un75OsJ6mkPnWzKaBL86W/qz7RzxTqxnXfuZiH3Zyam+/LkJWVWpjgZDIMc8Cg5xxVW19aPK6T975PZ8cdDW2ghhN7poXRzggbZ7xJ4+l3SoEpBaYUmFIACmQVvJObAsrWJLRl1Lq6WkaH2tLNmr/pHo3iopqIjo0YcvRu5MSOSlUMQUbEgea0FSk6mfo9RYGwq9hkhm/B2cthExtzltmME3gqY9AVZ3TktvvVPXRaF3JfQ97QG8+H1TRlLyg19VMKTCkwpcBlCmR0Y8MBJ2Sb/FGaOiqhO9e7+3QO2HfXQ+oeu11N3VW2jhJ1HbJ30arkNuYpIABRWR4Snfo3pMD1LNzlFXFOcRQidtjjDluMsxUKVpxAw8m8WDyik297p8a9fRpi2CtO5c544trIlERHwNRPKTClwJQCUwpkDkV1yJzGkzq1qdPwZIkhvxAGKm++SwceeL9UzHE+H6A60aCoYGy+WqWLySY5ibbfIHElPwGiU79nKOArs7vIuL12eNkuzzMSeBEaAT6krFh2pe6cDt92r/oHTmgc+ly5s4tsmUx8k6ZuSoEpBaYUmFJgQgE0qOrIi3jOGHFTWZeY577Wynkdf+B90tIRVZjx2HSUG3+odJg8cXps0ot/MRVu4bfAs6awZygQtJuoOJddGh+L7UzSpikgyRaxTXk0yH+SPSk1pOYO6G0PfUDjONA4dNRYAXN6Vdptxjz11oOt+W+FL6fAVu5WeLl0K+e1wsu1prEpBaYUuJEogDxzIs/tbWVWzIZKLTj89HXsjrdr6eRd2sCAWzFQM6x4D49oTzffE6Ayk82ii0mU1NTvTQqwzdo9xIzRLwE8ZhZl/oMZKgmjjEKebMS9kBSTAkY7FEsgfEC9k+/V4u0f1LmwXxc10LAJ6lDZLv2UJdW+Q31mXq1MGvJ1BZga7jUckrgko1YCXCilRL0EfSYg5cCmyJKyNRKhtW1r+a/z+Z+6LfNYDpN+NHVTCkwpsKcokJFxhy2kEHByPOUyG5DnmBuVqdKgqVSXjc7MmL7ZixrfdLtuffcfouoJdOYBpRhVLXAiRx+XaJCC63OHSBhIm5kC3V8Jmro9RYFwnbHZxnBwTMuQHl5Z3Q2Sm5uoxnpSMavT979LnfkDss6MOr0ZNXXTtryy1Y0ed4OdIIWHW3BpkpnZbYIRZgQvXQHZAoY6SAgiH0l0JNJAAnILUW3oda9om9hQZWDSRlM3pcCUAnuIAi7Jjk72Twsec2gTkisL5D0DqEWNkOWNiN6cP6TT73iv1F+U//Cwq4aJRpi0MwIHgqm/gSjga3jDoOtM2YBtzclcLVPu1y133KMUCo2qWoYxovg7zickyyEzMwcCueEmG1OsCVCQ3RBzq5GgQyY3Z5Y3WyvURkhMpgx4D5R5nUsQldr2JRulTeBmJG/W9hZTmFJgSoG9QQGXS4fXxgYpx0KnFgo15UCrXKGvhzkdOn2/Zm66S+rNS2UhxN89ks7VOhrgtfub5u51CoS9juBl/KxlMzfkDQzaxK4EzN15j4reQDVX6rGAMa80PJcb37CxDOYOiTAZNplwy5NsDXqggsc9P7fzN75bIOKem+RXbQ4hJ14r8mY+IUZebvQR6dxCxNxHJTYF3lpTN6XAlAJ7lgIGZlcCEq2EdCdkubZC66Ev/w+nBkdu14kHvlsaHFHmRrNC+yfahpzRIxUxTxFM/Q1HAZbyRsHZMC66DOaom+rnn9e4qtTt9lXVlcwfcm6UKW0Tz+xS+iZ1LasV3ci7mEMQO+z2z9dW7bu3v30XuX5Z3Os5BDWIPIBAh9bIp9bQe1xTN6XAlAJ7jgIZaXeYIJYItiATR1eyCU8Y8co6Op+7ygs36cQ9H5D236qmXNI6V+1janoroSeEbhCyT9bU34AUcGt4Y6CNkXF7Fh3b8VhFtS6tntcjX/q86o1VDFGS/512L94luGbD+ryv7NxF1ed6JTB7FW7Nm3G7u85sanIaK1jahCwj7iD268Lg51QT5Y4jNRjuRtEalRA4Ui8g2JE6ardOV44+jU8pMKXA7lPAtYLDBBNMN6KaSfjPEgkJN9Xcsg1zoXr2sO546Hs0c/pByuc0thklb7oFLuOXMqgy9TccBW4YQ+4sam5w6rEGYSytv6THPvNxjc89o7LZUCY/BqyQnDtvuHV4XYR9NoFtc8jC2KqdndvrbHLxawXSZdChxvAiuwo8MYROoRSCKlqMFTRW1Jhd+rjdpReqCBvo1YRCOQLE/Xmiqmsl6CyxNaA/taNo6qYUmFJgj1EAlXAJIyOBSmjFNZshtVEJea9DR0u33KPZW++XOvukYl4JXXCpISlUhIQ+EHpCU3dDUiDcKFibBVnimrhakeqLOvOVT+qlRz6tmfqCZkPF+2/VTsVPqW3kO+TjAlpkMT+1htwNuk8t83Hj7dAYJAEqaOTGeg3DvyF24p2BhrGndWDNIQy0Fme1xvvYsKCsmNFG7Mqv2dZS0Dh2NJRpDNS+CUAhiLimbkqBKQX2FAUy8q5N+XQd4cgZ5tvDLGLogoRhdkN+8v73Sks3yY24rK9A20jFwJOaVCtTV9Ztc/hM/Q1IgXCj4MzNugKG3AIG+6Vv6Pkv/6bmxy9pvrmgXrOmjmG95NdK+UaZ0rbwdCGNTC0yrS0jvtWQLCWE0g15w0quW6kNDPRa7GstzugiQnsxDHQxzutiuajznSVdYFd+oVjUuTDb5q+wQ18t5rS62W7UGvee3MDXXb+CY4CtAafhlAJTCuwNCrgld3BsXEkIJYH+86TITzIlDHTDibzYd5zsPtBVNa4Vk1SyXY8akddgyqNq6mabyjoEuSF9uFGwTgnu8x/GGK7o2S9/TunCs5oPGyrHy+rCkIH3YB7JZfadxYw+GzfgV4LnuRHPRNyQJ1YxA5pZUDOzqDSzT0un7tTd7/mw7vvID+vt3/8jescP/CE9+IN/WA/8wB/Wg7/v39ZDv/+P6B3f/4d0/4d/H/W+W3c89H7Z7AGFuQMaY8yXq6D1VCgrOItMYUqBKQX2EAVc9lvYxAliCf5xAAAQAElEQVRVIAchsZ6VSbnsNlyjL4+S2l/XjaXKsuDQQ1IVkl1Riyc0YrVJ1PKmU7gBKbDLWhrWwTj7aTtluR2WPNL+EFYl8UabYcwaaGIjpWUNn/o9vfDIJzXgNN7PGyqYQQ4FbBnlRm0318DAMzCfwIQ87jDBBylBZNQCCCM4yoUcLEcF5h5oVxAJ1kCCSv5nFRtLzKtWHRyyRtG0wVzXuCZf5op8pX9Qo6VT6t3yoJbu/S7d+sE/qLu/99/W237gj+jwQ98ju+luad9JaYkd+cJRaf6wtHAIOAjsp4z0kZOKJ29XecvbdMcP/IhOf88P6+YP/qAOPfRd6t/5Tq3PHdNa/5BWOkta4eS+wWl/ZOAeIpf3UlmP1a2G6jaVSjZbBeDzzpwSGpMaNlYOSUEZULvj0NRNKTClwFVQwJTQJokeXEN6KpATlDlZe6rIY3Wyy+Wa1p79hsSTZGpGnLylcRZtO8hvwcncCBNpTd0NTIGwq7hj8LBmLQrw1sSQe8R/2MqNOazp+8VajZINpeaCnvnab0sXH9esrSqkEfmB83jE2BXETd687XCXPoE5ORYevhoFLNtmZman7CBEqK2vpGq0oYRhLNid+LwrjGLNW/W4W2qjKLSCEV8uelrpLmju1vt100Pfq9Mf+IM69J4f1uzdH5Idvl3NwnE1g8NquvuAJWXq5nJOmVN2ZgOQQ1eZt/BcEDqUfeUe5YN9SoP9SktHNXP6Xh1+4P069MAHdCubgoP3f1D1vpt1oVzQSjmrqus/+crmCfyCpC7GuktYsAmLzP/S3Jnu5NRALRSM3JC3QOU38tOyKQWmFHhDCriMBTb/Rq2MTCWLapCxjD4J6JIyV+qkDZ4dV5TPPSmNL0h+IDChL9G6uZSaDmDo0RptJFpq6m5QCqBhdxFzGFEtqGUi7IEUTMJgCcaUmWA5Wa45+a1q5Rnexp94TL1CMpjVy7THXALnBNoOLX6cqsUpWy2+qcXbcW9ipRpoQqMmZITQVHR6knU1GlO7KVXwvt2EWZ1NA61xIu4dvlWn7n+f7v+eH9LxB9+vWU7SYW6/ctGXegtyuoUQdAnARa/rjJKXQ84mh4RBlgLXcF2p7Gr2tjt153d/r+774Id16I67VQ3mdZHNwMXY1Wp3oAtsLpapX0VjLiZ3/g5XJMmNe8Eam9+uWKPEfL18ClMKTClw7SlgOWvl/BlxSpAbfhdtl9DsQ3vEQ7RSG0w/NywFwu5iDidhPDAfl1iJpBSicig5XTt6WSVXQnH1BX39C7+hODyvxX6BbRzTxq+VRD1jGg4Eu+hdOBpQdiPu83BosUOYTA341mA3gWxcn4dabshrUK8wwOs0HBnz7syr5hQ91IxG5T7NnnpAp9/zAzr5gR/SgOtucd2tYkGJq+6GE/c4zmiojrIxOCO83NP5yzNIeV4kfDlETugRA22C/lyBG2uguSXG6WlsHZWHjnNKf4/u/PBHdNOD71M4crPOxIHOcEpf7c1qIxYasXYNmzBj8m7E2+t2DHnYnL//Jy2TVdNecVM8phT4jqWAcYAYnX9BGq4wxwpj3ghVQ9w9GstVgYMnp3DDUuC1NP/1m4wxvJ/AlTl1i69Q9+JdWKrN2nTgiijUq1p7/ItafvIrWigqabSKqeG4h7EQ5pHWEuGkhXbNOToJoWihxQLMWiMOrgiUjBDIQOSE6uA4Z+hQY8ArTtZjrq3XMYyj/pL23XaP7nz/9+oWrri7h09L5byE4VQfI17OqKJNjdGsGThzi+G77XbYl33yy1JtgvrKGPFLECB+UD1ulBowwojnZFA0alwHjXkXz4xZd+eVAqd/3toXTt+j29793TrFFXzYf0LL1FkrO9ooOqwdmxEVMvoP3k9O9JXk83ZDTqJFY/qZUmBKgWtLgYDs1csvSavnpGpDkdvNdkRrv3wuRYhP/Y1KATT47qGeMdZqwY1NI2yeGqI1KCUgw3TWbMCAF3Xma5/ToLnIm8+aqtXz4haXGlIWU6APP+X5NZLntAW78AF1YbfAicE35aMNKDAz5udYApa5cpaKxtghF0q50JgT9Yh37A0M+cyJW3UHp97Fd71POnyTNLMoN97qDDCkGMpsqp1YbIKKIioG4WoxQjs2w10KKXgN71h5oy3AqENHs0KBDYGJNMY8MZkmRWVO44ahzkBjGPJiTu2mYuGIFm5/h+5653fp8B33q5pZwJD3NeLKvQ5dNmWFsvelIHfMXJm5e/wtC9OJTylwDSngkr3VvaERopLCxgWNzj0njVcV0kjK7vmgk0QdoU9cLE1Td6NSYKJhdwn7xLgNIJjNAbsk56shh+6awjzegPmWNX76YV186suatw2V9ZoGHdBmp5lgRIdMI2dCN2Qeahdd9rEdCSKtcHhoQQEj2TAnN7eNglJt7I47itbXsI6ceme0cOI23f7eD+umd75P+cAR1f6fwfQHkkWJfkS/BpHwKogXmErfZRfcWpSqZAxoevk/GuvVzujvlRAUGAeyUp24G3QLKsG7xJgb+IYGQ6+OUiol8N6CgEE/evdDuv2dH9QM1+2rnNrXQkdNd1YN1/UViqJu8WdMTd2UAlMKXAsKGLJ/Zb9mpgJVOcvD28Of/y1kfoi+cT1Ro0784IRC8gMBstkGhFe2n8ZvHAqwzLuHbIbxEgCHgURNbGLWu9iJuqpVRNLLz+nRz35c/WZN3TSUGy2DDSdt2W+68VGgbebbcJ2b6Wv3vOPmNwMBHA0DZmBlVqhOpkacUP20GnuqeNdeTR2t5FL9gyd0y/3v1rG3v0fdm25V7s9rAwM45Jra/1qb6GsCiXk29OhQy6/JggiBwm8v2nrahsuSpTcH+itSUgtIeuTuPnhTsJAiKBUShr2FYladY3foFk7nR+9+h6rZ/TqXg9aLnqqyp5pngKYJtAFoNfXXhQLTQd7iFAjszPt+q7lxUbrAFbs1Mp71WrIYX4y9kGdr5VpTd4NSYFe1KqYEU+HcBBfJUwmWQtdDzE5JfrWifOFZrT73dZWbRjxsMmHCnCVOjB7mzVZuQCet6WAXvBtxF5yI0XODFzJz4J24qaQaI5bdgKurUS51kTfu9fn9Gpy6Uzc99H717367NNgH+h0Mfkclhr7IHaUqMxPAJY2Y2rmqdd69RyiFjh77VmCr1RuFiQ5roEL4a0ZuiPsFOWgyNbkScPCfnuF9P+UZbPqSDtzzkE498G71j9+s5VBqiDFv2MCIK/rCDf8W4vQ29VMKTClw7SgQ0Ks9dGeHK/VzTz8uDdcVkN2J1G9Grt3w056vEwV21ZA7M7mpaOeaiQGwlrCDav8nL97CX3j8Yc2Yn8RrBYy4YbKyTMkCsQhcnkJQoiS33e3WJ4CRbyjc7hrYGKdSs1LBDVnoco0O7qGj8TwG7/536PC73isdPi5h5ES+Qk9qosJY6qWoPoYwm/camJ2DyefegkhT1sYJ6UTbc06jNweT16npEjAHruM4yWcgMUH2JkpBLTTMseHtPHXmpe68esdP6eYH3qVDt96hDW4kho0pYtCTN9LUfUdSYDqpPUcBl+HYDNWP0vryefBDhnND6LJN4Btx11NEp/7GpQBqeK8gby0i/i345PGqxHX6kw9/UQMbY8RfbqQzRizDgG0jPtgVvrvrQVvKBlYGvuIU6xhmJXYmDfmVIm/GPfX3HdFdH/guLd12lxp/B48dJa6fx1jFTL0C4x3ZAIiH5ZDosp1roOtNYISE4XYDnyjbgky+tu0yNd8Ysih3wm6CG/AJUGJiQ5GFfW7B8RHGvALvdh4YbS3s18F73q5bgA7xlXFSrUITNJPk/QOMwnczRb+5hdzmUWnq32IUMFbelGCTxMxfxh2UbPLJq0pekd/y0OU8qr+GpxKj6FWgVzhj3NcAmjt2W5WvrHF5ZK/hsFXr+oYuup1oWl85r/NnnhXvZKBWg4TLl2MciOsSBTR1NyQFJqu4S6h3UOtdjWEstos2wCB0xX6Rt99VdfLzOv/wr2th/Lz662cUeas1jETmdNeYn8QzJmysIo8VeR8WRrLSDOKPodil+WSuzFOeV05dDLlxiVwrshlRHqpyYerNq3vrO3TovT+k3r47ZPGgQlhUYbPUL1RGxz0pQxcaStb4tBCy1ELIiXoZIDtNoCAsN8GgD7naUYDeArLALRcK3BJENhwxGbQP5BJaUKkxzx8r6lqlIkQlngZS5HQ+c0SDO9+t/W//oNYP3aLnu3OqNFTWhuq0oVAGJTPW3cOghngdpDokJUBT95ajQJFHKpGZsg1HSHYN/zeSJflGMpmcZyYAr8COeiU01GngpSaYHDI90IHUhkHGk5dDSM7TDiW8XZJfSIyYKc/IU4bDsxXyMMHll4C8xiTfdPJFByX5z5KUqZb/vEpEho0DiFpI9Llb3tBHHXVCo9Vz31B95mFUy0UliNigr3xesiQLvKE7rruF5nTcq6JAuKrWV90YSWgFayuUAtc+JcYArtPzTzymIo0RkqatNRnOCBzU5sGmbajWeb5Dm9iFT0IFjBVClm9Ihkh53R0o9efk/zPZgROndNt971B3dk6ZbYgugYGrXTEPVw2AAZTsps8M7kDwxt4rZT4AaFPXVwYF6M8F3DjMnzyte9/5Xs0dOq5h6Gsc+1JnRqPK19YUOToEJdY/yZ8m1FJj0pOm7i1FgQYjWVupLWgwpphJZKZoQYrQI7YcEtEXE0jwTr4CdEU8tzrEdYuD12fLSLnznkOiLw8dvB+Hpi0PHBJiC2xQM8A2tAA8LyO/1ASnlnPh3ggUgIeb0B46DHx30Zup8E1xtaEnH3uY8wEbaDSUY5T9Q7kHU7hxKbCrhjwjPglhyDC7k9CRKVXL/+DL2plntHr2eYUGw8hJ1Mv3OgSEI3KSEIKuTqlR0ZX/d6LLcaCT971TR+6+X+rNKBsz3WXZ3nlaZroEMMhE8G7IDaXGXKGDOOEU+4/ozre/S/0jt2ktzGto0KLoi1at8Y6tUk4o3YQSFXmaurcgBSorVYWOPKyJN0CyQhkesksQWh6JKesyON84kMeGMma1dQJxoUNsEzJhC5xE/Wc9HNo/k8wGPBtXzleAc7Ah1wG9FFQpYsyj3wISF/qLEZSRZ4dE2KDLEhsNMFBmA5K5xcroOO2ay2DZqGRuJYei577xNYXRantAMnDKfFKLX0kKWeU79TceBXZ15TL0SjBR0zKTUNxZSiNp7YzOPP5Vdep1rtgqGDHpRnDWiu5YiR38EKwvchV3sZzT0fveo9nb7pOWDkuhUChLpmPAd5pn/aCBz8oVRPadPvOtalOyjoTRtpl9Ov7Oj2hw/C6t2kAbXG028IDRzhVuRMlGFK8r4e9ECjltpvDGFGgwhjWGuwES8Qx/iGtuEVo29IRaAx2Th5n4JtAt9opya0HUFXIo2iWgoY+ajUBNvHKg7yoEjSPgYQtRY+dZnodqymvCxg10MHj4CiOv1PasTZdJZfi9BfrOgDDo5pBNu+fAmU1Hiv+YVgAAEABJREFURCf12Iw0K2flf7I1+LMWaUctgXdCPic47x6m05G/fQqEb7/p1bdsmd8FgK6coQTDqV6TNs7pxce+pFgtq7QaoWyocSP4hHhXUlnI/7vRarCk/Xe+Q3O33qv2L7OhRHIsMfQuXDfCfL4VHF1ZOby8Tc2JSWVXgSeGuolSj3fzuWM6cd8HdODmu1WXs7yuRzUovkxT78GVcUjGuhs5U/9Wo4AJk8KGLlyChpNwo4IbG4cSo+Rv0QFpU8s3UQljm4gnjK9DQ+iQVMBbnfb2ZyPOyGGdG7J14uvFjNaKgVYJVwlXyoEc1ij3/DXy13kC2ih6PAcBEQhdjYAxNwaWhfZKEvhugbEJNSUwaVqcIzhbW0617fsdq5lNSghU4DTe4yZhkIZafvZxMjfAsWox8xkk6JTJ2bGBpx1dVwqE6zraKwZLKSEIUlXlCQtxja7RRb30tc9Lay9oEGupHisEDMAr2u7FZLKgpuxrQ6WGKIH9p+7UkXsfUp5ZxGANVCP8mVOGUc/MZGZy52Y9owCyJ25UmExlE/ssQ0V4VuAkI+ZZZ8m4Yk+AOnMSm5xj979L+26+gyeIgYaxy0mowxmh8Io0obVvAjR1bzUKxFSpwPDETQgYoCI08nfeElVQABljXstUIW/rGKHVJmg1Ra2lUmvqwE99jdkkDjHO68jiem+fNgaHNJw9rI2ZQ1rtH1Cz76Ts0C0qDt+mzvE71Dt+p7pHb1c8fFp5/0mN549qpbtP54tFrdN2uVzS2TCni+WiluOcmlhonKURfNoEOL4Isk6E85Oaaiw+KkmB7q4uIepVSo2Keqi4dkHLTz8mjS7wVr6muhrK/+IkqnhXcZwOfnUUCFfX/OpamxKimFUWxumLvpqRtH5e6y8+oV6zIv8jBl4ns7umdM/7mmu0ldzXkOv0xeO36dg9DyhhoKpQqraC2QbE2ucKMPM9P6FvGUFnJ6NVZj0BZmztjD1ONj5naxVH4wa9N6fD971TS6fu0rC7ID8l1SjdKge5Yolxt1UgCE/9dadAxEi3wFkabkFSMIyp1ripNXSAOeoYNIqllq2j9XJGG915bXTmtc4m0aGeO6jy0EktnLpbB++4XyceeH/7Vwfv+uD3656P/EG9/ff927rjQz+o2973fbr1/R/R6fd8r255z/folvd+r26lzp0f/v2653v+gN7+A39I7/iBP6w7P/CDOvWu79bhe9+j+Vvfrv4JeJaNQt3FoMPHo7KnlWRabbIq+DZ2e4r+lxnrRjU4X3cibg7okpfAJ7CZ7iGL5WhNq889Ib/1lA1VFlkBkW3/8FTebDQNbjgKuObdNaQjDCTfdRNmZ/ZcSctntPL84+rzhlOwEzeYT+HGUOgpuFLZp5kjt+n4O94rcRJvQqlkTmZT+y+bfEq7RvRrNjDzaucZmKeAxNtlUuRq0SH4NSkT9/VMKOU4M6OkIA0WubV4pzqHbtZKmNE615aBa3iFgtqaurccBTJ8k9uNoE+dlBr4agRHVUWpCgM56vS1Xna1HHs6kzu6yDX5eG6/BjffrsP3PKh7vv9HdOt3/34dfd/3aOnB92v+/vdocPpudU/cKh28SZo/IPX9PyJaksuoegsSm4BczithnB0yG4P2Ly2yIdDCYeWFIxrcco8OP/ABHX/3d+nmBz+k2zDwpzHuszffpdHgoJbBY9iZ1Zp15EZ9I0dlcLWi41PZFchmGiapYkNRIlGDkJRXz+js178iNRtI4Fh+Wu9ymEIadwXH6aBXT4FdXbtgCCzXaMYOW27IuVq/8OwTqlfPqcd7eUDhy4LY5F79TK9DD7V11T18h266DyM+e0A5BdAvUEEZgQFSapWUchAydR0wun5D5HaWxrQw6AxrmGmTX35eARj1AJShVhqtSmUhP31r4ZD8v0NdOHG7LtZBa9wF5hCUcqanqX9rUcDgoQj3FGoEf1jJk0tXfk2+iqE8lwqdVUejuQOaOXmbTj30ft373T+o+z/yQzr5ng9p/9selPYdk9wAz+xT7i7IDbN6feVOVxmjmtgQNNwIZTYDueCc2kK3vT3Lng/4E1ATu1yf95SKvsLcPlUY6GFl1OuzGTgoDY7KTt2nQ+/+iO76rh/SHR/4AU7qd0j7jmvYW9RaHGjd+khBsWtLmFwuOz0lPww1jWaC0K1jPfnYl+X/G1riat11r2VQTMC199MRrgEFWNZr0Ou2u0xcRmeJ95vsRnt1WY8/9gji24inJnqhDENeJ6J73WO/IgJz+PQ9Ejt4sdG17oyEMQotNJO5MiU01V6fzbeBnzEtiLDVsp0nH+buNBAncqmhFOCmJTXcvvDYmbs9bUCZML9fp972dg5MpzDuJn+3o0PqT/1bjQINz1B16KhqoatR6GmV022aWdA+nmFOP/he3fnBj+jU+75bR+64R70Dh5V6s1IXGCyoih0Mf1/jzkB1n1P27KLWq0qjagRv1fJNYvTH9jDhV8PYmZmiA3lu8yxKFinhCj+ZaWOMQLMBKHozaqzUyhiltHST6t4BjYoF1fNHNHviDt38ge/THe/8kA6fvledpcOUzagSnWn3XIqFQozcciQwSSqRyfWVc1o7/6LKjqksTeycBBk0dTcmBXbVkDfsDaswI7OkkC5o7ZnfU33ucQ1sSLqWnL+AZlexlIrkECS2GHWrZDK77KEUR6qt0jo79gvlIU4D79fg8E3YrNDu/DPXWZaliSEnQg9CKSgEYgZ8J/msl83I52mRCb4GpI6KYiDVlHECL62nqgoyrjxP3POAOsdP6UxEAXZmqIPhT1nBCt4apRxKFGkBBCUzZQb13/1loKnfBQqYklgJecjqbK6HlFiXy5BFJbDL7NndrCUkqVGJ3Ec1GBcps5BNCrTraD3Oaq1c0Epc1MbMEU7e9+m29/5+3fn+H9bxB75b86cflOZPSHFeKuZk3SWFzgJte6prU7AORitIXOXlqlYzGqvX6atT9hUxwo5koswhw1uZXWML3Jh5XqqzuDgCPMz0JfU4yQdw9D5jlmbYgI7WVphPrYiRDEVXuZgRNaUDJ7T/He/Xze//Ae17xwe1fvBmnektapkrfP8p+FoleERFxovMX9YoxUYVN1VNqNS0YVJjTMECYWBuJoalf/82myHBm/hA9f6wanVYg96pQN7QW+XwJQ2f5np9fEH+XyGPogT536S3rWI63Yru9fAtgl/YzXlyJuPgCgdxQlN1Xhee/rJm8rK6aSiDyR23ZEkZ5vP4bkGBsMfE6DkgUEEuzwZO43pDYmd/IRXqnHibZm6+R6nT5SqunNSD3y3n1pAjkyKpbAhkC/T3Hed9hlJGrTNrQqfVy0EKEooWIkGXApWGUuO0VXCKYqGlg8d06M771Ow/quUmyMi3gPFOtAxFq/DVOuO7BUSnflco4JtU53G4ul11X/3Mynt4JWTkwMwwpqVKbmI4+Coj4zWb3TFG1TCy1p3TCpu7IQYvL8EHdz+ouz7w/Tr+0Idb2Qr7b5b6B5R5y84Y+2wzyjxnZXWU4SQDopVwWGCj4Cm1p8+Oj82uwpDfoNiWm38xkmbwEB7k5WBmCjapE+T/SGcqoANCFq3V6qYA7h2rGbHGIDfkUUhpYvyajWnTmZMO3KSFO96uW97/Ec3d8Q5dYNOxXswqdQcaN1DHm4BbVq0kjLk1ygFwnWdZGVwySG2BSIv8FpS1Hefr0+NK3XFvmG9F32Yj9etlnfv670rLLyjEpCoKLLbT4/bG3U5P0zo7R4Gwc1196z05TwbeyJVG0tpFvfTsky4KsrarybeNbpNpJ3V3/ptANCMAQthcMFwoIiKcckfjVKq3sF8n77xT6vZkZi0CZpuhJmGbOf1oQo5E2EioL4dMaAWsGKIn1T9yk26+7S7F2UUNQ0dDFCrqTRx8OLyMOF1UirlmI4BSydCXjQCdTf0uUKAlvy/BZGGxMbldl4CBcoiEDuL5rMEYjjGA6+NKdSgxHl35nzDOs0u6mAv5H1BaOnW7brrnft3+nvdq/333yxaXpG5XHKmVOoWaMqiGV+rCxD5vF2b8xkOamYoiKhAmTvqdslRv8YBO3POg7n/3B9iHHNEyG4ohG/5RUarxa28rFBq2I+RHNhwRogZCg72N4baA6KYnB7+ZeMOArqA1mit4tayYpBK8IjcV6+fPKZ19Ua3+pXibXVJz6l+HAruWHXZtZAZGFtlLV1K1qovPfkOj5bMYclfZrWrHfJuMeq4QCHbNT/58YyPDmEfu3CJC1oxNne6iRtbnbfcdCksHVSOUjqSZYy3qE+I1dS+ngNWkG8kckjIay3+1CA0odIwUCi2dOK0jt9+rNU5pyykolx1V9UjRKk5ZY3VSrci7u7mmUtTU7Q4FkgLbsKAsaxHwWMR4Fw4Ybr/NcojGGiEfCaPV8BS1wa3MxRx1IXf1Ejdas6fu1J3f84M68O4Pae4+rs4XDyoXXWlhQU2/p3EMqjYNeB2z6oCOCO2Qe+iT21sGhSADBFUaTsNiw684x5PRbbrlfR/W4bfdz5PBvC5Ai5VGSpzi/W6qq0IBmgT4PcLXET0TMbwxSwbQnftLoG04ulEVTY2xPviIzHTYNHTrWra+Jv+Trf4rvwXbZYnB3rRPOtlc6zetOq1w3SgQrttIrzFQ5DIn5qG0fk7PPvq76ttYVg9bNskWYFjQg4EDSuE1ml+3LDfkfipnX4ugJYQK3LjSG6mv/SfuVO+mW5R4Q2uKQmbO6HpVqKnbpAALyoZIW0ZcbNxIJ1a7QflZry/FrtSd1Tyns/238Vwxt6QNmZJJgfpBFevQAJlckzjJiJim7rpTICGnCZ7PmyMbEWMt/bodKdnMDUqs0UYjjEpXQ9b3XI1sLxzWPtb3ng9+v44++D5p/3FpZp+qcVDucAXtvx8+alRlE1KnxGnegRUXQ8rDzQH2TOD4JTfeYBRjlIOKnlRw1c61umb3a/8d9+pWTue9oye0HnsapsjcCgU2NCgS9EsEArwuIMv1HxQRmUqmFvI2Z58lVcHU0I5l4TZLbIKzlrodlejaF594VP7HYUqtsR3mUKVECwdveSWQPfV7iwJXYBOuiF//qP8BmLSm5vwzWnnu6/IfcivIm/BchO9iy65G7Pojd3nEjNZoXEOBhxPMlVIqZlTFWR04/TapM1AqO8pcqXkrx38SEnNZ8MQULlMAwy0HTYy4oGtvZgYVEsiJSpzEGq7UNXdABzmVzxy6SeuomdzpUg5N6YkloVmWGwx/fyVr6neFAr4eQLsgWwi4xJpaOWHdGk6eNca76sxoFPuqe/OaPXpKtz70/taAF0dvlmaW1JA/xnjHmUXekEtuZ0p12dBF+lCdFDjhx6w2DB5uDbeHwoKr9AAtMri2aBHnVQHe7iiFvqrQUzNYVPf4KR172zs0c/iERuQNc8EzXSFxOhf0YpboPmv523lcmQkjJ1TgG7Rd563c+Gfw8DZGaz+VB263ZiHm+OILOvPkw7LhGTYNY6qw2wt6KpIAABAASURBVALbjKRlQoSMvKnf6xTYPkdci5mwI1S92p7Gy/F5FeNl9UID8woWgqlhLcsm35FqFx03UcoWwAmxQCAarn43VOrIbfdK+46R31EmT1xbmZnkIClv/iM69ZsUgILEoBFfllauWBzqMUrE6QYdGxR3xpA30Fjz+3Xk1rvVP3hcw9BVFbuqUXY5RHR7470oWG5DPlN/3Snga4ka8cXcHNv/vn7t8lKyVmVfI06d/kdS1sOMOvuP6aa7H9Ct7/kuxRN3SN0FpXKgMQZ+xJq3fwWxjorWVeSqmeO4isbkqS7L3OGwWDJWkUyBuPaUg5Mx4K3NBS8PM7cIGXz9ych/qG+MkR5huCvm28eY3/rAezRgI1N151Wxaakob4zNrAI94JmzK0QjavQjtTGpDfWmrq3tfVxR0zDSlkbQdUPdZl1nn/iqQr0s+e0o2syNeEqVMs+IZF7RchrdqxTY5JZrid6r+/YTlIPav+T2ks4/+5hmOXP18oYK8hAH2Cm04K1DfgUneuZ1BL8pMwQMmVSNsUndrvqHjmj2xCmpv6iGMkNSA3Ad0bphh8rQ0OHSBMw1ckZfOYjQ2RJlhsEepQJFd1JHb32bxuWc1jnVjLiqHEHzhLHIcIn5Nb2mbncoYK2u58vwAVlAejmVjlibixjbFTZfK0Vfw96Cjt31gE6960Ma3HG//IpZqVQKPdp0lDFehvFqT9qZGBCBAGsYxtFc+IgrS0YYKLNtGjPtsjMQNnjUwMOYY2aD0lhPyfrSwZt0/O3vVgdj/gJ72SHlTruaZ6aKuTJNtQQWkxYZnqKjSYzEm3pTS8fNBv7zKAl8WkNdr6unoc4/+ajqJx6WqnVGaCTGQkRl5o0cyJr6PU2BcL2xcwO+BUpjrb7wJE80L/DaPFQnw8bkCXbKKALB1Cb/t7vM1EERVaOkouhy/ZW0AW7zx09I+w4pcUJscpT/UEpnlzcc13stv73xUPSctTJr6yBfX5Y3sOa+YZuAFMgzTt0Zgy2eMWZP3Kb9N9+lFc1oVT2NMPLCYGTVSn6zQ3tN3XWngF/72uaoLJkSsoGoKHVnNOr0dUFRM5w87/7A9+gQV8maPyhhxHLsS1y1J9bRqBNpXHKj1eUUaEpyHTABNyyAkefg68yAGb5xoOKe92xvVMCnLaAjogLYF2ppwM2D9h/V8QferdnTt6sqCg2p0xRBKUIJyz5jiTkLR1KWbStJzht7y1IJ+Zy+XrMxtT8omMukWDQqEnp3tKIzj35FGq7znFFTzWmdCbf8lfGtvGm4lygQricybsB9PA/9h0KajTV982tfhZnG7U8iR4x4yM5ILsIBBjaYVij17TOS97/TEFE2SJVCLFXReW9xUfPHb0IR9cTWQxYieIKjnxo0dW9GgSRfWwdrq7rRbg04K96GWdBTzgQKBTSvqdeZ1aFTd2n/yTs05FS+kQNLEsRBTmVB3anfFQq0hhzDszV4MlPCGK3UjfLMrG65/wGdfOCdKo6w8e3OcfruYkh6arhur9gAJ4wSy66A7BSpVvC/+KekbBMQodwateHEwPgYjY8DW2yNu7dD8MaQRzXouazC55yCEu/iuZzRGDqE/Yd0y0Pv0uwh/+2XoBE0bQKzwph79Uz05X57k/daBcMHwK1/gpb+U/8NGQb45mLGGq08+6Sq5fPgxLope9UWWiEk/fKxp6m9RgFnlR3HyXmm7ZQdtthhy0MysgtfFgzSILgbMM4Lev4bX1I/VDI34nBdsKCJMk+oe+/Jd6QUaPdcPR6py3V6BUY1grdw7Gb5aTxj2DOoxQAZETyhjHYPyxtpZIgGLeXgBIQj5JC16TIpIGV4IXAT0lHCmIf5/Tr59odUchPSlD1VlDf1mF4aufOuXgZkZmDqvzUKOM3yZAVes2EmNyPLDkbcIVO/5vZkzDv3OqfM+WO36K53fkD7b3+bNLOAaY6qFCVO6So6arKJ5cNO0Bq5MdcRhHLA2GwZcqqJrtU6xkwtSB76mG3+rn3A/U3H9jqZWklCRxjgG9eCHaj/ENzGqFbsDVTHruLcko7f83Z14e86djD9GHvmS0NBkpYM5gRhE6s2pTd1hhE2hncsPJ5JgIkqngFrZKcDMmG0Iq2+pNH55+X/1WlwnY1UJcbIwGSQPAn4Xo6RmPo9QQEs0M7ikehuHYBfJd5gNL5IuKFxlbVB4RDpDWlZYfkRvfSZf6Rb9Lj61UsIZtBIXfasBTvWsWbSikqufRIcOMZgahddJw7Ba6SzCeE6fK9mb30P2MxKTdIgravgXA7fS2WH/Kl/Mwr4NR/6AyMtGf/yFqC0Wj2FssmcwGKqUSyVMkonFT1t/fGQA3feo3FvRjWbvpLbkA7KqgmmhvQEIvEIT0Vl8rx/kxgvtSMRnfo3oIDTrMEop5Z2gZoG3aTgG1aHWCiFQmM4P1itrLr9IcRzNquV+VNaesf36eBDP6hw4j7V/YMalbPyk6cbr9A0PEPV6qjhKa1WyWkwsnaiv4wxE89YvpGPKBDLxtisoUrG6GIHOxi0gvYB3ZDldbSrzmkTweCNIfuNHhuc7HO0MKElG5cO/N7HYIc6KDY+xxlVh+/UgXd8SBszBzQKPRnrEBrmigwUjcHDToMZidO8tuEyderIKdsaaEc/ibFSR4XNAF3GHWrBLmp+9Li+9tF/oHDhm1K1JvYXaLUOm6+CsbKURkAt1DerTadTv6coEK4FNt6picU3BBHmFcxopWlcS53ClIbL8t8dv/jSs9g/GIy6WaZMfQ+NOFJ7LVD7tvqsUSriitcw1PsOHZErHWFAHM0rO8xXJqbxHaCAUzTRT8Yoo0csyG9BDhw9oWM336qxdVRj4NdRcJSyHAnIACFrBkcR93SmDymTUguaujegwJV0m8QTtTEGqZI4RmaMcSIkoQ1O2SNuqfw/NSnm9un03ffr6Ok71Z9fgt4RxW8SJ8jsFoBe3sznN6twg5Zvb15BgZumhSM36QTv5UP4egztGk7vvrkSvGvwdWATZPI10VU41oXW/jVWyujPRss6//Uvtbq5x27by3yUBv0t1lmML5xtbzLUnPrrRQG3uTs6ltEbeziEFxaAAWWlFLqwnlRECjmlB87eT3z5c2rWOZmzMzUYiQYUWgvZGQajTmJP+AYmdoFS0dXBo8cUOj29WjE57tcW3bdc705SwH96tmUHPq1C6w504OStmj98QsucLsbloCWN85E5Pzm4YgKE4vPCzCd7e8KpfxMKQKwJHTOSmC5Bhq4ZWU3QNbVX4NKoM6sLuaeZo6d013s/pAHrIr8+R+4zRqjgxFkCgS37m4w6LYYCFcZbodCBU7fq4IlTbFZLVaGUG/NkklniJqKW87p22PlvDZ395pdZ1PNSsyarR6w2UcbJhlZHfthKow3JmPo9RYGw09jAaypb5ZklN+QY8TGjVCQ7UapXzkgXn9fTX/mcelzcOGMYisHbCefKNiH0GZBt5VKwi75BkEaw78LBQ4rzi1JRgrFaJp+gtYXnVjjJnX6vkgJOTsDZwMxghyC5QhFKZd9RHbntHlW9Ja2qLzm/wHfGqjhPBYxOa4zalaIY3/KUjNjUvxEFtmho0M5hi9OzNwqekzEsJIpCZ5tCR+55SCff+93S0mEp9iSuxzMyY6FgVRB6roYzQIupfwMKZHgzsOmpa5O43Th+530KgyWN0aEVfJ+QAbEmQQ10TW/Q07dXVFYr2nj+UVVPfVUanlM31IwjRpNqxnb8xPu5bf5A8rc3yrTVtaBA2PlOWW4WWyhUWVQdAuaaUeDNNFpRv6z03Jc+pf74vGK9oUBdV7rUoIXBpoABMDU9yQ27l+0m1Cilive743fcLcWC28VGFqMySGXjg2/jhN85fi/MZJOqLY39LChl5yl/H8wdhSO3aP/pe7RRzsM3GAx4hhognohtQSaeyXNWN3mMxNS/IQUyNIPHoeqEnlJiDXI0Jfi+iaWqEJXKrm5/1wd18K4HpMF+qRxQzu0blTMmgL2Umop+EJKI3LzhkNPClgJZUVayMeXdXMdO6fDpuzUuZjDmHYxpbOtEDKk5cdvUzn36Gqo3eklf/9zHpJXnZBh2MVZmiAZgWf0LeIpg6vcMBcK1wSTJNWYNB/iSowPUUVI/bEgXntaLj31Rg7yushmiMBJARRDJbcxoehnIvr7efGw3GmCzGU9cqff3HZIOcOJAQYVOV7VfLYKvgEyeWjBN3Q5SwMkZEvzAWvA1pzVGIWBAxNu4OgMdPHWnugeOq+Ik4z8Q11ipUHRkZjJQcSCY+m+JAlv0lhpuORpo6bdS49DRugoN/dQ9u183P/g+LXEr4j+VnkNXDWuSMPDZAeqbBQXiZrHVB98SCm/JynBrclJBL2ipsTRzy50qlg7JfwahnJlT1dRqmkr+zLHTJEqjVS31slaefVQXHv6MVF1QVyO2FlKryxu0uT+Qtz8fsdOjT/u7GgpcI0PuKMGUKIBMFLZUwQlcGy/pqS98QmHtBS2UtYo8bk/khpE3FDVVlS0AESD0jD0AFYpo4fBxCWMhjMi4SRJ48kHqTO6yPHTw1BS+VQq8fn1oivdy1yGCzikLusO6GJaweEA33XGPUm9BG7lUFbraqFKreDJ1M1Un/nJskp5+X5cCkCq50lZW4CRdZdMKNB3HvjbijMLSEU7iH5aOnpZfpddsnhpkJLX0NrqlA74skjKLNoE2Y/p5Awq4DnRdGQzehp7iAKHOrG69/yGF2SU9f2FFmWc9Y3MUAnXeoK9vp2jQR3YuntFip9FLj31BOvu4hN42DlzRl9X4OF94+O0MMG1zzSiw89zgqGa6dWYkHjDSJafvGNaVnv2qXvr6F9RrVlRwre6/euLlxq4feVduFUEgdIBpYJhMH7vpDZwaDPjiEQx5ClwdlqpRbEKYPLiMm4uhXU5OYztDgUskdU7IrIZUFIV/6D/Ild3soaNawqhUxYCnHE6GGHPfdE1qU631ma8DwdS/IQXMTGammg0r9lsNT0uhP681NkrlvqO69cEPTIx4b78yZVudTSTAzXmSjNMbkuxG3P8ISSauqXtTChSWFKiV3ZDznKdyRlo8qMHBo1JvIL8NXN3YUEJnUm1HffY+U62Z2Gj00uO68OjnpdE5dPWqjFN4DKwwfCHCHR142tlVU8B55qo7eXkHRjIq26TrmCqFekVaf1FPf/W3NUirGgSuh4brKixzIk+CPWjj3mNbEJQpUQvaPcd05vYdUJxbVMJy1wqyslR2hr6EFZVaPD28lDmNXCUFEuR0yPRDFMpn+CUr1Y24W5Tnt789wMll6eRt6swf0EYqlLj6bYyw5UFTu1Fs+8jtKkkkpv51KeAK3X8qPfiGKRbaqLPGnLqXjp/SHQ+9X+HgSY1soHFnkW16VOS9NuaGsGF9AE1gYsw1WSd73eGmBZsUcM0naOmQs6mBhxt4W2Vfx0/fIX868t/vnl1YlFre1o46v2mcGQyk8bp6aU3f/N1Pqn7qEYXH1r7fAAAQAElEQVS0oUJ+nY/cmU3kb0dHnnZ2tRQIV9vBa7dnsbcKciU161p+7Et68YlHeBdfk3Ea75ZR4p3ZEHMHtC0tMiBlhN6hTcjzHCap6/01VP8x/3OsvRkpFKpTVkTBJQRu97C63lTYvfGcxi/nhYSeq9XU8BVoWYCF2Vj5X9o7dOIWudJLIaph3VgwrwG4T/6ZwnYoYJKZARF+l/x2Y4lbj5N33yc7cFRN6KkuBxpx1S4Zops3ISlg2q2FLCQZgO5GMPVvTgEnGTrR9WLKWTW0beBlp3+xsKQDR45q7D/9T56Xv3mH32KNWKqqk4oglXmoOFrWo1/6rJrlc4ocunxzZ4zt8C32PK1+jSkQtt0/TAZvCTsGg4n9mYMzW0JsvZCemgmM6NWVr1UriumCdOEb+uYXPqZydFaBPNNIshHtEHWu63LGqHsDjLYrgcDuPrgqZsBrpwOyAsZ40n9g5IAyMgWukPwEVyNE61xtrfL2Gg/fLKG0DEbvWOKqaaSSehH81LpM7bqFNjn97AgFLPuaRNbFQyMEoHJAmQQ2VfLrR+Jckch/4Gr21B3af/IWrY8b6krGGsmBdUqKqs1P6abr7fbKeP73tbcgwccZSMhZRklnc8kzZWiaQ0dNZ0bLudBKOavB6bfp6AMfkA6cZBPVUUQuesnUH40UM/SErrIoecjZTYrK7dpN1i1kigBN3ZtQwNTSUYKCDZSs4PZGCb2j7pyOve1B+W8HXER9Jj+RWyOYnDXLm4A+pYU2HatJLAPb89HbslGI6ONeNi2io0dPfkHVk78lW31URbOiYYoacePFJY2oOtHhknyUxBeMVJOugDGQgKm/9hQI2x6ClULefakBEu0S+jJtAsqSdWxXdExxxkjGtC5V5/TsFz6h5sLT6msDBh0rwIANbzFZgSYFKETA6FdAmgD9OSO2Y8JU2mFn9Bd8Do4reKgFKdW1Eso/hagxb+MFb4LqL1CzlBCeAoxDUyFk4AmOah2dUMOANjn97BAFTJYDYPT3CmAtfD0y6+ZQo1w0WNCBE6fUGcwpU+6rgkWRhxmu2gI6e0v6zKwTApUNlbsJBlnx8HwGxLt41hh54+FL69B09qbTOnDHfUoLBzmFz0x+Mj0ZBjyrQE7kdHVaY8jzFiDlYl28zChnSL6aujejgHmFILEohi6JHGgMPZpEQdmTugOViwdUEW9igK/zFSDiklcVjhZ8tZXUdpyPVbCWsAZrK3WqNc01F/Twb/2c9PyXFfKa/K/6+fW+85KDD5pbPQiWbTjBw8sSg3pIMPXXmAJwzTZH8NVlr2W5RohrlYQljFbAaAEQO3t5HaS2Q6+B63TVqxp/86t6Eeg2GzAHRtzrIeQNu/cM02xz9GtXreX4y+xW+H+lBV7mhrxJmlvcL/np79phMO35Kingq1dnk1iz8sAhHT91q5rQUQ2PNa1xMUbICihHc81D6jvXv/7MDLWOeMohQDSHSF6GzwOZJU9GARo2UGqIEV88elInbr9b/SPHlDkVJnMKoqiNxg6vP9S05GooAHmvbN64fo1R6vW0dPgwB4wg/5XAjMHPrJ9e5vIVKSPuQLBtn6iZ6TXBJ7VCGqleu6BHPv9Jae2s+vVFzaHfjSeAVu9jA0wNdalPGLELBXkFslYC4S0sbxDyunmWZLtj1VQcTSBVarfvDckEo2RC9yEpxYYrmKFiWlP90uP68qd+hWuZ59VPK+rmDfkiJxgwqcMSw5zebhcgM+YWEMUnIMsC8wlBFckGQzC7dEAiTeHU71kKGJgF1EYhWam5W+9SObdPY5sY84RhMkoDSia4UtRb01k2FHRQIAxZhHycHkAwp5+pahpV0LB/+JRO3PdOhYPHlWuTiq7S5qaIVhMC2qXYJD39XhMKJNam8Z7n5jQ4dFBNfwBvu6kMypQ5iJVllTCoap2vjEOb+BY/LiumzL1Kw4FtrH096cJTj+iZz/2qNHpBYfQSEsXFea4ZNUmcxDP1J8Nk8hp4q1bMFfE8yZ5+rykFwrZ7dy7x2jCOWGLxfiaVLCLKk3QKhgKQkirF+oK0+pyef+Rzqs88oUGzrH6zpg67u8BuTVyXNhjJBDtse/xrUDHbqzv1H/ZIGO4R/FnOzKto/5OU+OqK05y9RQGMzORU3pHm9+vg6Ts1Lmc05mTeUObIBrjTFZTH35pgKPowAVSsIQDkyA2B026jTqqh19zhm3TsrrdLB45JRV8jHpJqZDXRhibUF5AlS5IRaup2jAK21ZPTNUNxKcSg2rOzFBf3aenEzar9hoR1SayL2lqZpQA0AVZI7jzl4fYgU20Cxuk6YKg7odF4+QXNaUXPf/VTGj/MyfziU4xVMWrFaI2SSbUFNeh0l7Xcylugr6m/XhTYNrVdiBOMk9mty1CWLJpYSpmxmK4inQEaKQ+llWd09iuf0jNf+W3N5hXNcBLvpCGn8Zqdmtfz+rFtp110PqcsuPAKHAwjngRZig5P41yrd2clmNQ2q2VN3V6kgBl86AqkOyPBo93jt6hcOqRx0VMdSiUWLrRrSERvTWc5oIANjjfkFCCW4fWELDuNqtjVzMFjOnLnfeodOwWROijnjiI0bZJRm6yWfFnZDbjRDVlTvzMUcNJm+HhCaPrkpAtXkwzQO05+Yr030Pzho8q8k2f4usmmTA0+NEibkAl9bTbL2tSbf9pWvq6bVb216qH2zRS8l19UZ/0FPf55TuUvPSqrVuGlkXIaM3RWgo/ctKPhVSvCNwX5fsiDSTb7mwbXjgJhu11nXxxO4DXGvEIj1rR0GGepfcNpRmrGy1yrr2nt0c/oic9/XJ3hGfUx4gVGnKVl4ansTMeiqw21uw6hQQ7UKiXHxHnO5waaRX9W/is34oQiNxAtvlSgDPmSgzeZwh6hAAtisYAXYUx4VDMLOsGp0maWVLGGDTyXeNezPYLu7qDhs4c+zvQgkNig+s2TYRzWcynjJuPIPQ9Ih07wRNZT4jSeoF1C9iN1QxZUpCGeKHJD5Lr67/zBkusZuzzP4HztAOUjzxuujwp4O/ZmMZZRfpMi1iZf0WbS2jO2YJLzpl+q+/jJjLUloczKJ4VmqJkwUrc6L+7Y9chv/IIuPvUVaXyB6/OhCuNUngAGaK6AROvs8yFv6q8tBZDq7Q1gLIjBTML5YlUmTjqS/xxYEIvZrKjHQp/76qf1xGf+tcLykxrkVQz7hoKp3bElDGLSZMiWQelr7/gM20o1RzcrStUIRzGYlyIPRJs47x1cp5hcSQEjEfzJBmVSZ9YQ46NyVh1OlYvHbtaQk2iCUcf+a2nTtVRGUSf4uwFS2dVKjXzOLuro2zDiJ++QygHyyqYIeRVy3xpw6BqT2hu1vSe7+o5xySRIfXk+2TCUEZPIDWYTKIwaLB7QYH5Jo4aa8HXyNWItYwgcljQBfesu00++kjeI+yEnN5Uih7GZMFanvqjxmW/oq7/2zzV+4nek4UtSvayujcFxMiYqVC1MktPvdaBA2O4YgZUpmqSY9TJVaMJQNxekjRe0/rXP6Ksf/acql5/SvrihAQuvVHFKMgxj2UJy5ZDtkkLQLjmm0QrMpdBEOstPbbIg4w2qMzMrcX3lgrJLaE6H3RYFcvtsYzm1NyUNV8VN7MifgA6ful3G80itQoETTdJb2zm/JxR2MkMeg8YYgnV4/Ohd92pw2z1qEnSbWYRIhoyqlfeYpAL5j5wMI6Eb9vYGNpu+k931npuvzWWSkoLeKCVx4GUdMOisVUpBin0tLB2EnztAqQa9nKnovzZrbMGM+AR3j9kkuo0vI9IyAMZpP7SQ0IVNSkp1hQQ16sEM8zbU/PIjeuRj/1hrv/dxtT8At/qCOs2qSox+yYa6zEkFm2vHYBtDT6tcJQXgim32wMKoqRVYVG/kyx01gsmWJd5Oho99Xt/41C9rcfiiZtOKuvWqQr0hQ+IbjHfNu2UDpM19W1Ajg+m2OfrOV4O/88t6JQWuoYgtI3f7MyrdkGPQFXzGL6s8TewhCrCUnEKSIutnrFWDkRpzCuccIS3t17GbT8uKnlR0lLLX3kPIX0dU8uZYToKE9DX+q2bw98133q3Fm29Vto7q/rw2cqRU0FRyo92ewJF/3ygZxsWktnzy9ZSmboco4Gvj0HYHrdudqS9c8pzIekQJY+6/TVN0upIFidXwVUiN61ThvIHUfr2AnO15UzZTArICIboQ3R2KQhboCANtqVaX59L5jafUOf+YHv/sv9ELv/VL0tqLso3zGPI1leaSV4FVJdHGf898O7A9HKe1XosCzgVtfub7RiDBQCwqK8NOq1JXLFhzTmF0Rhe/9ll94aP/XOEC1+nVeXV9IXMF0zUqYsEu35Rp7yAYxFOmtDkiwa54a3ES7OaxLcgSV1ZJxpWj2AHXLkzUIXvq9ywFfNXgLDPFYBLr1aTMRmxOUqGlW25XmMFAqVRlQdmrULK15hLnGcua/LEU7yvTQ6bGjeG3jKtj63NzRXwlbM0kbG6eM7OreX4Yc7Ib8B6+dNvbpIWD2qDxKEuJji712fI/meRBJv9qEjoRHSZZ0+/VUmCrfYa8TlcAXhVrJXjajbQ4RElBYkOquSVlnv0aT8P3rmdpKFE/ex5LBqezGUv61hwN2waTsKF505iMQ5iZsfYNElVp0cZa1IbixWf05Oc/rk//7N+Vzn9DWn1a4jCn+ryELVDmsKda9jJoSNMxCGeJr8FzDh4no/VeMkl7zKHNpuYknH6vpEBIvLO4rKL3VDXQHor5D7C1AK1H5PG0qPVoWikjZ/BCakbS8nPSk1/UmV/++3riV/6x9o2e14KW1QtDVb5MVsgc6L8rUwkTFuzOYnvdQsdioCsxuc7xzMaitj5YxHbDEdl4CGYbw6tjTimD/YekmQEbYgQLBSdFMHwzCNSZ+utNgQx/ZYtKrJMlqUs4E6I0qqRcSPOHNHfz3brQ26+19ge4gtprSOdJy0p5rDpWqopaTWjorYEn6Oh6T+TbGC8gvGXKCompgnmN8q9C0CgGjQk9nciTgnpIb6zX5emVMNB48Rbtv/e71Myd1LjpqChL9TWCfkN6miCTUd6Z9hn6Zmjahp6+VGNSb/q9egoYXXTQlyGbMoYzs9nKMSqjUUPJ9TZ8mlAxbljVnVfvsP8aWk8xFqqGY3Xh7Zw71C9ZnaACfVu2ek3bciFLEV6KuYZbKgVuYQrMdoRzrOmyKYjyG1Y/XY9HsyqqQvuwBcfGz2n/2c/pS//oz+rJX/mrWvvKzyu98HmpwqiPXyQ8L9XLwEVpDFSrxDdUj4eqkcGKcTcaaQiWHs/gLexEAmrPAzzM4KM0ljwkb3d8luORkbsr4VW4MCcQJRvBZEWIvNp7HYdXl3zLOWFIRxswj//gRANybP4UIG4JEbvWYJgrdW2smWZDc+MLXJk/L114VBd+9+P6yq/8Mz3xpU+pl1Y1iyIMLFBgYe1bRmM3GmQGzTI5oYnikR/SJkMB7j9wQIqFqgpjQNnUMJJLzAAAEABJREFU73UK+Do6IGgITnZ0MWZyhmYd9508xaHzsMYcMRJ8LlYaC97KWhEKlFQATCI/t4Yq6EZw2fEFJj4rMHcDInMM8HbYPIUboTp9rXFtrt5A1p3R3fe9Q72FJZlFpurzdTDoQHLq9zYF4OkDBw9x+GoUQgRYbXS2lC/h7frscupSdhu5mo/fXFWFb35Hyhzcgm2ok9c1yGtae/JhPfyJX9Cn/8VP67P/5G/ryz//t/Xip/650td/TXoG4772Tal+ATirMq/QzmG9tTEB2VQzlvlu3KTEpsLxJKotkMc8oT3uXoajr4LDtcM5hMJUAGWR1Qnj9j81KW1VQctSc1aq2FENOX0vPyq98Bktf+Hn9bVf/rv6xm//vOoXH9ZiXNGsrbM7W1GZhiwIW6srmOnaoX71PRvKbquXCdOb2NOg/kw2mBVbr1ZAzGyr2jTckxTIiHejiQJIEorAf9q24j2PBYSPG2luQYtHjqvoD9r1jUWpiDLMriwAP41YywSBZY9wcNAN4WDNycZjgq3zdODE4hDb0GmTKcw6P2pk8/t0ZqPSTbffreB/7MiiBJiDgixHGf80dXubAhi9DjpqXDecallfMwwfvC/im5hn1tFhM7ljQUa+qqJSE8dKYaRgQwzymrrj8xoMz2hh/QXNX3xKvee/pvTYr+vF3/4n+tLP/RV94X/7n/Sln/lL+vrP/U09+bF/oosP/wbX8d+UDV/AdlxUz0aK3DrkdkMimU040SQ5qHWB7+UUiT3sM7g5ELTrshX3NLCD0wjyq7bRBWl4VnF8DkN+Vtp4llP316Xnf096/DNqvv4pnfv0z+rhX/gbeuTj/0AbT3xa89VzWhTEr89jxJdVsgDdKKVqpBvBGUY8tCp9Qtwsg9TkoNA6vRkJJS+ExK8bb4T5vOVxNFdiDWSYgCub7KfxTkfJ17LsauHoTZpZOiDsGbfuCYMd5MabrwJG3OOmILUAMxPb6z6DYELhZRkxMY+MMkzMIDG3TG4m328pEPGiqwu51NKJWzV/293iekLq9iQL1Au0ibQ32pmmbo9TgDVTp6ueP/+Zqex0ZHZ53Sar7nO4nOepHQG6TNYoWZIITZUK3sL9t5Rm85oW0kUtNee0r3pJB+tntW/jG1ra+KYO1E9pwIFw7Ruf1JOf/QV9+WP/m74KrD/ym9LIT+kXFbn9xYio4VZYIcodw8GTPiNPBf/sIrTYvGJ8x+3NwJts1fH4Jnh3m9GrCUJPGGOgXH9WF77+GT32iX+qR3/p7+mRX/gp/e7P/a/6wr/6G/rCL/wtPf35/1129ival19koV7STH1WM1rVTKhV+oKy+88yFne3Cb19cpgaGCRtNggY8qhQdDU3vyTFUuKkJgsEebPONNi7FMhwnwPr6fzIaubAEpqpcUNedFRwGl06dlId1nesyEnGlN2A09Ky/CuRzpg0B90QzpA5A20DfwFJfhpvQUlMSJncJgSNOwOFpcO6+cH3SCUGfGZOgkiZzasxZ8vyLzJhmro9ToEC/cRqzXDT5Goq+xr727IvIusOGyvD+w47PpMseCQAtgmklZXqoSytYw+G6sehulpRHxhoTXOGrWjOawbjvpTP6UiBsa+e1epjn8SY/4yewaDrAm/qtLeQ0LmNGvqEQZlZYqbOy6TQxz6a9ozLYHIlOJ4NeQ6eT3RzHh5jBgRb+UR3yAetfFMbX/tNffpn/wYG+6d0/ssf1cbXP6n8zBc0uPiYlkZP62DzvBbzRQz3UL28wRVIpUI1SrCCZSA6xE2xq3EulPzXfCD9DuF3zboxiBtyhkGcqDAhOCcUmv+wxdwihhzpaByahhK7ZnhMO94hCmRfI4et/hLrJjWZsCxRCqYagz5/6lZtRDdi8xrSJmDQmiZT19vmrcai6FJ8L0cc4wTqHjqeRJmLAObLvEaNyf8TlGGOGhYDnbj7AWnhoORyyqY1h0Jqa2e+WYJefDR1e48CZiZjQxYAoas0u6CKVRN8PeImNEYD6QRMVpDVlEObsYMfY/NX+A9HJm4BcqmsEjuAjIFHFaNGMSNjjUZl0hD+GoWe6sDNmIIikljmoWbyqgbVWR3UeS2On9PZRz6lJ3/vU9L6OTBtuAxt1HAqN2U2po2EriaK9zlS5Q38tS4yM5m9HBLPASlXbEBqcEygAM5QBcTbtFsYj1OA91VxILpDPujRT+rLH/0nSs9+CYP9khZGGG3exReqM5rlesT/w5OZZpk3kBHLkCFqlm/6zBHIASSDGpiqCVEVi1ZbQZ4X7n0Ac5DMgM/GIDuMxkm84MpKnOACu15jTvJiak39XqZAhO8CCFq7XEZqAmThM7mZDac6fd3KiXTNfyq4N9DqqJKvswuZ15ef5h3gBprtfW/axDSDK4A3diGGtBqb69Cb1ci6aroLuuVtD2jhyEmJjUxm/grIr0kyGtGLAYJuE9DU7WkKwOvoprI3M1k1X8ItfH1N27ixmpcSbc5OfAxZKpuokKIssRHEmDfo/do62IBS/keG/DcmxjFohBEfh77G1lOjEnxC+/RTpEp+KOynNQ2alfZ9/Zu/90n5f5WqeiTxLBZCZKQMOybQdtBkrqT2lgdHZoZtlyFLtomlG/cGA599E0K5LoFjP2njsZ2A8NwXf139tWd1pNzQ7PiMBtUFDdKqemldnTSC6FW7iwI/GYbb2NlDZXAKjI8iEMAMnMzZpARQcAP4LCe4Kbe4ZubgIISj6HBii4UshBZETU3dHqaAr2KUnD/FmmWDVzMgVo5Ql53fGBWHTkizS8oY8sAbcaIWjfl6zHfSW3C53V6NZUfM+FjenK8nxGkmqMFYj1CySLLmj57SAd7G1ZtXboLqbKo5sSdOPWplINHJFmTiU7+XKZAtSOiqwdy8GgxFbtdwgrGvXoabs5myTfJ28kuv9J4u8VtG5jJWIqtQxliLUNgJQx4T8Ya8hKFPHPgydUXrqIRtcahVpFo9jVWML2j5xacobmQhUEO4dAXAqddgPgxwFX7S1Fq8MoncnsprNipMU+xHNCkD93ZGkzpUxF8ZJ3kVPozPPKk5G6oYXtCMRupbBWEr+bWzBDFZgIqdVmYxfPdlGQPHInnZZNzMgiavSZuGsJlk3wBfQwAcnMQZfDPYJwTEOIn7/LhZV+Iz2VFRYer3LAXyliKBNy0bvOiQCTP8CQhgvZvYUerN6qa77tX54Vg1ymXM8wlNpFbQkkyNzBrSN4LPIJmAiTdPugIFamR2A6PdXTykQ7feLfXmlBpTYs6x6DBHk9GMHE3mmySfd3sjoanbwxRIYuVC1GB+QQk8fdk9S22KHBjB8xwo3lGfkaUUKuXANXLLK4ySDVkzbIepdJ5zqCPpvGmwE+VZltWimeHPjKxSCsZR4kmnm9f1xGNfkcbrQhWrpoQCyUPKiTCyWvD43gAmBEYpub5IoAT4JMlzTI0cBwJsSSJ3Ut/LPG8Set4k9e1+Q2k1hNtQaMYqQaB9ZoHUCWGvMeBjY69kfVRbh9zIQgQWxACxQHkClEbeBwIvNoHQtPed4+hwGVODyACGPLohZ0coZqypuwEowLq1hjyAq6+qwafmuoAwEyZWMrdQs741b8OLh49q/+HjqrIUOyVrr7bc4GVtKSfdSI6JbM5CPhP4tyEs+rM6edtdYrI+UWXmbxgAM6OUmiZcAmh/yYh7mqyp37MUyO3qBfX6M/KDhsMrkc1tRrvAbWynPhn5cEPukDHowoYE5KZIGSOe1a2z+pU0A/Sbur3ZLdNYRR5jLxphZkAlyE/pjUrVm+/nHezH/MBvQyPlxgxdnokq+wdwOSfYbb+FzhV4BD96k/Z3/dFopI2NNWBDo/FYk+v1htKr96/XQ1hfPKkLcaDUmVHixBIQdDfgI4z3mLe1bFKhIWpyCGEr+aJlViKR31C3weAnSjO1xA7LFHQjuMxsEkwkwtAySlLDnCorlDuz8rmIuZXsBG+MGWlXnfNJsoxwOojQhW4LnMIIZy4keKStFxolIFutCThvOYwlG8kc1Gh7zlezgfOSfMS2jbGYrJ9avixRHoWCdUh1JBbaZhZ04OQtGndmtJaixqngtFoowvOmIBnttfddyFJRJ8UkGXgn5lxz6zDmHXyj6Kt76Jj6p26TugOJq1iXb8sSwg5NtAlByhEoAejTyoW27bL4xyYgc5uXw1g5jJSNsF3bRpSCmxgrvwI8z8HInwApTd02KOALD81Dt1SCupl1T9loGKClQ4YbXCa2K0M03aY3H6flF+eZQCsfF9axpAQ0IamGISvCBI6J4iqUGtlA4zCD+MFj2A7xftwoyf8nzRGHp/U4oxO3vE2qOwqjoDSmP+bGhNQC9qms1R4itVsOnCX0VAKBLMQoAMQT9jGd1/jCo2rOPaJ48VFp5WukH1beeJq1WGYKGxIH3YxEyOflQD+54aOrc2Fw4m0a9xbVlG7ITQ1KITNsVlR2YitDuJqcmmEbRkvkOCpGGDaButSAxFL2haXanvcT/MWsQJovc0J5h25fsdcnO7JA1OHala+m7s0pAF+/rJLL+8sythIGrYn7d1LnVS3bUl8XItvyhkJQC5O+cruiW/zpPInSgacZGoEyKRaa2X9QC4ePqSl6ypwKslhzWDwhA7atUXe/kuNZgIYrA38GapDDETI45n28s7BfR2+9U5kbiKbThzpem8qv8p7vtIrIs4PT61WVXifD63p7B6+S+QAG0JtYB4FTG20/W/nCbcU9JIlvmxFO/ZtQAEJlQMHXzesaJ3Mj4ushqJ6heiJM2nlnyFAEwiZYO4SvostzIsleWdyuK4Fjm4dsNfBkQ5jBTByQTAgbhj+HrMo3Ir0lhcF+CYPeYTPaLYOSzwC9vDUAe4M2unufxNAY8paXibaTlsxq5THGurrIDcRF9dIytxPnZOMzatZfUhqeZ9YcUnKtlGpl5j/pwmgbdLUuHDx1lzIEXE8IMAIfYoTUDSeXsSK7B4OUkkktaHvuBqyVN3EuS04lDszX+cfz2Qhulk6D16MA8sqGz2TZQYSZdIaKDg1hQ6ZDUkDSA8YmsKs3QJzUDfBQGfrnDowOwInacQd+8DjHb2luTosHDqoCnxp8st/GZAZM4A7GxG4A79shNtecFIx5hbKjFEu58T584mb1jt2kdl6oEV2LOUE3XztjHduQmw1LpVpgTc3TlKkd34nrIByhbUEifRmM1NRvkwIQyzDmXjvvYUVlygoY7sjLd8CYBQyZg7OAKMmc2PcdO41M7pOKDjWFwfNZGZ8gmYN0LVhY345ztGjngWEjM/I35DrdjXSMnpsVmXOkrB5vaGP1olK1AfqNQjvprOTrZdR1oK+r8aE4epfmjt6hi3VPQ64VG4ZyQvt7hkMAwUyew9UMtFfbZhBzYIrE8E5UB4hsCEgs2Hl6mqKpf30KwI4KEPIyZBnC2gLMbIimIcQtYOxbY44BbcPWGEQ6n0DmatdBiAKZO+oZWhYD2NBtp6uZg4c0s7RfI+zRkboAABAASURBVAUlDHlEifj/JGUYc2rcID4pxKjGgjaSWpg7dFQLJ05JjRS4Zap4t5TZNZiP9xmk1lhP1k/y8Mo84jK5n0AmDqDoaKgWDMS3oM0ne+pflwKXjDY6KrCuFqDv69bevQJjwQ2hc6MdMeAOwQ+IDs6c4C5O4yoGWjx2hxR51rRSnCvbbIOXAiDkk67aQLvqjNEdCPAeM7GRrseqRsOJziPfeRqJVAeFWFqjZrSq9dVzyvW6jLQZ/E9juF6Qp21xNZ+gwVHdfN8H1Dt4i1bzDEqgUJahlGtO5DXky6QDwKjak+7bRipf0dLjDm0WwpEwQm2cj1OAYOrfiAKXiOeVNhPOMs6wcI9gdhlsCxMLgz6BRm1eW0accEJr/05AO+wSG7RsIMapVVzfaf9hHbvtLll/TiM2Fg2bihC4rN6cwg4Pfw26y/Lp+FPBCPIOFWSDxfZKXYMFiZOOz8kIqXkNxmfQViH7+mX6vwJ87blyFOWZtc8mtUAtYny97ZXgfThQNPXbowCLbwZht1d7V2qZsgzZ9kNhxICHVv4bckwNRrsKPdnMAR05/YBUzmmcrf0zylUt2gkXgM05euBAzq54H9scnytHx1BXI6VmrACfiw2L0DPChhhx37z4oTiNVjTauKBcrdPYJ+c6jugO+JDDvPrH79a+U/drrdinYTGnOnbVZCk4qR0hGMVehfwOjL7bXZgEz7TgqHjcIovEfAX4TyC64veyKWyDAvCMHNqqk4izj9NwS11n6MouUa0BD+QCGePuil6ETRrDdRXljTK3Qdphx5LTr697lDDcij11Dh5TMbskf1dOGPG6YYd9g5zIncopBN4YAW4Tmu5Ah0/fITt8kxS6Em/jrSzHqMtro2/P+WCvgGyslf8akhoZp4/G3/8E/YCEEsvki/I27jokRErEc0ZD6J1toeLxLdjKm4avRwEzk22ews1MwQIqy7TnXA6gZDKYz+AFByHXRacDzxYahZ7WNKNDp+6TZg6pJp1iIcRQJftpEy77F2g3hqR30Wdmgta6gncbyXm+Hin4/JhbxoCLuAgtNai6SgW6rdBY9XCZk/uylCfv5ZO6Vz+hkDDc2eZ08t73q3vkTi2HBa3bDENGJZAOITg+Sq6Rr368PdVDvgKbrXj2ecIzPu8E80ECapHBt/XTzxtT4BKpDOqZrCjlV7t1EvGOhlXSqK5VweTjptaYeIOAjpsK1m9UDtidxyxh4GO31E676AuKZcuInRttkJJm5jV78KjqoqvaghKKMQfb6aGvSX+Z+YySqeZ2YRw66iwd0tItd0idGfmfYU0oQUOGzRUKK3I1SPj54ZWQUFxjlJj/is3axrqMDUMoWfMiKnY7Svzjak+x11HdSM4HgduQsj8QlZXtxqCz9pgzg24ZpFp9ZbIAGOk9502WHQSnJj4gHYPWYYSR9VR1l1TuP6XD975XKhdkzrfwq3DmQHWYRC0oKxknWUKKdsmbEjNp0Wo/MHWqlJGBiAbLGHWvIWopZWoakBSsUbQKtTZUM16RmnUFjLmJjfAOzCekVEjdBWn/zTr5ju/ScHBMaxA09RY0TkF1DRLsosVi7BLlrsmwmV4dCF7m2w3LpnAEGOq16ryswTSxSQEo5ddKzsCwbjYjZhpVjYbDWqGc0XAswllVnBQTaXVmlTgRN1yvZd6nLZQara0rIQACxusbm33vXGCgGbKBYUTsCiXGVtnTwZtvURzMaWVcg1MBu9vODXoNe8q8L9YY8BFHmNSf1ZFb75S4XcCKqvE8CygMYUsb5qwdd95r0e0rs3Ydxm9UajhKbNCCmobhMNrjOms0qln7nrKi1kdjjYeVUmOiIZXCJpAmNvVvToGMjkpshl1OckpymfG8N295vWsYax6U0QeZ5U1ALgqNVGhczutiHujI3Rjxeb9BmpEhj5MWScYmMTBPGsMnjjeGXEmZf57aDcgMCmabGExSQpNk3shbfIkHcGRfRU3na5NR29r8sUobK49X0HPnpTxS5MDi7ah8VT60W2SU6bDpaPH0/Tp67/t0Ps1oXX0lTigNaIhFCMGRuqqx9mTjS8zFHD1uvgIwT8ssHm+x9gVrI9f7c+OMZ6Bq0AnIDoJ9Mc6d3qy6/flWsRedOVWpA1/t14X1ji6ul2psQQoL6s0c1MYwKoRZRHyAEHfV4ZqYXnfUB1CMiSHZpIqRGnBU7CgsHdDikSMKvZ6G7KorlMiODnyNOmMqyp0eG5CkhcPHNTh+ko1Ih81SoRqZZbqsRMKYJ8K841h0Zw/owgrKNcyhSgZq0kCh3Kdh1dPymhF2uYHpEAatrA6pEzSY28cJpWQRClRcBKeAUjPAQ0+TNfVvSAE32qgpaJaUiGSMOsEbttmNwqzAGl+GxEZunKLCzKJWc0czR+/Q4i1vl/qHQM/gUVGjoVVFWLfzowPKvA/DRBLdRZ8ZO4OlgxEHQb4Nm9IKnN1aJrIAtyfol2wTvAOYh1zREkPebGi8cQGDvialkTjO08fV+VDGoIodczGzJM3s181vfx+H8zs1xrg3oaNYdlRXtfJe5JKrm7ug6oRHpEthwbUgSRQSi+M7XUqyZ0zhTSjgVGL7A3enFlzoglbXR1pGga9t1PoXP/eL+v/9tb+l/+En/5b+3E/8df23f+5/1k/8D39dP/mX/5b+5c9+VBsbppx6nNZMwQZcQSEQugYOVEGRjhEvi2wmolR2deimk1wSDJRCkM+BCnveZ5h4o0rqzy3p2Klbpd5AKnrMyY1kAH/DiGcYvAEItYOO7pbPb2ht3fQLv/Br+kt/+W/rL/3Pf0f/5X/54/oLf+Gv66/99X8A/LQ+8Wuf0/pGVo/r9MCmaQhPJIFbBq4MmYs8L09WZwcx/Y7ryqCV+awwGGYmMwfP2FuQhUyDW/IQSBi2GhO9MmzUWTik+z/wEcWl41Low5+ihrdoqAFYUpuZjdD78VRGI5PcRZ/bsR0nj5DCNpoa+bkPLJVSIxSZMnPNzMRrSUloFWz2SGVIQrlpuL4sHs0pzsDV+TCqK4UiaDTOqgUxB4d154d+WJ3Dt+lc09VGjsqQd4K2tbGtr0hp02XCFozIDeQNJjGUhzEXg9Rl0ZF8AbjaFQvUgt4i7jWmaSyqQYcWlKHSlSBOzlAOGoqyxtj8SLBsVMNue1yXWuE56Kf/4c/p9/+Bf08//hf+mv7u3/8X+pmf+UX98i9/Sh/96Of0z/75r+rv/r1/hVH/K/rR/+BP6t/86qfUINTLq2NZMbmKzaxLot/2pA9CE1HO5Ey8teNP4m/6Za0FGM19Tl4/sd5i3Yv9h2XcAgR/p8PgJAQubykT5icgm5QAmkMLcWWtNtQ1cD5GAtEEDhM8EmMBrIeXNWaqY6GN0NOBE6cVDh5TxqijUsA0gJGDESdKS/cee3PwNoF2HrYj0QTlpCRBq8RJoxEn7vWsj//67+qP/rE/pf/ux/8qa/uv9A/+8S/oX3/0M/qZf/av9Q9Z53/0M7+kP/P/+Yv6P/7on6T853SR0/tGZRrT3aiplZhfBsRousIZ8Qn4+FcCBe1EJqWeeiuCmSEVTgPJjBDIDoKSJLN87RzIuAbee56Ad86AjKfXAvgFdgVXxyix3oWqclZjTuBLtzwgHbpVKZJu6APvbBCo7SBCuTP/OBgjTMBTuwXWDpz5bkED2rUsNOBHHl4J2cuTmlQk379oLm77IvweOJ1XQ5RjzancagqRLW93JdCrRH4LVHkDH5peV07DXjeqMIxY56h08H4dfvcf1ujofTqvgUK3J4GU8Z7uEAhDigqtQjS6n0A2kw9Lxq75CSZqCfdG8SCBv0PAGEVZO6dCpXUlK+UGPUpyojMtYm9R71LItZ18ZduwEcQCnOOEMyAAWRvjDWXeZTdGBSewnn7q7/yi/m9/8s/pL/3lf8bV6kGtbixxtXpIIc1Kzazqel51sw/+O6Rzaz09cy7r//lnflx/5s/9j3rq/LJGrEMDjLGcxk2JX3fXMH0ONewIHsqyvDU+KGzHG6vq1+k08x8+KTDWIUaNKzK6Szp44m1crQ/Y1PZUt+PU8FKNSoGzLatpwZRhCr+m79RSpGg7Q39rdXwMsalJqmODXqgUrFJsxozHgMxjDKyx4SiPntKB294mBBXWnZGhPB03ZeGDkhW0L4jbtlBIMtW0aZhjslqNRkraIKzEQUp1mNPzF4L+ix/7X/Sn/+xf01MvZS2PuVovD2ho89qwOeXeIY3CPq3UCxwGDuiZsx39xb/yr/Sjf/zP6J/83Cc0VCn1Sg3zhozzQ8UYYmlSy2PgmR2YACNDBckaIDMHAQHw+Tjf6S3pImskZDMPR0qE46ZRLgrWxtRAusTaZa/Tws6SyJz6nDpjygpZgDEAa5ELqYU4SSvICtaZNexZrVitk+7rnNADx96p/e/8Q0rxsJL66oQgX3/Bu6aOTNgcdcmjz8KkaPQWKfEy0245Y+4RjA0UMrrA+XI8vqgmrKmGl2VJwW0Iz9MhS35YMGYj52dJkXmkNFZof5x8Xak6J6VV1byx0y1x/JiKtFX7vOcJlAyFnkXJa/rgiBlFDgT4QE9Rc7fcqXvf+SGF+SNazn01sQsuCYBhWBSfgNSAYgLyBLIIL/ekqfsOocDWmrLAuhKS4FSJvMwzTKe3DwNueuGli/pv/vuf0N/8239PX/rqI5qZW9C4bmBFqex2lM2UleWCkOg6Ibz9wZz8B+OKTl8/+3O/pB//iZ/UE088q8a1kkUFf+JpkjoYdAa8Cp9p67CFOzxNTqR/sQmZPXJcs/sPad3/NxW4WYAhdpaNqQKkibS4t72Yz17XxBkDXAkizWuPBL0slkrQxZDLQ8dOSH02R+Sj08EwAALrrIBhNCXC3OZpG86oE+jIwXKbwmaUKooZ1nKfnnz6Rf1Hf/xP6Dc++RnVIJSp/2ZQN7VK1u7JJ57WX/wf/2f92I/9hM6fH4PTrNZWa5U8CVRVJbGxEvi2YG646ZlQPnnybTMUcbVxBn8retbV5z9cX2edIZsZbJmh5/UhRoLXEmMmhvNVclxam2CNhDEz+MfAsR6uqotdH7G2NTdsF6uoOHdQdz/wXvUWDypboRjYlFFfN4wzaG4y50v/bRvmpqxN5xGoAg1cv21mbgZhQibmCulk8HBdjZXGQ2hAO4q9Hy9rG5h//eMg6ut1XQgYY2/vVelK2Uhxvaim1MztD+iWB79Ha12Meeqowew3bDNSi2RDxzVAyIKZMnHJ56ap+86hgDPGJc7KzAtgveXAmrsQO8MO0cFVGmC4n9R//l/8Wf3Kxz6pcYo82c5jxGkTCxkwhOkTTOJ/X9nDCUgbIzrgdFm1bZb0O7/7Nf3kX/rrWl0n30pdOHdRvW5fQ04gIHHJ0/Ol+PYiLmS1ZBO+dclqmEvAyFQ1ZTOz2nf8Zq7/eohZyQwjgExkg7dN7nzMRLQh24Eiz95RgEQoCwlxm8gV36DIGBG8ClVc3TXWUW9hvw64IYc2QiH7ySTXAAAQAElEQVQmC9QRtRP4AtQOzG9rvbQN57IcaRNc4WSDRAU0KLlxMb3w4kX99z/+kzpzjtMEJ6bMrRyD6c0gclqsOHVkZtXtLugTH/+c/rP/9Mf0pS89rv7MAa2ujCX4g2tB+ZBtf4LSBni4BegeY04T8DK9NV1K7bzXVpdZnyRUM+ncgvG9lj6zOA18lszka+XyL9bEwbAnJpcvh0a9Isv/RGmCN+tyUWtxXifvfa9mTr1No7HJeNJqspQ253Mt8d6ZvoMyk2bmdJfUVBvAEIokgIkIQLeI2zO1cdIeUvsSKxN3KbWcaTtSNVoT1pzcRl4V0hLf8rYVecMwBBbAWpjUSwSNdaXekhQXNH/vh3TT279Xo95+jRC0cShU08qvGDNCpbZtg9LIE6D91H8nUcAuT6blROeQBL/BxHwbSuss5TjQF3/vKf3Yf/c/6bHHX1SVe4hzqXFjGmIgk0WNOFEXna7ceDv/eDgBIdClFDqqGwxV7nLS6+q3P/Ml/S9/4++q7AzU789x/V3LXs7lNBRY6M3dZo1sILvJt2pD0pStj0ZiIIlx+gcOq1w8oAZDmQReOcoUAMmbC+etkglZEPMhY4c9XTOWtaO2xjyT43MPhRoM+hBDXsws6sjNtyvOLkoGngHwOlDE3BArsRFIAsNNINiGt5wZu2G+hHzFdWlSV8n6+it//e/qtz79uxqlQkPWKrsyp8/8JuA/AOQbpm5vVsvLY3qd01e/8pz+h7/wN/SF33lMgXfTHEvV4J2ZatsfId3iPTWZhynR1qFpQwrfmh46iXVeW1mGRzIcIdYsA3qFu0TEV+R/+8lM0ysN+WRQX4/GS4B0CTJPQWamKvR1tu7p8J3v0b673iOFOTn/JivkTwOxiLTZ+97gOuUg+caDd+6mXldOw1bOAoSxdgrM3/z5j5A1arO8HRBcPqlHI1Lo0VS3hjz5W3keUxUaeicOpF7mvd3LMi4nwKihw0Y+nrf1upUKjcNAdblPmjmiI/d8UEu3vl3rKOshCzJC4VYhqgkmV4x86SMDmqyppu47jgKWmRJAyFeZ1XZIqJAKQ/e533lE/9Wf/Yt68tllbVQRo41gxp5yKICoBK90+jMY9qwc4Ri4PjlYVmsQMR7cvtNvCfQ4eZtG9PPzv/ir+te/8hvklep0+irojyaMDjrfls/0lTVh1EQ/GSBJvw2GsBpWivsPa/bgcfi7o4QhT8iDUJdb45omLhMklFRueyCxkx5rZpugzf6ThBEPqq1AMXbYax9S//RdytZR0wTCQsY8lEWLvAneahOgsbblMrVqyetn+mX+Te7ot377i/r5X/yYSk7UGyOoEPvQx8upSgtv5cDAkpkshEsQSvhA1v6GzOzsAa2tSyEs6Etffkr/7//qz+v3vvJNJQ4QDXNL1Mu22SfhZsxziSZJW9CORvot6N2QA9VwqIBRQbxg6QyNRKhN58Rz2EzuVGCm5MBomT6zUhsjtw3lDEjM6zg/5qKvDRuoe+gODoXfJc0d1zjPqIFvq6pRyW1NXXPzRl973Ts1LZkMAyz/1bFmQwGDHlgLl1fH322i/zVDQRdPt+AMDU3MgoJnUD9Ylv8Mlpqh2j8So6Fk0IH8b/W3xOjT1Lqc5fRnfSSyGqEc4pxysSTtP6WT7/8hLZ5+SBfCotbIX6e8QugaOIh5Sd4IsAmauhFdhgDDEcREATkxAmFLUKfNjTihHcDZ17ZlTGjTdgebWFFqA4PninfcFFofm/7Xv/0P9cxzF2HdnizOEEbJjUoMOn37rfrej3yf/g//3r+nf/8/+Pf1ke/7Xt186mYVKPcm1yqKIFhHzuvRr9pSUFHOKNDPxZVKv/nJz6nmBFiNswzDYnKX+SSAVZtkEH9z72M4yJtTHZmBY00xuKGJCp0ZKfR08q77lIg3RVeJssS4ghghZ3CYjEtSbV+mV7odTzOqEpg2sZD/Kdly/qAO3nIn47DxAUeDbgkiZhSEqOkomTLlDgTuPdPDNwXasNlKKFcuUVjPniqePP7lz/2yzp5fVw5dGWOGUCqCjythf/8ej8fq9/tsKpJOnz6tH/iBH9CP/uj/Sf/nH/1RfR/rf9ttt6lJmc0cCFhPQ/im7Mzr6998Xj/10/9UqxtZNbcxo3FizFKjcQULdVTXHDRo8jIPiu30Xpb5nZ3IGV5PSQngI/G+2mWdjDW3plEGDLoYZAiboadJ7qina0gf1PI+PfsYpqzE+F7WUOA/YpIUMU2lhuWc1jv7ddP9GPHj9yrZggKbQZqqLKNcv0SMuaf3OkBqDHeWG9w0PK96dEG9QiosKFqBBEa5y+IfC9HqCM9wgC5kU0eKQYQNuqQCRqqGF6QRzyShkcRaMhCjUN1IOxC8gWe9bbPypJbReqtZVsnuvysFlNv8zTr2wX9Hi7e+W+fznKruPm2oR3mHhYltH9YiapOObtQv8xcCw4SYgScI3sL+1UtqGq0NNdh3GIVdan1o+rH/9i/qU5/+Eoq5QeFLvZmBEjRbWFrQH/tj/5F+6qd+Sj/+4/9f/ek//af1J/7En9BP/sWf1N/5O39H/8n//U9qbm5WdXv95i2gN7Q3AlMgH26PA/3vv/Crev65s+r1Z7W+vgHjqwUkQS1+ooG25zKNEkIng0+z2n4M4yIslmWjJx+z9ElwKj+qVX8WiMgBdYsitvURGrCjra6hA7/ssDmEx2uZGpRFhRH16/R46LjUHYAzeFN3s+pmAMJ4tZgyJ9qJ9tqOQ4nIkkK3I/+5hhFa+fEnn9dv/NZnWdt51iVjR7IYGGM7UlF2tLK6oqV9S5Q1+rP/zX+jn2J9//xf+PP6z/7z/1z/L9b9J/78T+hv/dTf1n/6p/6UOt2ucjC5NqvQdGVvTr/+G5/Tf/Vf/wX4qVTZneVGpqHfvpK/2zjuOYpGYG+EALG3ts/SxprG/sNuGHbsOaubW7hEl+x0criUs2MR79XlAM6Dwxg3S4ZcJR8zlEps9vzpZYSdOG8LOv2u79MsV+o5D5Qw7FSnnVqjaMi8bhBnJoWArspD1dVF5bTGPMbtPEIOMudTcrJXlM/SwZidAwFJA/xAENRQ04H2WFNxum9P+eRnS21rWkx8pj3tJolXf0EpbDaY1PLFKagXAJryRYCEYiv2S4PTuuN9P6IDt71Ly3lW4ziriuuRRoUyiGdq3+g+uRKTz8RBYlp6K7sMLVqYMAOkMHU5qa6fh4E5Mf8aCvjXf/OLirxxjuta3V5PL515SQcP7dd/8v/4k/rP/tR/quPHj2h+flYRbXPwwAEVnOKOHz2qP46R/xP/1/9YnU4hg3kdAlsAVw4u3Bm+qjjxb4wa/cuf/XmtLq9pdm4BHC777NFLuHnijSEhOlnwNEInRmV6CtnIMUoYOQtHh7HU0rETGlnUiPJsYJYydfUyMMq8DxrtqHc0Ej0mkxwaGDHHiLwFqdvXqXvfLrEOo1qSz6NFwltlUpmWrBptkuPNHJyWmRlS8OaeMelE49FIVpSsTNDf+/v/SFUCl2yqqlqdwteMDHorOyVGl3oYlP/6x/5r/fAf+GEdPXZUM4OBZmZm1O111R/M6NDhI/oP/6M/qj/+H/8xzc5zOIhSZO03fBI82X3s45/l9uXLWluj/y7lrP943Kgse8rtejF3D8FBHjqSjP+W9CbV62sa+d+3V1JkrQN5Bh8QQBL/OhDdYW9ZyEAGPBTGC5BUFh32w/AHN2qV24zOrC5guOdueYcW7nqvNHtMfsXeKLZtC/gl5IZVTLS+UTyTt0apWlM1usjcOVgIQ0y23Ig7MD8xK7EWuuSM2BaIdhkaJGpBDd7TlUfy93Y1IwmJYzkJt3q43K7NfI0PhjwynFektN0ZZdB4OciHs1k1g1PS/jt194d/REdO36+VOrYn8sYKZyXlrdF147qcWBEHaIFnIpu0IfaW9AY9HEToBECB1pySet051XWhv/E3/6Ga3Aei+jM9jUYbWlyc1/d+73fr3/13/x2VZZCxuyyLoCIGjYb+piQFDEyv09Uf5ar9//LH/kMZHGRsotrQGZnxYih5S60Vi74+/onfUNNkTmiNRG19my4rMJLzfJCYC8O0vRUYu2jk+do7kO6z6Zg9cEhj0iEWajid+7DUQgjpKTOPbG17z99JoFu5AZ8AVDFpDH1KjOPSkaPSvv1KRVehN9OOTzFhboGJbaJiTM+UFNUwn0zpZsEbBtlLUbBuZIdcb69yC/LVRx6VQYOiKNjIlarGQ3qrNZjpa4TB73LK/iN/5I/o3/q3/i0tLCzIzDGSQnBqSQ03Hn5yd6P+H/yHP6rf98PfzzX6WKN6rC7GftwENanHTc0/l4UOfaIsMQiReAO/BSuYFpafudArcfp1Ijmub0nIbLSGanj+gBLQIynIMBAQIwPX2LcnSsbZCg1Z4madteuq6HLAy6U2sA9x30mdevB7pMWbtMG7eGATCpqKtFWuwLIGPEFwI3gD1zzWeLyi1KypCODPjaLIFjQQm0+1xjxowp5esDkxz3BokxkyOCTCRsZ7e11tKHtfSGyW/2srXv7ky9FXxkKmGzlYluhAKAuHSDw4tNYsqQ6m85WpiYtS/6BueeiDOnXHvRjyAiVBTTOGBoxubmCfmYUAp8YNPI0dRP2VlDAVRRdGTvrLf+mv6ulnzqhpSigGxySYWg2G11Dof5Dr11pNPYKdGlW858Ed6nV7Kn3nzqmuqSp1ikIPPfgOLc7PCS6CE7MMnjP6aVKjXn/Q9j0cjvXEE08iPM3m3DKhgygnum0fqB+pDbhQOWCoQRbjLMaXZEFMEj7v69jJk/KTsGLEx7a8xc9xZHgDdA2cd5vNKeb4MkcGSowzxiAePMmGmsTYoirHFTm9jFOGflTEZyA5VamXALXY602dIeuJ25XY6Ugx6PEnn9KZs7wHspFpUoJUDca8gF6TdfUOI/T5A3/gD0C2QhnahBCol+CTsReTX0rMp8Jwzwx6+sHf9xENBl0ZGr3GApiVKss5ffWrT+inf/ofK8aSjWKSUIwZ483hjbg5ISYg4i2Q/Vb00DhDN5YKKmRlCOTxLVLALuRvpXY23KK8IUk+zlbvrRhlU4WI1hizwcJ+vf1936t45LTU26cqsulLLF+mRWtnahJbGeTdCN7pzuapGq/LrFJZZDXViHkwqRwJI1SJSGQgfJ0JUXVSkl06FaxRZlOTMOKp1aGJvic1JKe23tSFHhULBcmAuAnEjTwHGciFQgX9LXQl88jgiHT4HTryXX9UxV0/pKftqNb6B7RGnVAmdlsNQp7byVTW0YhRhrFHiHC6gPuDviHgTEDbdCELTNU6opqcVBgDTkohKdGnQwMOjZkcJnXUEtTbZGJb4L/2VNNp8h0VC2IOqpXYFcmJiWAkODPTiUGPduC34KceZUXWX9AVfSo4V8vDWo899ZJ+8WO/Lf/134xx5hlVJVegIXaUOUm9653vpUlBXl9F7GKwu/KfOI8WJOcBBL5kd76xPtaDxnWD2gAAEABJREFUb38nV+9LrA7MT1kDj1Wsa6WG3T08w073zIWhvvHUGQ1TqcYC651ZjQyfSZHxSGzLF7lWmeA9RpMVks8tgBP54oosRpPgH1mpcW+/5k69TcVgSWOMWIY/MnzSxIqNbQMPOg5UnwTaSZc6UcNmqJLxZpwfXVcUi1q65UHp8B3Kxaw64NnFMBr0EfJ6JXheAK+I4inYEDm44t0WjrQLzF+cqjKwvDrSxjgz3y6n6EKNCkLJZUzgEKDf0tKS7rrrLta7VMHmzMfxsMdTi5e7oQ+sW1l2qNPRgw++S4tL+2WxUAMvJPAfY5g8/dM/8y/1yDefU9mfVw3uMWQFqyXXGWGsHBslNgCZfH0HuSxTDd2TmYRuNObr/JZdHgJl0FkxKFqS6qHOPfOEInxp8H+GhlZCS/Sg82dD6P1kRXm/Hr8SfO0uQdu3KTGstuGoidzVrH9Ap/c0Dl1ly+rZCDmvtQ4/nps5Lt3/I9ItH5Y6N0m5rwFi5tAhZEElbIJoq1DI4I1tDH3NquQEigAqX3Aa0ACV/JuIJfRDdjlsLkhrjymOzqmTCuWmz9xnlZlDhuY5VDLqh5wVfU2AFmnjewmI+BorKGfmXgX1mqDIG3m98ZLUrCjA90aZfIwURUXJZUBZr+UCVRjYizY7bwcgTq4BciAvMKUCBE1iwXtqyn3S3EmdfOAjOnTXe/TiqNSId9KLPKRl2mzhr3bgNsdzSWV6INc7amPfwmfS9HIDI8Phcg7903c7khGHUB4Hf2oqe7gFtGnzCN1PusmimKQjR1uLrZLJ5LxVfY+r2wZlUXFCc6U6brI6KNhf+pVP6OzFNeIDlPxYWcbpOwEZo7yoRL1ebwDZXGqdnpsAgWtOlV0UfF011F1oFXun6LR9JFq0sNksk5uyqYbRN0ZJgc1Cog/PF2Vtr5SL8bUNZ6IPwKtmlMcETK6I5PkwgneXKEs8H2QU6+Kho8qxVA5BvgFsx2ZgWnH6zd7VjkNdN+pyXW0pCWumUHQVZxY1e/iExNVlCiVqQMh2pcsOpF5BB1Mmx4F+iF+u+waxTCuqZ9YwMu+1taEqrrczI2aLytCmoXkC1jc2+EohBMUY27iZteGVHzPT6uqqzIKGo7FmBrP06b2YLNCnV6YsE45r07/51V+Tv50H+vTbHLVGmxEtKxFvwaj8HeazJpMyMVcHS2qYc2PkUJSVmXEtjVZVrS3LuOmCHHJD1CBXmfoT8Jpel0a0eE3vRQ6vWfjGmWBDBfoHNyJgZRqlzPV5qWE5ryN3vUvH7/8wdmI/+M9QXrClEFtAKXgD5iODXxwmOZ67q8BswFObYIQBmKxDgK4mZG18UarOM48K2acueknoiMy6Od3la0YrQ4Za2JxRJiRLl8DrAwIC8zcg+GYBYy42ad6PeSNJbWBE2NzxfU3f0vQ1S16RaQw46XgyQUdexYw6R27W7e/+Hh29/UGdrWZU9Q6zQ+uweEFGg4LJd/KQ3ctQJdcHBRxn7Ngyu40M8q8Y5nWTTgDZpNgDZ14j05ilx0MytUAlAwRkYCvMrZII8jEdxNihbR+gFEBdA6+WubIoLogWbF28jZHx1vQNV+AJBdHh9BxjFyIEvXT2nH72535e6+tD+amrxsiXZSFXHcFgd67M/QeghptKnkYv896moo6HEUWd2b1C/raOxx1Ehhl09zJ6Fu7ixQvyLKLX3DsLWIhKwIFjxzUkowqFUqt4IkJsCuRNOEc77gqUYplMplIjRY3Z6MweOqTOfjbQML3TWpRmN/TaeWdmGIfUXo8/9dRTbNDc6L56nH2cxJumaeslcDEDZ+CVNX1NB7zvex0/pY/HYxVFRPZeWVMY+KRf/MV/LYPWdZPV6XTBBWLL2spMvw2/0z4+uwCv+2mO4BW08fn7jJPEaU0bq0rjDQxKUieYCsBct9LQ6cPqwZ8ZPgWUiL8xRNo6P/sIbwaZdcgKnDjrVq8X6HWXi/W4oNXyoMpDt+m2Bz+gYmagGIPMrIU363dXy43RHS4FwWcoZZM5vbFjSuuqhsuqq7ECG9cMzRJlkF6C6KbL7sr45dzXiUEf0cD7a5qK/rl+Y822alO0FX3dMLxuyasKvLvIeB4CnAgybx5KfenAKd3ynt+nQ3d/WM/XCxqS71fq6CGIUbWL3U1DwrEKF3beEmA/ZRTUq4Z5nYxMvgMBOMjppsgAMQUFh0zokCQXBAdnZr2Og+6KdLgFzsRG3cTpU+MG3EiwWHQ3iZN8K/oAk0WuP2tOiH4qgzT6+Cd+U2fPXlCX07r/VHEMUBrDs7a2zpt2XxcvXNA3v/m43FC/Fs0yxjmGqAYD4Ab98cef0MWLFzersiiXYlmJun4lCxp68cUXL725bla5hoFpzCYm9vqyxSXZ7JxGxsbOd9/wb8t3oOp8di2Q6CE5aW2EwuhqFHtKgwUtHOeKst9RjQJpBYCBo0W+O+xdENhgCaIPN4Z6+OGHZcEzXz3O6tqafD2Hw6GefvppuaGu2di9uqbaMi93eOSRh3XxwkX5+r6yLmTX2XMr+qVf/qhC6FInIIOuql4bh1e2v4r0rjdt9RB8xYRbXFxPQeBJvE2gm1Kl1YtnVW8sq7AKwo4ljGnOzaQejb0qUinDIASXoVdAJB2R2SvBaNd2sI1PsoD2rjicDdvQ9f1FjPj64u267f1cqe+/WeI2B8Z5WW/OKw4vy9wDiex09KtrJxz098DJEbApBg2V1lSNzqoaL0PrhHRmaJtZmkT48gmYJ7N/tgnegPXwjjLX91XFLVcakWwAtcCgWxG9lnPpeK38183z8SaFQcl6yuU8SeDgHbr9Az/SGvOVYkHrcUZj60KL2BrWgp2LgzNVBrXMSSNDJBq/qc/UwGYr+4SJO5EDmYGMLTDiRn9ghYGuVXBN4RAJIwzuEAgDSnALIpuKSJ6D3xQ4fnm8rma8psA7aknbgjBcnjSjv7V8hl4+44YNToer8hFv5r/wS7/KXidwchKMLPUwdl4vmLXGOXLS+hf/4l8oujHwxq+ApqkVQhDVAdPHPvarWl5ekS+vkzrzMTPSRksXFhab1MrK6uv2ScUd9wFxVVFKXAMfu+NODcuuXGFleFeUOe+Z4yrHb2eHj5xECxWq2KTWnTnNHT+lzlEMedkRz2aywHiMLTMi18AzpYR8hBh15swZ+XpJrx5rPBqpzzPJGmvzax//hMbDkYoQ1ZKEPrZCo62va6S/GkP/0Y9+VOsb65pUJLjkqRk7PGlF/eN/8s/YTDUajWoFK6hhVPeJS7bVsb6z3ETXbBLOA58puk2ETF4BeTQM+cbFc0qjNTjk/8/efwBollzl/fBzqu59U+eevDlHZQnlCIgkMphgGxFkMiYYS4hkHOCvT4CxyEmAEBhskAAjJFnCCgiBIso5r7R5Zyd1et8bqr7fuW/3hN1Z7aw0uzM7O3fquRVuhVOnTp1TobsnKTe1Mqdm1uXxXKY7Pp6yBefgYdBG3ITh37Hc8eKZdhJy52PgSJjyjTCr8dxF2vOIL1X/4kdJYU5iQyfympn88fF3//REA1mODMXq1sl+ku18kht5DHizsRc+o6cCOomzWj9xDnQt+5jkzTL4uqcP4+tTOcKnwCC0bsjbMbXUHS0EcFRMPgLHdR2dx/1yp0SviA5MPSW++2CmMJDKBalYlBYv0tVP+iotX/ZIHdCcNuKcqjCiy4WyBQmynGDLhJNzQCf2eFY6SOvkz9QiBd5FKJBaw3hkJTrZ0kZypqqVMwSuS13cy2TKElXmHz5M87yurIjJB6UIkjFJmo0VCarVTtRXpUB9JDwgnStwo+eRo9319UrXfeZmfeaGWzUaLaoo2DeGQi2KOTOwAxR6VcEzjkL/7ytfqfe9972cAvoOAmWDUUjswEW+AuNYcbTud3pve9vb9Nd//TeqOGqdjpAYC/EQ84YJuTObRnr+k9SecC/DW/NfSUsup+wsZs67AIM+rwm78STkuTVFjEvXJ538J6ekCJ9W/YfMBovadsHlUm+k5Asgl1MnEF5uMuvkEpC9OuYJ9ZuZ2m7cPO3OGA6Gqrjz9vF72cv+Vu961zu7Mfdx9j6I2ea+y4jPNa/rHe94h17ykpeq3+97tjtVmli81I3ppptv16euu0GB07/U0eSd3sxO/KjYZuIZ4MFzWLbZEe9hULCgiMUIfDM+5mqs8cp+9TEoEU3sus7MvxgLICOF4siJQiRAHcb2BmThu55Mgu+hg4jnHGR8E2+dyEOVLeVaK5gPpdY00mqxpF3XPE7bLv8C1XFRyTd4jKMsyowC1Gs29Qmehg6mKMs6qOMG7JU46fA762Z8gOAh+QkInCM9dXkZls73ciRO+5UN30jHOxFnkrPG54lha4JqNpOrUq4kt0M54RPt3sd/heMnHyc1UxGCxHv6sYtLCQoa66kNI7UFO/O5PTr/cV+hXVc/TvvyvDZ6y6p6HLdrAHmFkox/UgEHAmWnld3dm8ZgsDqQt4uaxqz+czaFsqeM0kscAWdW/G0IahDcmpb8BzAq/AZl0IRCtRWqNpF6Q7W+y0Lga0kVpwZ13XCEMhZLX5qr1f0Vn612yfOAcyYUM6MGzxJG7JbbDmh1rdEEhrUpyFnjd+hoBZW9nqLzHz5+/BOf0HOe8xy98Y1v7Ix0yy68xlgnvjW+g8ip+/YTP/ETuu66TykG6oK5ZjTIeGXG2PAD6QTlRoDPXV3u3+ugUat5KUrsEDWaV7m0A8XF4jH2MW7W9d1zEDrp5GQWrsl/+nswp97SHsWZbco+z5B3g3dd4+SRTfl2MgnI8l7RAoPQYsSHw6F80UvKnZopYmSUpD5j/+53vVu/8iu/oje96U2acNS+trqq9dU1ZRYlXqeP4ete9zr97M/+rG677TZN2M3fqUISWuQsqWTH3uiGG29Vm+Aw8qdOvZLhTHZG53xcnatmjISpYQz81wG5PJWaSpODB7Rx6ABGBa6y8aCERF5mqTI6rsUwN8hJK8riNxY52ZFcF7bOw6JHvkjdEX0clZGh5HJOft3N458RCxn6tuJEdr1Y1D5b0MIlj9D5D36CwuxOFpt9tepJXIuIur3MFsxMZrYVPY18n0dOV+5o8pCsUvfX1sYH1Y4PKXA9zLaF787ZRD+yTFPImUKYjxI879BFTuTVtUYVXq+jZnG8InG8LjjJ7lI0pM/2OPWf7fvhbxnmJ+AKxiDam96CaCW5AAUMepwRW3Jd9MSv1nkPfZpuz0vab0taC/Pc9c1gcAdqOc7OEGmW9Dk9NJxBgfLIMWgCPRsYiLGyKnaJ63GgVWipyjlV/XmtxZFWODlwf72Y1Xoxo1WwL4x0EH+1nNFGOZKXbVDahqArlqI6CSX0OdF4phRirGSG4cpKueB+/E1irQNrCnoY8BkIDwXP05IvscAaqywLvfs975b/WdYf//H/oBe96I/1qU99Sh/4wAf1R3/0Iv3oj/xoZ+g//elPy3fo7XH47Lt8htabV6D+5eVlRQwHzfd/DPwAABAASURBVN3rzmSKrZRZrOSAUhrNanHP+SwCS7lBlUXVLE6shAemk/6kImpMn8fI444Lr5B680oshi1HBZhixDoVYie/caPvog03vM7v884/X74rPF4nfRHnCJTps6B+21veqn//Qz+kn3ruT+qvXvpSXf/pz+hDH/ygXvSHf9T9eV6Xh4985CPK/Ks5lTlenbEYqk1RDbx/7/s+pAmnEuoMTSB7kPnkJ3TmObhi+Q7dMjhrXe/LEMQE08b+fcqcfAVkwHWxeJKIIZMJtIENE34GKkpklm+MjXroXhaH/geOWivYfEW1FtRSu/vpRGWJfHXLPEeX7gvLKs5/uC541JfI5vfI0L2IjnLKUIUOhS4C9wPntMaOToMj0kQKoDmkyfp+qdnormvFdauc70dByHJX8HN8ZRiWqIOhUAgtvJuo7Y7XN6iRHRNtEcAZOL5DMo7/4Y6pPiyZetyQZ2sRrprhbximdhMJIhDEEFVrUVq4VBc89hnade2TtD7Yo4NhQSt5oAalaC6srG6mTNEJPpk21YE+yx9fBoxZrdZO14BVYFlqHyvB221Oa4PtapbOU9h1iQbnXaWFyx+upSsfpW3XPlo7HvRYbQe9Sx+i4sJrZXsuV7N0viasJjd6CzrQ9pQqZ01fYhHAy5t7YKLNiqFQxKDUTdJb3/6uTsFmiwyD88i6MfGJW7PjHjAOIQT0TVKPhda+fbfrta99rZ73vOfJ/+rX13/913e7tte9/vXcix9SMOt22bnbZR7L4oyA+yTxFgJytWvXLhYI5bGZ7qWYi2hUISXrdjMKpZZ2n6PYn9WkyQoRGbEgbA3TPp10KiaWtKakcnFJs9vPkf88itqoSIOB5owWCar1AOGT6rxO+mZmKmLUxRddpBgDTfgHvGNc7sZwPBkjD1klc3BtbU2vee1r9F/+83/R133d1+mb/tU36fnPf77e8pa3yH8FzXf5MQT1uII5pqrNSFZUtqgaPr/5LW9XQb7khsEV0GYecz/768xCYty7bsL77KB7iXlHsmCItLqilVtvVa4rvjgDTFlBHb9y4FSRMDo2Waka4Zgwf2vGsImFmi2/KKdhxqAJsTu9bLyObiZT7Yk4aDuY+so7r9Qlj/8a9OyV1MPcbCv1MHYlEyh5fU7iidR33Dz3XSKSDrXQz1uG8TSMaDqkVB/ATK2yeG5U0Gf/eQJTgjDHcTp3dNLRYUrclZtmM1G9TBlMjXnu7slbsXKVP8n8fXz47Dz+lzukZipJDA6mmoYSw96CputgUMvU87QkQwEkjGET5qXhTl38uC/RxQ97ouLSOeww+vLjHSesDEmR+u7QzGeJ5iPf6HGWoWCTxAozIZBjDHqDslk471Kd++DH6NJHPUWXPvZpuujxT9f5j/lC7bz2MRjvx2DIH6Plax6t7eC8Rz5ZFz16mufyJ32pHvLkL9PVj3mKls+/DNoX1RQjJkbJsNH5I60/wEKMOAbVzDC8q9q//5AslMrsDDMSMGUGoWDyv63t/6lJ27Qq2ZGbmRrCfl1hZhpzlJpSUs1OzI9VG47YCxR/jFGG3EzrOuoN281MW2X8Dn7Mke1ROe7dIEIfoSuLfiSaGs7ovAsvYSEDYdCsYGrRsJlPJ9v5H8RJ/VIXXH6FcuzDg4L5Usp8NidaZEx4K8Gfk932tL4sHxdGXzt27GC8p6l3fLfMO08rQpTvzP1nBnz8x+soQmj0+Pr6unyh52PnY9ljgdeyo5su1Lz0sWgwPkxs5Rx0ww03Iy+NxDjoDH+m4ymlABCxjNwhgt04FBhiwZeWq4qNQyyAj1n4Mke6vBTkJLG1qKYrWKqHzCbSGnRkraCa9Ia8KRS0A6xAhoNavuV7wN8IPcXcDl3yyKdqeNFDNOktKZQDuQEPGHKnSF2ddg9qPXVZve+OKQUN3oSr8YNc/xyScoWdS1IiB04YWzLARY8cDU/dwon3eyunzzXf5EaGkQM5JfSjunHebMO9rerv4FPkDimfJWqQHoD7YpBEWEc93TcTyptEVoXiaFvsjLc99MnaceWjZex6V22gsaIqJnmGyKAkw6eEZAaLjkCbj3kH3HAghJ4nUaYx3r2opj9QNVpQufsinfvwJ+iChz1eu656BMJ1lbSwS5njn1zOSrPL0mhR6s9JHKU3GOnMsXsekjb0b9v5vk3zO89T7M/4nJFQHgGBJaAH7FMwybm2qOpWN950K4Jdd6wwxsCY/taNmOQKu8FA+w7O71Q3UORlya4VRV9xDOjfe2WJXCa1TSPP54rff9fc48FMRs3HIiq3gfSsIjSamymYUA0wZCaSO9B6UuabCJFwEh1C5ytzmilQetYSUE/bL75UNTI3DgFlmRWY3IYsn1jDXierbctKJrX02X1C9Id+KeFnekLdvTnl0bIGi9tkGL5yOJCQxymcFuv4YpTRSX4y82xrSrZtrdGor4xydh57q+K7aB1iVfj8yFkFC2of3+n3rEg8oJEy30rC4knIQsaA0315msuLke7AO+yMRb4F+AC7NsYN9+S3KNNe1ywhz2hEjDQPnykwOmJdn1yuIz0NsNzEhJGaiVSva/XgXq2vH1RCFhqL2ghRq8yz1d5Q64N5NRhXW9yjYscFGp1/hRY4dbzoC75Qlz3hy3XZk75cFz7yKdp2xSOk7ecpLe1RPbddG4MFraAT1zl9HIeeJhj+Gvl22XTDElh8u4xnM3m6X13eqmVtu+yRWrj4QcpxqEw5Rh09kNUpz2zq5jTk6xQ+SBF8hCbeUoKSo7GVLuRb8iyWWpn/3EGzzvU4R+qTFUU35Gol5ro2x0faHJsubtKWD4+09XjyVvhu/SxznlFPpBxqV9n/MEyqKJloOkM9bfKdhDs5/3KnxOMlRCooIT4qKlgps55k/U14uCRcKMg0E+vuPiGFUqm/JM1eoF1f8KW6+PFfpfHseVorFpRnllTD0wj3DK0RJBnC2bLqFLVMYQooAu+gcikTK0jyV2o04S5ho1dosrCk+WseqXOf+JUqrnyi6oVz1SKULUq3RcBSb0TRvjJCT1UMWCYsoWPU94TkFAyU46yyK0/ajgxaaDY4YVmTcbzh9OkB+rgC95OYWJT66Ec/qQEKQ9ybm9UKVjEmjSw7P6NgLmmm2o/Y+335D+gEBLtE2bufUOQGH2MIyiiHGIJ6GHdX6mIsjG9Ho2TRl6qgkqqXFwpdfvEOVvwTZEIKCXlgx5atVQoT0Tg4eS6FrKpfqaWfMUmR9mQz0vx2Fbt26xAClECfPkX6ckItO6Pgmf/5zDqYGpBIi/Qh5glzphYzVi2Ll0NpXnPnXivO86XOiE7k5aoYVbNDb61QYN74r1ieUNv3KJMpZ+qnf2aNdu6c18xMKZ+j3eRh1MWYSwmd3SqwffCfF2ihR/TJMWHx5lkaFGOXToEyRBnjHM0omlTQF0JHKCOSgdlYLl9GXUVvoM/ceBsz3uh/VgooVHhmjL3jSOEzI1QkY1wLCX2XkTlje95Dz2myIqU1HThwk3KRlAdDHVJPe5GF9W17NLz2kdr+6KdoF6ePlzz1q3XRF369djzuyzTz8C9UuviJqs79AjXnPELxiido8ZFP1/lf+A268Iu+Tudh3Bce9gSFSx6kyfJ5OlDO61A5QvYHqpSV20ZocWTT4H+hjbKvW4slFQ/5Ru155DMk9Lu1SWVbSdiGTNlcDLuwEp4LAd6pcFAPCQm09KSBBGTH51IHD5OOPPpiE4++Cn3PHHRe779Z/Y39GmpDJXPWWFzSPWWLwlCAUlmOAj8qGzoNuXb5RTSVg7euE3sMJplk/o+5b3WWMX/aySHl8QFJtVp6kWk7EzueC8dL/PzSUAJWqAWNlaox9m2ckcolzV7+CD0Ig2vLl+u2ZlkbxaLG5KkgsKVRU6sytvCr6uDxbIJJUnTm0+FWQQlhWQ8D9Zb36MIrH6w9V1yjwcycmPeCl5JJx0Bnn8+VAy6OZqYGg3Xw4AH85nOt6p6Vy1JdT1QUyBO7wuGopz3n7FZmVYwY3LO6Pu/cLlCBWgDGaMfOXRIyG1iEJHwjTffw8Rq3iiTXIiiCOiVljGJmRyTq3n3++XLDLnMeJLWMgZHX++/lOx8+bdVzMn3vW8vRXh8jci5837F9SYEGoURbOJntHV2XK1Y/ghcttRiJW25hR06/9UB4zK0f2tAcSYmBrv337UdDVVwr7VtlV87p2Lr6WrzgKj3yyV+ua576ZdpzzSO0dN7lmtt9sWzE5qk3K5UzSqFULIIii6ZYFApARalOqQ5m1Nu1R7suu0pXPuihuvJhj9I5l12t3J/VIXZZdcBAlQNNVKrlVHM1j7SiWdq5Ug9+5KOl5R3q6kJ2s4IOiyI0T4fqcMo0ep+/vf2MFOWuZX9nn0sgdYBm/Ay9U9vBYoTTvXbtoMbrK8rIO4zqnKjlCHQSnruqoqOy+5hZGCcWwvKNE/IPmV368V7heImfb1qm04lKOjDIVehpEuel3k4NrnicLn/818p2P0wHIsc65YJadsIVmV1xR9Ws/ioMd00tbcfMLP5xzNCg0DMr9DVWosOdF+mChz5eA4RXGPa2zYiS5Kt9o+1jwGCRdELOzGR2LGQnVPTMzIQAZeC76YMHDmqqYO+DrsJzbJqaelVFkfTgB10tNySFJ24273Kme2twMjVvQv5Aj7wtlODyzt0aN0nrKLtc9JQ8XSf6UJFrDrK7niDGggU5V0DpFmoM0MbuCy9SXFiUXMOUZcf3GELXkpcLXscWqOukO+atj7krkX4ZdN45O5lbLe07YMxJb/BIhV67y5zR94wy23v73iMfz+iQ97wV20IJqULrueZje0O0afWR665XzQbmioc8Sg978pfqwkc9Vf7DvCoW0K1gtIz27Guce2pDnw3PkHjRnYIYNamDUVmUupO1KDIQLySuJ8P2c7T9QY/QVY95AldIl6nuzehQiloLIx3Is1ottmvuwkfqyqd8jWx+p0Q7mZODhH7PbvSp6YjzvmzhSOp9HZr2G1JpOCO9SQHOBmX8TDx36XzntCOEdTXrt2nMLtgw6FlsWnyykUfkFWWmvk7+07Xj1GxVTRgDnrB5wphP+0Ha1uc7+OEO8ZMWNWpyeNMOQyjaMK9syyouf7wuecxXq9h9tQ7YnFZtJA3mFMoerHIWN/gNrEvqhJmKQsjqcZy0WkvNYEkXYsS17QKphwCzOg1FD0UjymSZ2THQPXjMji1rZveg9JmX1WzafwtBflxqdq+JzJ2YV5bGLuSQQqj1lc/4Ug36btAa8mUwdVlOn2MaP7nvfFR1tOG8sCCbW9Dizl3ykyT/uwRtR8NRWT9bEONr5Pd5a+Rzv0Tucyhk7H7Wk5TYKW0/H9nebE8spORhjJoRdjXExJCoqwP1nFTn3Wb3H0MQmzmQ9aVf/DT8ViE3MlShyTPpXnnMTGamGIIkYzHX6IHzJHqc6C6wKQZzs9rAkM+wA77mkY/R7msfpri4Sxqy83awA6/DUJM2KnHUbiArTchsAAAQAElEQVTHQq0hKQFeMl5CdoTs4Bg5Y2FIE+zWVQ4lNkLZDX+BHu7Pqdhzoc592KO164oHqRpwajpY1sGwINt+hS565JdJ26+Uilnq6SvHgRL1JAV1j3VvXnkTeKfIOSlbUMdVg+YtiLBbF3gMfywdkqrbtb5ys6R1lUWSWSJMP7wSn2vyAEkn2TkVTk1XvWU8B7aPMfNTMaUG7rbMvZZvx298k/vH/yjpc/iQu0YjJR3Fpl9hgDPCYkOOY7So2Qsfpoc89Wu1eOnDtY8jm0Os7iYc4Ywb75Yzu+sazCZsJiuixm1W4rjoikc8HmG6QLmYV8VqsbIed3XkQUpN/vj7jvD0s7inHDCD//A1hqmoxBDuUpjuad13l38yWdPCQk+7di7o2msup10X5EwxB95htzXWhxNOUmCrHeqHD0IxcvotlX1dfOU1KkbzWmeCJyg7oQbJK2aH4RtlAtV3PvVW7PAbKzUJPY127FYxtyixOFWvLz9yj4M+Bq2mdO52WEyMzSZt0z95nhl1Zpr3O3J2BW68v/CpT1AZWhbL7aZCIcPJa/KYmmhdZgYCkIrCtcgxWc7cyKbxYNbRxwQyO8SxQm+gi695iGZ37OGKJbAZnlFtpaoU1KqUITemKLgmbRqAjAEooimYFILIEwB5QlSyiM4MAF+FEga5QbdWHMnXNpDmtmvpqofrooc/QQdsXmnpIj2InXhxzoOlYoca8jSudx05KGfTkScTBAYInUrnC19vP8MZAfezYFE3gVyfNAqqFGxdawdvYLG6oV5RK+WJpoaczFuu6+PR/dz68Hn6VDmlyeshZNNxF+MoFs5uyE1JpoYMfOd9RxfumHBS4m0lSxMVHAmUtFuAfhSECPbRZIGg9ObE5YwueeyXafc1j9dauaz1uKCqM85D+UqvRUhdcVooVMdSh6pGuy+5XL097FaKkWB5d39TI0gtd6cZpeMt6Oxz0jiQGABXpE3TaDSaUdX9/upJq/5wRYZ0mFkXz8hL7l6VBv2kL/niJyliRAyVFV0rkVdboAjZdbIfqu1aOFKvT6UoV6gZWSu275QNZzUxjExRHsl2tyGjXgDRRt6pMQ8yjPZEQRW7qcG2XRJHn4m6M8ojUn+C72VJW8wgit3LDspoN6NIUqpVFEllbPSNX/9VmIqGsZD6vZ4SC2vRG53sh+YNy5PQHy135PPzXMud7DZO1/oShGWEA8/MZGYYYeQD4+u/xtkYMsDpZoI/ASPtJyaG3gvwqmR+lLlWz5oOmHlF/6lnrw/kTSR8569CVKb+ZEHJIigxFT215UiNzTDI2zRz3jW67Au+SNc+/stVnv9gFpqLWhffiiEyC0KpQD0RWkxbT5a2Ilu+TpcH2pQgrxGzDf5sSFzfrd7+GYV2RTETh2duxNk2Sub5g0RuUcqy6b54zDJ8FYv3idp6LGHc/WpRd/E4hXfx6fNJprMIixAwY0URUQgFCEAwEX5ICJDKBWnnVbr08V+pPdc+Wau9XVord2gtLGil7cl6MypRaDUKY5Ude295t5bOuVAazSnHUhlh7uoRnRaP8xzvrDt5HNia/F7j9u3bVJalB+9lMJC4kqP1yfigHvfYR6iISUKWUtvcoW1kDXeHxJMSNWjwqvGQMFNGZnMsZP2h0GIaLi6riSi+bpLrBB+fcsaudgrLtGCkhUITwsPl7Vo4l4Vq7CtjNvNW3R0RWeQWjJAsA2I43UsPPab1FioaFdboMY96iOZm+tDQsCts5LLR0XKS2w8YhswCsuE4uSiizj//fJndix09yfR/ftVFxh15kDHEgMr8bYyEQM7+PUr+HV3qOjWgZwNzwxwYdHN42IFxp0IdeTIl1UHoaB9jox5HgOeGrm1zyYJyRqthTmu9bdrx0CdpdMXDlVvmPrv2gKwaNZjEO8updUzjSVOZyKIDOvWP0f0pZVNaoEsNMl0xBzGQ1UGN99+gst2Q/3esEZ4FeGbwZNqPaal7/e0kHm7TeZjgKz70JDbG4nRFnf3MxyXF+X/cD59XojHgKqhiq/pWxorCQpKj+9F8ZNF/l7uNS9LiRTr/MV+m8x/2RVob7NFqXFbbW+bOp1RdZ0WUZdWb18zO86Sl7fL+1uwQI52PKDRfqRjDRYNn3UnmQORY08xkLJouuOACxiJqqsBPckN3rM48odGDH3SFrrrqEpWIU3aF1e/5B+AZpqN+fNEmy+fpvIVpFd6OIXZBlSs6IbzcYy/u2K0aWUe6p9lO9A3BXjeii67rQhyfZwUWCEv+P5zNLykFn0O0k5lDGPhpLiHlXthBY0aqg+DJd7RBa95rQ/EF8OBrr9QF53O021SqqrH8D/RI0KCT+6S27Sps8V3WzjnnHJmd/Ha6Rk6rl8FxxlsBuQAyjI06bMmKkSaXPx31+FB5FDmRo8tjkvOsgzTNMn17K4ZRCC7R7vu8wmCUGIueZ0mBO3l0b7mosIDOHaBz44z8V8sCRrzl+jNk5PUwWmicwkjz+tU90ND5p+rllDgNAQLcl4w+F52hrqXJQTWHblGY7Jf/L5ex40OC9zAB57mPQPfqk32EOhIzNDqgA1oD6U01EdtyBrG5Sxq8h3f58XP7YEoWQaFsaF/CcmHyliA0byJRea0eRzWzWm9H0ux52vXIL9IVj366bOF8HaxKVEdPBTuTyaTVpJjRzPZzpGIgMcHLwlgqtCAh1lmmTI1UzvsE3dlsJ8IBDPhWtgsvuFC+I3dOb6Xde76pVwb98L//HvV6jDWrtiIGpcl42iSC5HRsYZp4L707sTJk2tQguP63qtUbaGbbDg3nFkXSiTcMwV110G8O5NavL1gfINpDLe8+BzVTkBpRKAEYsm2aPhTmi78TSS1IPremH0/uG9q8Qno9VdJQNRqU+nff9R3q90rGptTGBgrGM51kuAE3MwVkbzQaaWlpUQ+UJ7s263bdNh17xiFgHB3GwE9hSEFQhkcOISFSUAeL+FEZzdhaoYZ47r4b6SKUJb52Bhcjbm68GNsArK0Vu125IdM9xdF29RbPUSo4OcWQB3RvWzcaonun5TP1tSAdA68/01yGPho7xc75AjEdFRkuJfiKQazXlVb3qVnbpz7H6dH5sMnnaQkvY86pDl1xQt63afjkvfNxqur427WXuuN1ccUlxus4Wbskp7kLnKyXE1XDg5qaG9AN86YwJRrZQkuYNZFcFbS9WQRuTv5X4OavebSuffRTUGgXqkagKz9eK3sKM4ta2IUhL/uSBQQnK1pSRAADHaRJ+cNYuHcWJ4kDmZOPTrHCcf9b574LM9vi9klq5DjVhGB6/OMfp8c9/rHd5EsomcSxevC82V/3JZjQXZ9NxrFv4HidoyJpZlY79uzpptuJUWNk8x44CG66ltVB2espM0/KeYxWUSqLPNngOqC/rsA3s4tkkST301biSfeNGmmFCUXvoSbJF8+PecwX6Ase9Si+SQXH3l3gJL+KsmSt3qrP6cs555yr2Tl0w0lu4/SsDk6j2zKjLuAjYAyyI2SxoPLUKfzdCu2HzLjciLAw3IyK/GcrmlBwWlSo5bvnPQLxUJkciTCaGCMmh4hPJgp4o9lF9ec4GQ3oZu7DW3Rx8g2UE8JclOeVlyWzl3V0aV6vQ10L0xDNnBJntOrAw3kIDkt+onRwn+qNFfVDI6V1vno/8JxgB0ExBoL/ui8f88Yd00ZNWa77MrwXc3Gaeud3uHPS55fizCqpwlHgBxICDDFUgSFsAURQgBGCMAuG1iq4UiiZsKM90uWP1QVP/xY1lz1GH4rbdWD7RVrctlNyJed97Pc1rls1HDvmXFBzH+EbytjZG3fpIuXEoPvuuZ+2VCNAdVupN4wsrNb0lV/zxRrOSGsb+1Ryh91WjZpxyyq9B9crUE+R8TmuCx0YXyZ62ILGSESFiCKkyEHLyUydAvWVyj6p8j7NDlb03c/8Ko6+btYA4Y4oErOeFPuSGUgyaoiUK1LUyX6M2kPblyWk2GVODZRWsmasIgSlUMp/97beca6qwTbV6ksozdRsqFckwrXakNQEqIR+3/E4xrFQspr90rpKrUnUuxH68l/vWb74YVJcVLShIgsGi3ymLKRIZiBIcNeQ++BIptDRppP6JEtqi0oZ2gXPjb5FKA7NRDOkf+e/+SotDhtZfUCDMmIDsvoF/WcscmvQX8hQOsbcNjgjm0geTqWsQyExnsoB30DQ1t2vz+eS64pUVYos85/2tEdqsnGbglWynABlqM3/WIeD4BnkMuOZBDdkyvyja7BHgT53MJk5PJ84DpYQMTJJnb0xygAvG1NWCQrQICSJ9GnGIPl8QW/KZduhkopKjeOsDnInrtlzWKOep74tqGwK9RizYJSLQeY/XRdNYqEgnwMdmJcBICti7BzG6AV6YjKd7CcrKSNP6tBQPUDfCF1zBK3oOrPLlJgn1k4U2wOy9lat7/uwcn2rQmBXjiFP9EsWNEWU5PLp8HAgTh9wCJ/uDZmbVh3UzY0WPvqYMH8C8l/EsYz5szFegY4sdXOG4FEuMy/CUfGTFvRKHR2Bh2s1Hf0vECuUYVnqhlsIU7ahFOek/g5p1xW6/DFfonMe8mTdsNFTw9GOihHf+3TGVLjhZ0CJUJM3YrwCcP9EQfaz7rNyIMDKfq9UU4+1uDirK664WFW9poWFGa2trWhmZkZl0dOYlbyPxRFsVUsF3Qgd7R/1zQUTCRiNhtq/b68GHKMvz/f07f/263T5xXtQBy1fMwW8/KaKI7g1oQjKOi1GlpPpvMmuXm/BI4nak3plIf9BLLmVBYOl7SpnF1SlKGF8ixj53qA8GvJvccOgkTqYnLnjhXhP68tmGM2++vPbNbO8S/LjyzZr+mRmiA5jmnbkbQQdeCfXUakrfqdQUCqFjoiAoszthh7yoMv0dV/7pZqbjRqzqzHLWl9fUwxBBQuVhlO0TJlMWYfwxZMtaQvyuUu5vAn5N2WJuP8Fs2G/6K5Urrz8Yi0uDOFpLfl33lNH3mPi09T7//vYfm3F3D+6b0ZkCwQ7N83j7wzHGQHkDXZ236avjLcJlL/4roA8Y3wnsHcj91XM7dBgbiesHkh1lPGNQtJmY15a3bOZwDjrMIwvdwRJ94LzVo5bbUegf3WoIzsSDLGVmlU1B2/h+mBDIWMgu0VmVmIOZnIejWlJCpIunrwJvHvPuS7MEd4z32jXlGirlVmrnNAnqSV+fOcljv/lvkiFaGP1YazkBc2ZjmQNaXlGsgWVe67SlQ97ms6/8rHqb7tI0ohsrFjI1y0MUSzBB8MR6GigkjNyctP1e+ZOWu6C1WqE6yXy1Uw29LCHXKvdO7d3xz29Hqt40lDPMoxYxuxmBUYgKhvowpvx7punRa9NmYWb+G5QGlAqzWRdSwss1NqxHnz15fr+7/5O9XyQ+X5KnBNmx05fT4oY6pQy+o9+pKTRaEZzi8vyI8w6mbJ5fyWjb+LtZRy5C5tiFkpEPNO8LflblOnc8rJ6S8vCEoppLaol7QAAEABJREFUK7Lr1D622bz7EA0vAicwZo0Cc+2Hf/h7dNWVF2puDoXPvmdmdqCmrbo/GhQx5qL/uRtzDEUulelQtlqZ8ofhPXUD7ooKiLioa5FFYq8MWpyf1UMefI1iMJVFQQ2bJGXbDJz17o4DzqmIfmX44F+W4L8Yv24MsHCNBY1btChGfDBaYmGODPbQv75jRz+LcdThJ0/rOBw/NQGDCh2DICFrclrpT8Z3mLIK5MpsQ6pXVK0d4HRnRYZRNBYxHFRQi5Hby+s0eQw6HIL6TJieEM1+ncHVotCeEE360c7og07h4xMSuJA5FU52SyDHkVQsSWGb4s5rdO3jv1rbLnm4xjavceorWyG1CYXYgFq2qSBSQAVuVUY9Z93nywFWqzX8VVa1saZBEbQwO9SXPf0LVY1XFWNSYjFV9gvVjEcWSrtDVEYJTOOEEbPMRJvC85SII34OHYG+02uor4eCmR0G/egPfY/WDt4mo+4uwyl7JVrOghD5Q0gJ421mktGvZMhe0OL2nSpm5rpfH6vJlLIpYvCPJ4qHDTl5EjypQ5T/N5Pz2ziF6u7JqRMFm3U6PNPxkTkt8AIFmFk0F6Fm/Pfrx37k3ykGjs3Z3VSTVYWQVGCAnfbsY44xyG7EHR6nXGdAUK4Z5jiEbB2GJYlvKwdvV1Ot6lu/5es1HCArXO90pyDaejqCtiJn/c/CAUPOAqdFoZtrjAz8zaFSy1g0MaNPAeNUzuzQcH632JJLTZT8mDyyaZoOvo481NGN2ZGUUxKiX+r6BK3IVjoKGZpzR1QtpYNStV8bB2/WZG2fetYqZJAy09o6hC7vqXv5osLuxFNTlwSdTl/mXj+zUFa32M3HEGtm9F6n8nGCADQ7FT42LeH1VhjtUm0xq9pG0uwu9bdfpjzcpVQuYjR6dJIB9ALT3sqVQkIRdEle2VmcFA4EMT4gcKxTMPH9dy3/1dc/Q1ddcaEiC6jBIGiMEi97BbnsCBCujHhlRdK8lqOAkTcmoQtoYAcWNdHyfF9zA9Ofvej3dMlFu1gwFBgJb/ukdONzqMTbdiTK4hvwECt5M/rC8XHACMdYspNmwTm7iGz2JZRf2wmhycjfFevi3ltTpDrjS7aoBtQozGJuQcMduyT41Xj9MSrhk3BqHPSao2vdeDuklntIX7zJxlrYPqurLj9P/+k/PVvnnLusGBv5Tn3Cgiz4VodSoj9i/LW1uCOeO7lg7pImDMgWDJkIyIS3O8Ni7vxzd+gbv/6rNezDp4odFac2ltUpXpPgoM4+J8qBDMfgnWef6smsNgStIcNjxqCc2a4eOlbFHFmQYXOUhCnHe8s5/9Vx/th03dfPZl+2mmVKqeviFlmdn5AVFpmT2zDi16vd2IfETWSpYg5iyLfkyfuD3Ml9nbpnaswTBHjnvAPGZicrQ2cQvi+i3ZBbSx7P5/C8RHEBnDqH4ZU1mgKioN+gCN0oFaaWI7rcG6nmfrwtFlWMdk4FrpxX5X+coDuedaUnNeyUToPx0Jn1MCAFE5pVYa9fqh2vsyvP2rE0q2f+63/Fynai3K6r32OfVm/Id6uBAUzszv0nXI2Zn1n9CkFEf3esccGkENMGgWwn6mEAojY0LGs999k/qJ3bZgiLu9dDigGZ6Eqdqhft0wen/zAFnkRnMprDDIOEMddwTnM7z0Fe+9yVmwJy2zZJXtRkEsheBj9klGgLLLB8Cd2CdXHP+dJwVtnrIt3bM3imU/R42061N0933ROkK0RjjCsFazXZf4tKTlC+8CmP1g//4HdpdmSytKHZmUJtvS7D6DOFlZrai8oMdZQc8AzjYezSlQg7EIWCU7aoIGMeTzYO6Ieo0+sXirdfRJFTJp7M24kChEg46+6WA8icOJb1+ZngcQM31zg6qnJP5WhZMwu7ZYMlqulJxnw3fPLJH2cywAkRlm3+80+nDBg3LFzXfO7e05fhGTvWkDDY6CVVB1Sv3SLVB1SGiXqhVUQukWJyekmAIyLb9D18KuC0T9sl5IwmkpH1GAyOJ8xhYiqs0+1KiT5k+pkx9WSTq4rQBU7ZK0koBamRWSWTo1EgzSAyQ2EmNSkoh4GsnEPwtqkYbpf1l7TR9lQjjIkVpIWC3PQpZ519TiYHTEIJO3ODZUai0cbqfn3j1z5DX/zUx6lG6fpxeMGCrMexalWtqyxMA47b/dcmPKxUq6nHct/v2iMTarK+X3Mo/xIjvm2x1K+/4Bf05U9/IhNqLF/IBcafoddxnvsuyRJtuTwdgcukIMwMvuA7X9QbarS8k9OjUimUJAW+2BRMRs8/rcEUAigKJD5wrBnUFH0tuyEvB/L7clGvG3svrVP4mCtLeiKZDj9OG2B4VbDI6oWkQmM99UmP1H//xZ/T7h2zys2qhizsDGXaNhtSrhSQjcnGuiK8iVaSh2QWMxGDEuDPgMViPV5Tr8ga9Ezf+e3foic87hGajA+hfLN6vULiRKgj5zAxBJypeGfdZ+MATOoUf5b5AjMXWpsYsjbScG6XZt2Il+zE/QeNAwbcWDIZY47rht59r77zjaQpPOmUodPxWRCjI08iWgP0TLOidv12Vau3sqg8iJShU7AtAT6Y65UjhQhRj5jVRvCUuSkNXfPOe3ohYGYyA9Ds1i3VbJxY2Ir5JLXyTZGzwksHncoHImUQgIEQxFqn3moY78CgQ6wrdCeyy4ISsDirMNqucu4cqbddtWZVp54y3zJKgdrOupPKAZQoIyKFbqgiY7JtfqSNldv0nB//QX3rN321xmt7+TpB126oXzIp0hjDva4BJ3SpHaskbdA3qKrYafvEWtf2pZ7814q+4BFX6Hd/8/m69KKdTLoV7kQxbuz8e71Sx96LUvw+dz5F7ogtIrw/jiChAMv5ZeX+kOBAFbvxECKLEnVQ95APDtbsjFyhNnCsLXqa5X49LO+QMOgt8mvksTZTLuvUPRkqQJ5SkKHVoRxJcArFaQwpGPuQGOdiooc/5DL94vN+Vo962FXomLUOg16rMjaKLNLdQIvdtjit8VoC4cKyEsfmbbWm+VHQ2sGb9FXPeLK+//ueqWE/a36mFBk0Wac+FkA0jjPgbsv38FncNQeyBP+tx7xCvtZr63TmzML5mpk/R7G3LGmoxAlJ9lFnTLIl9CmGwn1lkazp4zwPBB14p8o5GQ5shpNg+FGNDL0jjHge71W7douajdtl/p+fsJj0E6LpCpL+eCGH1wEyfZb309NOASCBVo+iy2PYxhhCx/rg88xPNrknTxhy7y8zR5kiuXuJGUqhU+Uyq8OcBxDUg+ERYkwRhjoKCCwhtEymMkGor8hRAm6wVcxLg50abrtENtjBceYAw2EK5DWEVWefk8aBtDkijAB1ZtDC63WVodUsxvk5/+EH9GVf9MTujjtwVF5ymlKGpMDkKZhcDsOYG98GEeU8KmTpkBbnTd/+b79Wz/v55+pC7lhn2Z0XRStR3mJQHA41qWud8gd5vDMNxrwH/sHljV2MDWc0j0Fuud9p28x3yfC0+XjQs7Yoxxaj1GLoc6+vhV17JI4gsGsKVrDDjbCA3Did0ueOBBjUAPpnHYwxNmjd0IgJWmrCnfn5nKz8//Rd3/HNOvecJQkjn9tVFnir6veYxMSV19UrGwV28m19UMPehPABjQYb+t7v/gb9xx99prxMRA4ySkvwq1dE+QJATpIzkfZ19jkxDsA/FbUS/Fyb1PIrybmF8zRauEBmi4xNn3p6yvA1KSmTbwvynZ+DxTuDSb5N5+OwGTwlnk8s75fTC22ZpYkw2P7rZS2binbtNsV6X/cX2wryRjeKFugvcsRc7Wg23nxL1OMgdpo4U1ZHnDJ6wg220c9APy03qjjZzIR9PMyyyNzRHbr3KXpBhjKv7Ct9VoRKheR3ZhhkJUhr6VAXFgouoTjoFvGEwmvjrNRb6H7ncTS7TTH0RT+11bFT1KUzrtmsiBhF2MpYdL3LKvslhtzHo1bJxP9v//mn9Z9/9rn6wqc9USXHo0VIGvSCqvEq49Iq+69OoJT7HJsuLoz0777zX+s3XvB8Pevbv1kLc4V6RUMe7tgx+LEMYt5xrFpxpNrvWjw1r0yzDjx67+8pnA+OaczfmZWzyp72nHeBmgR/CLtc+7ejcyaZAkapTo1aOpljobnFbZICPA4yg88sVkV7fCb9VDv6b1ADMRkaBQwoBxKnYLhUT1YldkOzg0h4haPxb9Wv/PIv6Du/41u0a9eCotXdGIdQqYgszvKGzNa1MF9odtb00Idcol/7tZ/Xv3vWN2hmVCM7YrG4IZezVFeyaBKLO5197jEHMrJUMzbrnHKF2NPC4i6NZnZKecSXIfq3J19EmtdsnrslNEVGKslIPINNd1RwM+U+9zKUZ3apGfoyRjyhW6rJCieD+7urvlwdUoGMudypm4jZS0CnEw+s6y2l6R1B1jB85/Np4yDKaYFUP5U0qAtBMvpcVWNiCWTmkHUQD595nyJn3i6vjq/dK5KyBUhjFUWCRB5ZlAVgHpE8rWLnY33uzbnnCTO7NYnLmqRSJHeDJLVk48iFwTZ2h2aJcqZMXVnUryydEMj2AHfOKXU8w+hMKtiWNLM0p9yyIxtIj3/0tXref322/uB3fknf8g1P18MfdAE79S/Qkx5ztZ74mCv1DV/9FP3Xn/1hveTPf0ff953frMsu3KntyyNFxiVzhx5YfUbuSquNMQJrCjToPzSnU/YYLUfgchKQI232XtCnzSfgBySoFSsa9XZsV9Mfqu331QY+sZsJ7FTNauJZiQVOaNbUcrpUh1JhdruKxd1SMaTuQJ+zMt/kcm9GBafSeftgU8sRghjejIsOc8PY0WX1Yqk+Y9dM1rRz26xG7LivunSXvvuZX6eX/tlv67//f8/Rkx99pZ78BVfoaY+7Wk9+zOX6widcq2d88aP0e7/5PP3JH/yarrnsfPlCILuiamoNB31VHKmHooA/BXIGj50nkNA1Lx4P451ZLtOdLRA8xnmHp/A3kxDZQ67I4wvDBH8SH9zIwTDklJ048rTa9DXOM2x6dqu/yJVknFHbBJnLIIsk35EmTtgoCmsjtR2NQHz6hcC96LzPjHGnuT1MU+4BXNdP72lGp7cY50SKsXML7bqs2t8dpbfrtypwtB65Dxf5hOGTy2+CU1RCMeFRMXHvUhcSfAI6lY8T43yGro5CCIacDO3mm1zCgi8WGgUWtpGVF2suemidXiEb+qPLdGpeBv3ob7kvwgp0JjBxETBFhAkhE1G0vWRBFoO6LMqKGICyMGUjQ7GouHSp4o5rNSmWtNFIE3Y2LqCMspTHIgW0khksiUoWJaUTxNbwk/0B5gJ8Dp3ISBlxyQyIcbcbULCZHfeAI9PMRJopNjQbD+khl2/Xs3/oX+v3fvXn9Iv/9Uf067/0E/rtF/yMfu4nvktf9tRrtW1mrBF5e7ahXK0yiRoVGIHMLi+3pjL25cNSyBQZK52iJ9N+VkmfCyhA9rJBq8D0CyG+BYnuSF0AABAASURBVGXkKKeJOMcDpUbnnq+DimrKKNlEhdZkGHOXxcTsG4UN9TnRqIsZzZ1zhTTcqZx7MiZn6BY0UmbB6q3olD1Gy2ETBv1G2F2mv9BHFHYQNubjgAS/yxZjZ4zpikqtahhWNN9b1a65Wl/+lGv1gp//D/rdX/op/dbzn6Pf+eWf1G/84nP00z/+HcjLThUcvw+D1OM0rq+BeqFQrhuVnVwIm5QlFgvZQtfmtG3SdSY+9FVHY6uPRuAoGHlY7bpMMW2YpVLD55ZcyZJSrjjVWNeYRXfTv1CzO65Rb+EiKSyAoSJzWMzrZCjLUCtzjy5GOqjHLN9CSUohIc8iJH+MlwPv5Dr6I2jBOPtCJBM9BiiFxIas5Qg9YwQ61cAmIq/fpubApxU3btYoH4D6dQUWzLwkKxW4vjXoN3olLwTt2XkniSDf1UGn8MnQlqHR5VrGCDJ+To5hxM3tG5T6yYOFiXrMC3YCMgvOLTiSlWxCDV7i/gA7HpFBCQXYsOo0mQbshha27VYxWsaYR43bQikMJI6U1HU1oTBrBq5ChsHxqjyb9jlyIDMCGS5v+qYubiKNlbH7tunrjHtKKfXBQDt3XqickLk8kOU+6ClwShRSITExGybg6nisUJbavmunYJiyJZBFZpEJJECc973q7svKTXI9Ou1fJpwVMN5b8WN9nX3uxIFMSjqMrOm/gB+ZVwUGMHCFFTZ14biW1pso9ea1uLRLg9GCFHqw2aQEplaD+k4Pl2VKKpQwXNmN2lFkeR8Dfez6Rj9LjWXNqjZW9urQwdtYsKwpYgC9hiNzKFODA++Mco3UVB23jLGfds1cjeh++hidMZRBocgKnpAywmn9RQ2XLtRg4TxWK7NaqwpVGPSMgIgSYsADRy+R406dfU4aB1yoohICldT5uT3sB08n3vnsAnRYAE9a86e0osyqXy1KsuRYeW4H9npIL3v0uqSrBbolKCKbAVQWZb2BZheX1J+dk6Jbswz9jiRtGXWdWY/Lh9E3Y/4J7qgL02eP3xFnmHx87iMJfzpe3NnPmTQ2MW7gIpquaCtONrDebaPxuNFGHWTDbZrZcbFKdKI4Thf7VXHqgdBBUuhqJtA5696n7pXRzZsaQ77O2KIkozeE8RYyYyD6z5es7dX4wA1q1m5TL4/Vs0aWa4owfwQsEwadT/BMcvAjYcjFwsYYQYd3L/jr/gmGFUHuBBohECZE+DUKNRdL3N9eqBHGvLU5rbsxZ3VKdglGCME3Bl9nn5PGgeluK6lT1kymYEkOI2xMwMNAAE9ao6dJRSGWapss4Vt/RnNLO5CwoNaCEowxJpwrXIPeMbsOvx+fWdqGXsXY+58f5bvErhw/Aw+T9cxylmV+5IlcyNqpnHhcLf1MdwDRB6xzKdmCMwG56mTiaB9Z6ebRZprrNIydIUuN/2+EGOv+7A6Nli+QX93woqKBxAkRQkc4djVK03b8LR7r4gROqtuksWvxs4XFDJhiK5chK6HT0xUfNqTJipr1A6oO3ay8sVdlXlM/VIpszIz+kwnKN0ufiUbcecj1W9uM6WfLaHlfhR90PzbkUghRZoChFAjsukMxqzbMcn8wUm92txZ2XKT+zA6NMeRVbVOFi8CLIyg5Y+4EnX0+Jw6gjJl48um45Xt4U1FbF57msc+p/tO3kB+TVxxr+l+z03CghZ3bVdHJhtmVUCh+dG4dHzDTgzkOBguNFjHkM/NyQ89GXQ6Rdwrv63SSeuiMwaZc5I4XSdb1N0nWHgudgX3XiT5GRgfeYQc/nHeHQdx55LvyzicjbGyB/8Zm7M1pbvsFbMJ3q2r6fBwCfOtpejJJtGvCZATF2+5VU7BJrz6br8OP0xRcJoQB97v7jBGvV1Sv79N45TaF6qBG3BcPYi225ezNxvSgoTwMONwG0TPMOV8sV/R3IrFwsa6vou92r46e7r3HuyQ6EECUMOIiZJ0f6B5pcUYpzsr6Sxoun6fh/B75nfm4MZRnIbEAaJpGZtYhJRcy8Wz5BM+6E+eAK5WjdwlG0aMRiOCQQD6cWS5xrFn2C7W+e0C05nZu48o8qi2DJiwp/eQ9x4Q8Bq3nvppiRqNd50vs4nPg+N0XpH5hjCw6Z7JMeTPs8TMDmW4AjHfXNfysoxUv37QFsn6+7owpn5R9XjG/DJ6ZOc9aNjF0kLQWy93WjSZV1pjNynBxl2Z3XiT1FtQia6GclzDgykHdwxzMDo/gC1mzTXhY98GToTuBzHgfGfHcGSMjPWCsjJmjdk3CaOfV2zQ5cLOq9dsV2nV24Rgy/5sE7YZibIFps/B9QP2pbCLLXMf4NUJTy5ALg1+Sdd3X/fNxwdyC0YXYwUOeSkR+d5nEkVIxr97SuZrFoNca6dA4yI16CNOcmcydcsE/6z5HDnQMdO7fPZzfn2Mrp2kxeoQo5RiU4UMxO6sBR+drKM8JRnq9zUqxpyqZ1tpSO867lPVMoZQw/nkqt+qmIpVsLkZFladpZz8PsoyyJwKyPWCd8+fozpsMsTDzNBeKRIATDHZkaHJVBFfGWXUxq/7SeSqWMeL9ZfIM1KYSHRiF2B1Gph4Hup88Xh/eYdnjo0dPKryNY+F98XV9zok50EAjnaA/JRdSpcYKaU1qV6R6v6qVGzVZv1WpPqAir3MfPmbueH7ng9cLzV7h4T74fIJh3knHSe3Lqa8ssDFQYlfOEbuhJMwHkn7S41NP3IlR4IN2VzmND1P42zsVuuwe6imxMhUGvFg8V4u7LlEc7dBaZarZkfuuXL6qQRhSd4lOVWfdPeZARqAyPDwR3OPKT/sCERFC1qzPNOvJhoua2XaONnJPebCoSR5oknoaI4ctp0TnXXK1NFhQ6I0Uij7TcUv5UAfGf7p7ckk+7Tt+DwikP/kEgSzdg4pPh6wnjwbn0Z36nyVLyElS4kqwTY2autJ4Y6xJkxRGi1Mjvnie2LGQd0YtsldYqaKbk9g+y8qbEL7khlA8jEnXXtwM4510l6nxWOTN9gP0mRlmGONcHZLaVfkuPK3dqo1DN6qtDpC2osB9eMTIR9+pwwtRRnLaIzVtoVCmJvkccr/7rjPo8d613ApPQC2xEEJjdL10/37SUReEuyGVLJZb5LShcwnQV0NAA6tTGyrnocR9+ey28zTDEVTDsdRkMukMugtUjOTV2edz4QCsV2LrcHfI3QT8XFo4fcsYu+i2KWQ2UEbOVMxxlbNbG+1A4zRUbTOqNYPhXtJwYafC/E4JJbs+brufMM6UV7cz9+kYlM9IJeRKd9o/df37bGGdfe7Aga3da2fEOVZt6olaNiJFf8RJ4x6VS+ewaNyuJs6rdjnMJcbP0IUZeUpHoe3CaEZa8FmL5+ORzQP3ArbaOFJ1ZuPkcFVgZujlJLHDlE2k8QFtHLxJk9VbZc2qCm2o4D688B9qs0rmhryryukNStCeyZVA9nm0Be9P7jKeUS+ztjPiqZ0acueCw2fTGdVRsUpRbmT43kHvXMbAKA6U4lAKQ1l/gQ3RDs0uLSuEiDIda2M8VuM/BGeUMJeAKTxKyll3txxwTt09MhPvbqu6X2TY6quUuQRvuZ9Ek6JYhuyaBpqZ36MeJz+37qt08+2VPnnDQX34E7fo9oMbuvn6m7V33yFkrlIPRZxROpldRMaYJxRR7uD13y8YcQ+I9D6dCO5BlWdUVniDQ6KO6hWGmJNCPy3MvhtvG7UgpazhaEaz23YozC6qZbMyUV9IlBKbl9htSqgMnZaVqC8D992oZ4y5x0nCNBJBX6qDTvrj7dwB5nRkWk5q20qT8ZpWD96u1Rs/yVH6XpnffdOTkCewYixLE7QGOt0aEZEoKeaI6Kf3NfE1E58Ck5aNckBn2pPpOePHiUwG6sbV+2hwQPeXhwG6O1J97EIhhT6IMpOiqetkkPGvx2pmxLHTknI4R1p+mIZ7HqI02qmDdat17mYm7SFZXpdxD2FNpsVSxuo2q6dsAL9h9dcqwsaoTK3iLWJSS/4TRSbvmeMMHvivWJ0ITm2vW5nVMsbK9Ykl5CIhHa0YZ16hViomSuUYA72uhl1BRqm0jO+kzVqvTWt1T+vtjA5Ohrr+dukTN0/01vdfr1/4lRfqm7/9h/Xkr/ouPf4bf1Q/9Ouv0E/95Xv1M3/7If3s331I/+3lH9RP/Obr9JXPep6+7F/9uL7sa79XT/2Sb9FXf9MP6Md/7jf0pvffqo/f0uqGfdIKdE0Q3gqFPEYxVRj5jOxZmsqjIYMGudZAmWX5samU6QP9SA4Pp2k/OfAXfRZ90NnnPudAsqQ2NB2Sy1eo5H42lDIjJMZW6BixILTAmJFuGG1rGoatUUDu0oQydaOqGqvOyO+2y5V3P1aav0qK26XcU8n4DhjrHr5ZJp2uFhFJiWgrR4FfAg9H9GIAUjDJgsRtI4fX+BK1ZGZIS00NUtUSTqpJx7R2e+KGHC1fW9JYU4h9k6a2hXY5FVWupLQBEnOI+uhbBYU1SG2QbXAHvnKT4t7369bX/JFe9xv/Uesf/wf1qhsVxvvVC4GyUZHrKIeJjZhGqm1WGQPesU2Z72kTLX5LcpLgoUIWEZ1Zj2liJlgJT1eVm0MKGjMKCf/M6im9saNAEHckJUhWSAhTtpEUmAD9PVrcebmWtl/IfVOpCYp6woQRgiomndp18tcyQ0iYYAIG64QQqfNFyMizBYJn3f2DA4ylfAxzKwFUAIs8E2s61Q2jzBFlOVjSxiQq5aGaPNL+Q0l//9q36Zdf8EI992eer2d9z7P1Dd/0LP3Ij/0nvfSv/16f+NTtOrReYOjntNIuaG81q33NvA5qSStgLS1y5D6n9WqgtY2oQytZ19+0ole95i36wR/+Ker6Lv3Qj/yUfupnflF/9OL/ow995BaNqz50jUAfJR6ZxNDrirpE5lyckUABYvA93wmZvA4+nHWniAOsxdRBWdOx8HFKQsokxkfdY4gho5iIoG+waJKtqk0rajHek0ZI6xw78Qs47eEovVwkPgI9mRUocwNZ1KLpQ13E7DgQabrDY8TDYbSdYQy5hbyWeltKJHx18DY6ZArg3HP7KgyNCLixTawOWpYAISa1DUadnXbRrihWtynt+7hufNsr9Pa//C196q1/p9HkBk7Vb5DqFRXed2WqMhl1dy77mxYNEOyi+O48xSHKOPxbpqDDv59RgKddH/3UGd6a8wo95uN2RvXz7jpjZjIzsqEBE8Y8zUnlTvUXLtH2HVco2zxKNmh1MmHyIHzBMaYM0EQGgmqEuQE+41xsvL5AnQ68s+405oBPeR8vxq2bBI3Ebkklu5OiL2G8Y5xn7OdU5XmOwoU8jPSO91ynn/ip5+trvv479F9+/lf10v/zOr3xTe/TJz+9D0Pbw/BjZJu+xpNCq2vq/DYNlNKQOmeV8owa7syrOvLN5H6b+rIwoz6LhayB1hG1JvX00Y/dqLe+9eP63d/9G337d/xH/eiP/Tf9wxverX2HarXWUzEzS3u1qsm6/M5fwKgzAAAQAElEQVTUJE1tAX0S8EiXKGUzpU14WGefU8AB9AK7buP6RGgNywYNPk7oD5dBtcQbdEsrS5FBI6pKOa8igwdYFB7SBnfIbRxpMH+x+ovXqhjuVsl1oUR+YJsQ9U9huqdPocwWJ6nASAQWtsrQtwnLGcOeaMWRu1Y8zSjj7XiXWgKsf30LBKJqZLVqXW+uUe8h9drbpP0f1vXvfIXe/PIX6l2v+Z+a3PIeLdhe9dMB7dt7i1StK1iCB9TmbFOWzEGap3e80gP28VGFLRLHIM7/jj1wo0vDf0A4M5PZJji6cVkVd0vSAv1flo0u0OL2y9Sb2alJLnSommiNHXmdVpVatHNel2mswCQLiKopEVeHTKpDZ5/TmgOZ0eqAcsihVY6NEkdxrWVtVDUwZc1hbIf6yCcP6pd/7cX6t8/6MT3rB35Sr/+n92q9HmqSZlQ7yJeKBeU4p5Yde7IZibAV8yoHyyr6S118zFF81faVOAVqUW6hN6tiMM+3kSZtodWNhDSx69aAPENZOadDaz1VzZKatKx/eeen9bP/+X/ou7//2XrhH/+FPvqJG9TEntqyr3WO1kWfjkA8WZ3yk+iLw5SQT6Jn3SnggGHlLGNwMeTWjZU231kSBssaGZBq4klKlVKzrgnXOmPXPyGzvpxls3GuBsuXS/2LyDcnU4EfD/uZdtSNs5GOy5vAOxFnKETz83F8dQbcK/CS+DhTVshZlgWihFkXrYvHm26TmAeAfAmJS/Qtus5s9ysf+pQ+9IaX6h/+8tf0gdf+qZob3qZd4TaN6hsVN27UTFjXyoG9yvVYYnGTM5slk2gIULEB6jQg6tcD9JnyHg60yE03Rqlj0QPKkG+NvZnJTyiSz4OOA8anEdxZlIbnaWb5MnAJ107bMeQDjtsTu6mJWiaYckXe5jAMYSWC8zrwzrrTnAM+TgFVMFUJLdEGCKM4nNumNs/o3e+9Tr//By/Rtz3r3+uvXv5afebWFTVhpIrdeipnOBqPGFBGPvQx1rMY4ahxk9Si1HIo5GjRbFb0df6Fl+jqBz1EV1x1jS678ipdfNmlml9akC8cKpSmFZHFAzIVCsVej2P8GlTKGPw6ldQbWTiUGPasj39qr/7gRS/Vjz3n5/XSl/2jxu28BrN7UG2lEkeryZW4eWccoo5NQJc66OxzSjiAktky4lmbI5HxXWIcGHBDBvynttvb1dYHNKnGLORKtVpGLs7V3LYrNVzCgJeLnXwlFcrUKTYc5gaVhUIXp1ZlMfDgHjvotC0DXUjIlGhHVhKepicFYTqYC0ENsubzB1Fnt96qZ2P184r67X71m1vVG9+k8tB1eu+r/lyv+uP/oes5Ss83sgMf36iFZp969UGNqLZf0peU1ExWMUq1RK9T24iIjjyZnrUdPsfOHanqfhyKDK4BYcS7Wc7CSoxIuB/36fMiPTsz2I21rPSSc4Qduvyn2vOcVO7SYOFSzS1fqdA7TxXHo/6/CY2rVo3/AJwzL7XwD2FDGbN8PixgFrwyrz2LRHVxT9LZ53TgQAhRdd3IYimGE5VRaqM2xrjURz95i17w63/AEfrP64//9CUY66QKxbXRJPRlTw0dOMT5dzHoY0DZTTeVNpoJhnlOV117ub7ju56pX/nVX9LvvvC39Ad//Pv68//9p/rDF79Qf/ii39eL/uQPqfMP9cI/+h3uvn+ftN/T7/7+b+nXfuNX9P0/9L069/w9Gs0ONbswg6LOmviRZE+qcs3unlMANGbDjr3OMxznH6Lc/9YP/fDP6z3vu1nrk0CZYdcXlfiIXjJzCYfiLedC6NiKn/XvMw64vgA5oRfw1SEpd8YqSeggcZyd2g1kcq8aDGLDYXQOOzQYXa2F5Uegmi6RChaayG/LCRJbY8pFhU3DaxZkQJ/H02CRmxxpv1CL8U6OUKrFmPtcmfg8yFJGjBLttLwSr+Cymlboxj4JI62NT6u67l/07lf8kV734l/VrW9/rWYPXKf5tVu0WB/SHP0cojdLFiAti1XXr4mT0ahGt950PQ3Am5RkNpVhmqS1qZumTMMn4X3/qwLZifDFkKW2rqEf7jAegdAD1CX6PZaMlTB3pL64lT+xz3tWittVzlzIJLqa0/fd7MjmmGQDTeqgyaRVgzHILcacCWjWKKPyxdFYRgAzzO58mN1NWmo8604PDrQoz/5whvvoSsPRsjaqQpk78Ve86p/073/sZ/Tnf/l3uv6m/Yq9WSUWd268Q1nq4OqKMos0N7YTjv+GM3095WlP1M/87E/qZX/31/pfGO3nPPc/6Blf+aX6wi96sp74pMfqQQ+5ShdedK527dnWYfee7bro4nP14IderSc86TH6oi9+sr746U/TD/3779f/ffXL9X9e9tf69z/8g3rq056snXuWaa/SaK6vtfGqZhbmOS0oONLvq25ZRNQjvZl79J/8mV/W377yH3RgrdUY2eR2QLnbSRkMB2hdE//wlUk6604BBzIjkEBWYBAMIFoK0ZTaSm01UV1taMz9cFO08r8EWGtWvdHFGs5fK5UXY9x2KOURtBtAb7ELM2oTtWrzQb9vho7yPPtR0c8WdPlug9RSxtHgu/wn/BiDeoVBR6XWfzZj0qiXa/W0Jqtvl9ZvlG7+gA699/V611/+jl7/Zy/Qgfe/XsP9n9TiZK8WqwOarZHjVKvnxj8FVGMPmR6iNUdq1VeuK912y80SBsrMVLmOxc/00bFFO1RsBR9wvmFbQlbHkZxaxiOJVycJBB54zphMhviYXFRbZb+XcQkBGUWY0wCmzKvsn6PFHVdqtHixUrHUGfOae02/mmzaWsqVxGIgACQQ4dxcdYtPykw+uA7ziZ51pwkHfJFV9oYcYQcdXJF+4f/32/ovv/Ab+vgnb1NvuKjETmRto5Jx3N0w0GZBg+FALRNnZfWQvu/7vkcv/uM/0u/+zm/oWd/1bdq9e5vm5oYqe4EyTCxkye/5joe8KW/BsiKKvCyjZmdnVBSFdu7coe/93u/Rb//2b+n3XvjbeuZ3fqv2HbhV/WGpHGBejMhTVJ1Lra5nDWe26VPX79Mv/+of6Oef9+tar6OsGCpDf6aAYbx90jtikhBtnX3uew6gBWi0VbAk24SUSEvyP0rVsrh0FZEZr7WmJxvs0Nz2yzTkik/lHvINyB2U5ULg71pGCh+O73ygt3D8HMdNRVOhEXUYqcuVabVh78x8yBuK3NuXzUHutA8prH5G4n5bN79fH3zVn+mNL/ldvfXvXqyDH32zdqbbtTi+WbPVPs1QZpDG6mHEozfCrj8JmWYZkNjtO4xWApug8dq6UKKKRSlZJBglWhffHS7TJNw/3edNdVZnyBl7l4SEblJOHb88/nlXf/+sIDAZBqAEBrLEJMuG38mOMXEiQo0wldvUm7tI89su13DuHNL6rJ5bNWx/mnrCqnqsnMcyqyWZQogKEZjp7HN6cSAWkesRFm4okU9+6lb9p5/7Fb38FW9iPIeycgHjzsRg/DwfmyXNjhbV1Fm9ONCDrnqQXv3y/6sf++Ef0dVXXKEyICh1qzL2FIueUsJME09tdilggjH+KGcdBVMBQ5ApFFPC2LatqZq0Mis16M8pp6gSY3ztNQ/Wc579XL3kJS/VVddco/EYGVNmIVmp7EdlToEmzTqymLVW9/X3r3+bfvv3/kQHVio11CuUn4l/WQrQFZjwRstn3X3PAUPxqlvANTTeoi9qtew+a8a0bRripPmxdeop9C/X7PKDVLJxUMGpUJQQCcZbjKaQGgNTnaXjPgy47ojjZrxTYoTOEolyFNBbqmKWbCi2q9KEXXe1V2r3KVS3SB9/g/a+8+V6y5/+kl75R8/Xze97vWzfx7RkB7Ugdukrt2tQr6uknqlepSjHEHUo5Ggt0H5CSivu1TfUyxO5jEaZxHzJbVbRnY6Sz+UZ4y/3/XsHij/AHJyZ9jgLGRBygzwl9JVyF59+fMC9EZDUl7LDlSsMQDlmTSTfXXs4tAqFqSJfjksq53Zr4P/5ytx29fsjmZmadqKqWlMNGo5cMwpTMFY540DHaJ19ThMOZMZlwgLslptv03/9r8/XG97wNhXFopqmzzgG1RjWNrfq9UsVoa/VQxvqx6G2Le7Q7/7WC3XVFdeqtJ5iLpQmSdWYxRtnjwFFU5DeKwaK+FwBykg7FoVEOeNecAriqVBuC3Vx8nu4CEMVcaS2CXrso5+o//5LL9Dll1+hgMgOhoU2xgelOFEOY6lI3KcXam2gl/z1K/SCX/ttTaqE7JmEQpQ/THxtweNncR9zwJnPmKjtlG/dVKomY2Su6YalbRP0mIajRS1ve7iK/oUsCmfVWEBcKBf5DBhR5KSQ0Ed8INGd170Fr+dotGTwON4JuKBaUeMORd5QTOtSvSJN9kvj21Xd+DF96B9eodf/z9/UP/3lb+gDr/vfam9+r7bZPo3qvSon+2TIZmwmGhSBeYNs04cGPVkjvFUoVIWIIQ9KIcusUql1DPkKhnxdflLmkAw+ZfiT4A8dVyDFptiSaT1AH/SXOeBp27Ydz2ASHLoTPx5ACbbV10DAI6ZgLjgIEsxKGOGMYS4ix10o15yHUn9ZcfulGu64XJrdoyrMaVIH1TVCxxYu14ck7oIsVQqJhUDTyLJAZr2b1RJpIuGQlOwIMuHMN4d8ZI6Bzj6flQPOz6bj53SeT8fSYlDCKBu78My4ZgzzoY2o1XpGP/Vf/of+5b0f45Rlj/YfWlUse7IQ5WNeEp74X9Ji/BfmF9QfDPTnf/7n2r1ndxcu+301HIcOZmY0BAyvEBeO3nM3aiGaYoxC89wZ4pmSR3tGvqDhqI+PzKFzCxQgOk8iPOgNNd6Y6OKLL9Kv/PdfVlFG+fd+v6dA37y1FiNQhEJNk6G91Mte9v/08pe/XnXTU7a+MneRghShpIWM6exzDzjQjSz53WdAfFDUEp+CEWOIMyDJ375j3IQhiJYlhw9mgPchowuaDUXuwyPXcsZJSVap3FtUuXS+4s7LZaPtaouRctFX4Hg5u/zSrtfjYFCpjgF1gfNNh48rNGX5P+MdkAN8J3eTFjb75JDY5KqlTULIxVjSBlgD6Ky8Xza5RWF8E0fm18n2f0TVp9+u/e99ja77x5forX/x6/qHP/8fuu5Nf6N003s03LhJ8+0+Ddipl+MDGqnSCLkfMNdKQKWqmSMJijrWeEKHTLQjbjPmdIs0OGH4vgJGHRt1JajOlHfQaUE0/PTyWQ/YJzC+Lg9+fedj7/zKWbDsAcsSmQvOFtB2xqQScD9y1FmEUsGiDOGHV0phoCYuqOntVDt3seLylSrmL1TobUfImHzMmNzuV6r2Swi3mLQWg0R5yRBJqaW9mhnZWlIK7RFYUj4uHsBCqxN7svMzVEoBY06RqVjDaNIDJyoZwZ9g6FbHWbUt6/kv+J9623s/o+HiHu1bWdPMArufPJGxuOr1SiXymmI3HgpZT3rKE7WwvCCjLpKVSSuHfU0XYowPQ4yYIjIKTQAAEABJREFUKPLdCDPU0pZvUhff9C0QwB1O28qHHwqpK0c4YtCJaTQaKGMAdu/ZqSc84fEajydq26y2MWV29gWLE2MyRwrmNmpj3fSHf/gSffwTt+nQGv11gmeGqtlp+aLG6zyLe8IBxleJAviG7wp0CyJtCxhuHzy/VpHPd0enNFqJ8Ws4Zq7WOUmZrKkg3vMaGcNQLKq/dLHC8hVKg3NVmalFRrrqyFMwroHFGKKpraZIxkGL/3wOhp4In0wNhRyygHhFCTlZX12XX6VubCTVnESFXMs3G5ZXpfEtygc/Ia19UloHKx9X+sgb9d6/+R3905/8ot7x0l/Xe1/227rhjf9Luu6ftW3tY9rdfEY70q0apDX1mnUN6Euf1mOb1NEIWYm+t6RBNnRkBfgQ2RBFaC2AhwNpfIGzPU4e+mpUKFoWk4/uwDNSjHkmayTz+NHQA/LJcFMhKsGnjO3IaaKcasFqpOQUs+R+0TyMMyax4ftkzYoydunlaEGj5XM1t3ye4mCbJhx5jVOrhrwTmNw0a1Ia00WYrRZRNZVId1FHhNvk1U1h5HGoS+Mt+aA5mJw6+3xWDnQ8JIdz0EFQLtzi6Klp4L0FRXY3IRT6h9e/QS996V+RJWh1ZVWl777HFfGjXSaSlFE2KSWuUfqanZ2VmZF+xAVWxw6zY9OP5PjcQwnF6NUW0B1jhIaBFhYWOprMDFrUPU6j6J+jQYEOZ+Z0y2236/f+4I/UJlOIpTYOHFJkh+d5dPa5Gw5Mx15K5PMwnowX6Ha4kXAArlCtE7PsbwyOqVK0Sga4SJY4nla7hh0/iDE9oIYdcBuNfXShtbavYma3hsuXqpy7kKFhM9DOcMRcgoixD+oMIzIoSor6O3iiw2lJs7QxRCYKKDC5qsDsoYdqKJkoFbXKQcPR9e2ajbdrYHtl48/IVj+j9Y+8Wbe+4zW68a1/r4+/6qV6wwt/Va/4jefpNX/9Yt34oX9Rtfc6pUO3qKwOqYcO67HQLVk4lBiOAqMMA06qy9SWjT7ICG2BoLovBI5OI/pAdZ08bHUe3mBvhKy6RG6lnvXvggOdeLm14Lt1glZglnuSzUi9ZWn2PA0WL9HM8iVK5TzTtVQVomoM+tqYHXpzSGpYATMhAivSHvyPwKSuNsvWGXAjbZoiHgM+PO4TPOs+CwfgkSs2R5cLRjoz2dm4oXVj3HBaUtWtXvTHL8Z49zUcsEutGyWMX4jH57OZsRZo9ba3vQ1lmbtwVz0vM9rEv7dciFFVVWljY4O2p6285jWvmQa697R9eiqsdbcbS1ZogyuexCLzTW97lz51/U0a11lFOVTqeGNdybOve8IB55nLhyNSsJCyI3bqk3W5MvPcDBPqf9AlTiRbl9KK1BzgdO4AhnxFBadFgVOWcY4aGwZ45lyVO69Bd1woabtyPY/hRp+0tOOYVsw3H+FWsgZUUtgA1G9BGe2B+EKHREQhZ/U0Vo/2y3xQQQdV6naKflL55rfp0//8F3r9Hz9Pr/zNn9VbXvrb+uAr/1SfecNfa+Xdr9PsLR/SrvZ2KDmg5XxAo+p29cGQhUg/bciNeMHuO6iV3QuGXDL6EZXol4fVPbl7d53zDnYx694P5JdzwLnlSIyJn2IgNQ8klnxufTWMgiFIDq/BmCJSD+XZR8aYfMWSxMSMS5dqfsc1suEeVt0jTYyVsk9eduZ1vaLM6rb74RGOpIwBiEyIwOQLStSYEGVNkfEzw+XoUnT2uRsOGHwy8kwBA+HpeLyh2OtrYzxRLHp6+7+8S5/61Ge0uLisldU1FaT1+wOx6d4siXfYmQLGusaYXv+Z67mj/hV28CvMGQ4NKZBdg3ozuneeuq7V5y6+LEvt27dPv/iLv6iDBw/SWJaZdSCijPxULEgyCrA3HCmHUop9VRiCV7zqNTLCSbHbnVPIi5zFCXPAyOnAE77PR18QYYwFT7soekHd0S9G1sYSR85qViTmemaeK5PGGLVNVNWUaotFDZYv1syeq6XBbiqep4Yh4xTlTTCg6h6vXK6eAWMrMzmyjPwmhlctn7psSYrtREV9QLHZzx38bdLtH9fe975BH37tX+rd/+vX9P/+5Ff0iX/6Pwq3fVCz658G12uxuVVzk5vVW/mMZsY3azjZq3Jjr4bNimZZlIys1oAFSGfA0VWi5Szexusku0y/EvdTyftKOFO/0d4URA67e6Hxw3XfDwLI0mGesCnMCbnjugRRuB8Qf8pJdLE6Gi5MUdn6am1GWXNSWAQ7ZKPLNb98tcrZ89mRz3LExeQNppqjqapeUWayqT0gluoSA2FMEDvsJ1a73o53OCPO6qCzz91ywLLBO4fwxZM1mJvVxvq6hqNZTdiN/9GL/lQRw3brLXs16A/Vw8jXVQOPjfxbLncBnyz+e5rLS8uKIei3fvM39GJ28744aJtGGWPOizHssp/0V1kUqjHQKysr+pMXv1gvetGLVJaFmMea6vQpzU5t2Ss4LUhaZ8FisadJY+zEk/7XX/6VkkXKBOgrgPt4Z90JcmDK4y6zM1pbcfwMug/MWbWS1RKzPVWrakBVb6jl2DMU8N9GShkDPjpfi7uuUZ/j9NTbqTrMg363wfeqW68Cw9ktDAIH9uiNNkS1bAha9eRI+LmD5HIQ2KnHdEiq90oYY934fn381f9Lr/3j/6F/eekf6NP/+DJtfOydWli7WdvqfZpZv1ULnBbMpIPqtwepaVW9sK6QVzjO31DRjkmrQUJXTbpfk8tyMQ/IUiGnJSFTJJ1Ul1m0tFYq01dtGnPnsM9Dx5HGpqlH4g+ckPccBnUdnvKkJdzIZe/szNYJPOaijGCL3ZjcP1ImyVgZl6CvzMRUOkfWu1gLy1fLf+88DLYzWQdqMAY5tkrmR6UH1E4OKk3WpWYstnlUmDS1QPgY9oyBFzB52zr73A0HXMi3sJW1HY9V9npKjFHOUdddd6OaJmuWe+Qaw962WbapNLbKyPltST4WMUYdOnRICaPdK3v6TYz5s5717/TqV/+9anbqKWU17Jw7YNzblvElb9pExuo6PN3hu2z3m828Hva8foTu+Y7+vr6xrle8/OV65jO/Tb/zu7+r4RAZqhuZGfRkAI2SAvGMnAQ2dCEUarPJ8FMKKsqB3vveDygEdulkN519PncOZIrCxMPy0SIijYK1pNdqqnVVqwcYl1okyjjtaUNf49Tn5G5ZveGl6s1fKfXPU7JtqjWrFqOV0MDJkDoMdxzUSmGiJlbojFY16Y3Xno2FmamqIu1E9EaU2kPK1fWy6jPSysd007terbf9xW/qH178P3TjP79Cc7d+VHvWbtS549u1rRprsR6rv35Qc9xz90FQLbbvtEU73PU1w6AcDVmhbgUh2rLI4o+FYYLOJhSqMbSN9dQKedLJfbKZrOzrvAsulhDmgL4UvDZwclu6n9eWYQ/8SW0jZ1EW4wgQo/t5x+4D8rOm4mS0NYWniNQpXNayXOx4GSw17sDKnerPXij/zw56+HVY1NiGqou+JpRMqVFi1d6MV5VQAlh2EcB21zLLsoDSQEmkjE+1Z91n54BlQ7GSB+MpBsRHzGwabzDaa+tj1RhxQxkJRSWhsPyYtAsbRQDZj3aeEkhweNi12/ve8x79xLOfrWc84xl665vfottuuYXdcMuYdTnIrS7ugQwtW0bbFVPBLvto3/M4Yozdsbnn3bt3r17xilfoG77hG/SjP/Zj+uhHP6per9SE3Xb2zHeA0dfAws9oS5rKSvY+oXgtRP3TG/9ZFWX7ZQ/ZOl4Nd6jwAR/1cfQRdzi/HEliLspq/EpiBmeNkaAaY7qhen2FqTuWBVND1mQD1Tan9TynurdTA//tlm3XSDPnS8WyMjt0syhvicpwLWnUZY2SBWVqznKfT7iWhd8QmzoMrfq0XbTriuvXK+x/vz70hr/QX/3Of9bbX/5Hsls/oJm167XUYLzZdS/lNc1zEljmViWLy5jUzZEsKVF/jYGuQqkx2Iilpn+opVBDegN9LXB6EpR6fuE78hHCddIe+l0n047d5whGwgNo5ETDMtFOtgl4++TzkB6oj02Z7/PerIVJjZRrRvOBypB71G9nm08sQ5QyTEubEPEjkD8mtRneMuUUlxR7ezS7fJVml66Qeru1nuY0sTkENVO27pAalMF4RW21RsGKWhqZpcMg4QTcAzuLT/gjHMgEM/zDwzVt0vrGRONJLfQZKQE+M1ACGbhP6om4alJpY31DN914o77925+pr/+6r9ez/+Oz9Qu/8At6OTvoj3/84zpw4IDWOdKfTCa0lzp42NP8h9fGnBSsra11d9/XX3+9/uZv/kYveMEL9JznPEdf/uVfrp/8yZ/UJz7+CZmZ/PfZNzbGKjhWJ3ocEvOmLLb4efrdu0TIZN29fulLdzpupJ11d8cB59IWPG+SDIWJkc1WYQDHzO8NxhRM1pSrDT4zjxN54HEshqrSQOM8qzB7gWZ2XitbvFCcp0thpNQGkGUpd+Y6UqOhDWiEd2TESlAwlqH7XrD/HdpEod4vcZ+t8fUaX/cWfeDVf6Y3veT3dN2bX6FF0rfroOzQDRpgwPueP9TUXKuF9oZNQQsSu/6E6CcEKWGknYKkgnZLiV22h914Q50yeUiU0wbFirnZRN35/u1kwm11gqZyfoFqTYHTgBIwUTUFnh0OEXmgOmcCI4TC87FJqYIpDfLyQOXHPeg3bJPDizjzjCliuZUh3Cb8za+d7LPsNZAtyFfeOWzDZ3e+eIUWdz5Ig7lL1Mad3e4wJyaotQqstL2exKC07URtM1FqKmXqpxFv9iw+CwcQbb7yzniHXVZOSZ7kO+HRzKz6g5EsRCmTV4Gc7uPdlfPCd0BCYTdNrYMHDjJOrVZWDunlr3i5fv/3f1/Pfe5z9S3f8i360i/90s4gf9u3fZt+4Ad+oDPQP/3TP90Z6O///u/Xt37rt+orvuIr9LSnPU1PfepT9XM/93N6Mffgr3rVq7S6uio39lVdcQ3QyMzkO3uzoF6vfydKjZSADAZObnxX7hA0e5/9+L+gXObIH2Jl5rkpcNZ9dg64fDg8FwpTzPfErmc6P8eMyzrzd41duBvxCsPWIk0wnRMe//mEXMxptHi+ZrdfJg3PVR3n1bDj9fvuxK49YlDLkLpy3W+vZJfJknHucVfdU8S4RmosGMjInXVau02a3CLd9gF96h//t974d7+tm9/9WumGD2tu9WYt1gc1l9Y0zBsqMeAqkiraWA/SejRNaMThaTXtt8hBlkm0Gx0pcjdeoGqgg/TMd6SOeIaeFjoblfS/ZHffQ2cVqXbOnFzQ5s5de6SyBx8M2jKLpeTUHNNOPib2AIzAJxjUddwsq+VkV9ii0KWcfX1WDmTESR3EQ4zlYyfoTPDuWNMavrZ8q5TyKhgzBRNfpSYXSjav1C5I5R6Nlq/Qwvar1RsuKBSlPJcPRsagt0yQiuP2irvzmuP2lvvz3NbUTZvUaB1opnMIO1+64Cl4nauZ54cAABAASURBVF5NwosM7sCPDJFmpsiR9mg4UsEKH9sOF4PU5d0q474OP9NYvlOOLj1Ls6NZldRZxKhDBw8pYiz7/b7W2WXvve22zsjfcMMNesc73qHXvfa1etnf/q3+9v/8n27H/rrXva5L//R113VGO0OQG+/G79o5Qm24B3fDHUPs2jAz6Mry+3PfyXvsaKDx+J5Aht4j8Hp9R9PvldQTmesNWT0fWc8ol0+wN8fLt8XJO1TRJU/zG3NdzFKxqM7Mz4Qha924goBxM9Iyi7uM4bUwUH+0rLnlczlOP0/WW1YT5lVzV15TZ/Jmgr8ZCxSwUTe6GGPJR28OGJ9QBbIuG7utekXFxm36wOv/Wq/iDvzDb32ZitWPaak9oEVO8BahYw6aevgc6aF7WlXIzHowrSOj1aCnqsgdauw0BwLyqUKLGGhhwE29FjTWxcVj9NdpC/gRIxHpewG9098hrxRVk+ueO7p33EKenkPQrnO5eqDfxrzyjIF+uD+FU7yFacqJvO++RNe6rFsIJ/wW4NN3yb95K16LmF9T6FQ+HSlO1xQue/KF/Kmk6f7SdlRQ5F8Qq1aOoGQcRR0F83SOhYy0EGYxGEPFEBRhehkll8tQDqViCZyjOHe1yvOeqmbHY3RoeLEOFPNaDQxHrFTYugZ5VX0MebGyqrC6X6m+TUqHpMzE9smfoKOhYp+VKYgkTZ9W6jSBa4MGwTsKTEjbAgNPazoxkO00d51Iw/tsUX582MZGLaccLRMxwwWhhHqh0jOe/mgVRcW3rBoF3MCH2pVUrzjcQ0PLGTsrY6eSSb0jhHKZsFuOKMmGnW4PA57wc9My3kEFBlgYZ0tZHbKQHpP/BDzLZ5V8911yxPhHWffNfTe65mUYzECZrg5J5nHylQhRDIEQadJhPyurwTg07LraQDvUmxVpyiTKPPgRD1Ubk5qikf9FOp1Rj8s7c8K2gIGxhh6SflgRG3Fg/s3ztXDMQEGOskM2fCu4GxZGcKJJWFWjdeU0FttvWdXK1ivl1TWF8YZKDKc1a1IxVo0qWIl9HSy3a7J8DfP60RKnbyqWFUKpHkavj5z5GKsbtYJx6KnlW7LIF5pgIZCQGYaXm/eKdg9KG5+SDrxHt735z/SaF/6Mbn/732rx0HXa3qxqoapUtJUMA43CoAVkgLpU9OV9sST1sqmPcYrk7Qx1a9BtvlkX4tDJldF7GfwAifki4i5vRlmnNSuo7fhSqg49VSxUqjBUY32d6BNSYKES5XUl5o6XK+BDy1VXj7onTdKkLDSZmVPFAkizi1IRIaWma4mc6sqKkE8LE3JMSras7B0VY9OhIYdjK05Z5qUSYx97Sk1WYk5X0DNOUk35FlmhdWWta3zbJ9Tc+hHVt35IWoP3masMdEVTBPpdqs2FBA8J6FQ93n+IkJyP0BNSiTUKElezvHX2OWEOIBS6K3gl/s1Z6r7Hj4anuUCXCE5P6u1Ub+FizW+/UsP5i5TColqNlJgkyBkFK8kmElO7xag3kxXlGmPerkq2IcVaxuQzS92kREp114/x6Y4g6YTcVHxOKOu9lunuK3YqM5Mzw90OdLfsMYFRkImdblkY99nP0GhYquJeE3sq362K/A1H5e53rZiRQmGPuHciIO+JZLsneajyTs7L3ykRecwYbqGklMnhjBAcwDisr6/psY95jGqUftlHEeXu452rOCNS6Pvhfnh4C1uJAa44jkrH0JkSHGwxWQ1cbDEeWWWWAvzL/j8bsutN1aoyO14LjSySn0VTKAtVaaRJmlUc7GYXfqmGCxcq2aKS5mhrRMPMc2qOOamnWgVGyPiSaTGTXrNwa/gWkM3MIj3Vqxq0+2Qs3G95/z/pH//i9/S+f3yZhtVejZqDGjL3++2G+iwkolrq33JG4Fh4zBeEDkMuphC6AkhQoOM+Xm76wUNbCFB9LKZ57v7tNVCYjF2oC9bMR//1zwYjnpmIfuXQm13Q0o5dEnFfILfwP7UN0zJ3ZfPRFBvyTaq7bM7RY5FIc4gxSixSJuM1Rea9CBfoy5KTzl49VrF2SAc+/mG95zWv1vvf9Aa98f/+rd70/16pD7/jrVq97SaJ601BR/aGOhhvB94pck5LPswLQj6n4VM4RfQ84Jttm75ky4qj81iEXqb5pStk5S5NNMsKcKC6iEr9rFS0MnaPudng5OwQu/P9GPS9kg5IWgUTGcJpZvJ/yobwT+HKQiiMYxEpY+BMdLnr1LR303diVT5YWODYe0XnnneOLrvsIvhUyTfhlU9wZkBAMZDYlZ3WMH13Caf9iw5ktoUYcmOsiSlgHIyThoc95FqNRn1VExZ+U3bozHq8Uy7P9DofhW4w/RvYnA8ZM+0QPJryIJGLuYUBtQ4T5tmY9XGlOGkU2Mkacy6360ppXZkTnZaFc82p1rjNmsDzKm/XcO5Sze24Rr35i2W2SNWzgNM3/2FX8ihhzDHYTFzqb2l9KltJWQbJMSTm9aoKbdDuPunm9+kDr/yfevur/pfavZ9Qf7JP/gda+mmdXfaYRUalItfdGNPQ/cjlw7QaHS96fXjK2JX4nCRcdOnlGgwGLJhaOCPFEGRmh8scHchdjq235EY7UWe7iWnYVLHYmbD4KmYKtZyutPWaIuNZcJpy8GMf0Psx2h/4f6/S2offr7UbPq0eC/y8elAfeee/6NMf+qBaFsKGkTSfT1u0HJ+ko8m7V8N3bj5JGPNwr7Z6tvK75EDSQG2eYRCY/MVulbOuEFC8S5epKhe1gmJej6yCe1F+RB/VkHddbbtfDSv2VN2KbmDis0oXioiPm235UG8hIPJHIxJ3hM28Z45n9MzdtOe80Rtj/2lvjpfbtVXNzAxQDtJXfNkXaWGmp8n6QfkmtWDL0nY78iO8oKhXdSThtA4xlrkvw2hYNvyMsWg17Ed927/9Fk02VjU7M6OmQn5O6358LsQZYo8xYK6IXh+BUZnzxX2Ccukgn7ZkP5PSUqLGr6iDhY7PI46tNVmTNtY4DFtTSBsKNpZx5ZW5mvCriwkmt7ahVG7T7LZrVHKcrt55yu2CsjGX5XPaTz9oN4MEskluzFG4Rhox2s1Qw4KhWVdptLd+iz745v+rt/3NH+i2975ei8zvcuUGzaVVDdyIY4gK5nnBAi1goCQqourT3U2p9LdjSq2x657UjVqLquHCaGG7tl9yuWTOGSkyZ/3nRFoW4bqrB0Z2bKWMG/IWv8X4txjzpKAsk4KpNyrUwLsWI97jFLPae73e+7pX6uNv+Qc1N35CO9s1ba9WtMgpR5+F/Tx6dlsvaP/1n9bKbbeIiaPAuIn6vb67Iue+TDca6wBd3lM/NQiknXWngAPGXE9w3wW5Fav4sF3+xyLK+cs0t/1q9Zcu0SQu61BVogMYLgQ0xCwLlTL36G1aUWKSJwRR9bpUo4x85SjygK0uTWOmbEdBLgZbOc4U33uqac+yKfCviKUCfJtwr5k4IuszQb/oaY/XtVddpGGJImW1XjN5e5x+GLzT1gN7qGIrdnr7TihGXBgzy1JQg2qstGfngq649AKUIuT7BzjDZyJnkjM6czSYUHBAjmM6SwT+iF27EWQmyNhZiz2bNJYwlGIeZY621axI2bFK3WvKfG/haU3Zxkay3k4NmaMLOx6iyNWYim3k4yg9AOuRn6iBY1yUrA/8e2AkEjvriWJzSKHeq+q6d+jtf/dCfewfXyK7/eMabtyiUb1PO2dMJYuJiAE3dXt43hEUErXo/vDAi05E8WGsPJwIT9qsikATBzrvsmvE0cbhHgV0lXetKAppM6yjHop7VaQY9ZkSeRLzPMuI84kTSikpcJJpHJ/3OUYvN1Z0w3verne87hVavf6jstVbFNZvVV67VSNbV48F3Lxa9dmV96qx2pUDaldXFH1HTrrXl2k40xYNn0IHEV3rWebCLE4m2olLfJd69nUfccDMGAAEDkFLtJlNyqQln+iaJ7ysMLxAM0vXdCiG56vKQ1QJO/gwULKemkz5YEooo7aZqMGQ+x16qtbYpW8ok0aAiusO3a+xKdHudPApSlgdyCBEoYPux4/LNKxEQZvM+wGPgk9uDHSvVygwuVnoa5YV+g987zM1GoiJXnHEHpRTQ5lMqdThvuUHTX5ezqA9qKRzJXetiePgHrvHRz7sKp2zG1niXrCtaxVlST7TmfV4fxxbvfIxzPQzC0HokJF7hzFXjN2s5ZpPlYSBFvfN2ecMSjyhwAPfxa4NLc+0WJNCq4QxqTXQJHEX3j9HswtXYcivlnoXS9EX4H1lFoyKyJFRzEHtTGkJ3is28m+NSlWteBLVsujmyFz7PqGPv+Z/650vf5EmH/tnba9vVFmvaGi1+pStOBmggJJFtVaq8bm/iUSaf7v/wWShUJ2y2thTMVrQ4oWXS3U+3JUuZHY4fucAOY76TEw5JUXKlJa5emhVMpYFV0qBUzndeKM+8PrX6hNvf7N08HZOOMbkmajXyyo5XKlFmE1S9J8lSY2G0TSg/nZjXVQpYcxzTvJ/Iv3O9NyXKU6ATcmAh0Y/XdeH+5KEs20dzYGGwahIaJVtUwGESNhX9svyX1Xrz1wq/0Myw+WL1BbLWqtHqmxeRW+b6ranli195nglo5wyR0M1R0QtSBzXGcdJpkqBw6sg2vIBJ59AVku7R7l8VPh+G6QTOCffnKFw1zqIt3+Az/R92JMuvWCnnvz4Ryqw0ymslbFbN2XySV40W6YQ0On/GCT6EaRZ0vrqAY7UpZmh9B3P/CYVnDhE+hdZubVN0v2jR3Toc3beQ+9nSw0O5J7+G/Ie8ANzQcyTxB1p4qg1s+gRytvcyDt3mEseF3nVL1WzcJ7kEXNvm0ZLl2LAL8XwXCgV51D/kjIGKcFblxeHMQasojWdY8xtqyVrWHi3crkqMBaGodbaLWqvf5/e//f/Wze+8zVqb3q/FqpbtJgOYmBq5mySoMVYiCYMdmuFWgy5o8ZviCdy6X7wZGh04MGDLA/XTcuCaEmTHHTZtQ+VBui8gpW1ZxIS7ZkALIAPXeJRr+w5ZFmbMOaxqeRYPTKOwnjHCgPcjiV24ZP3vlfve+1rtPbpT2jEYm0utCpShdFvlBjnijGrC5rBFwhUHJQUWBhUnOSJRXCQP0nJdSjfPXZ6IMlYYBiLjymNpwdVDygqAiId1DIdHVkunUkixdSkUilz1xaXZcNzpeXLNdpxtQaLl6sNu7QyHkmBb2FWhjIxhMusUgGC/29LHBO21SG140NyhdXtPDDsrsSUKwmBTMwSBx6tngkOHsJTd94bWOKesxVkGZPU4G5TrWp5caAf/L7v0sygwPAVnGhMmBA65snHxE7fSHalE5AcDMbcXKnMdcuzvvObdd65y+i0gyoLUzWZKLicyHT69uRzocxHaQvwoBt89wH8kLXqEBom1voUGPEMUr2u5MqeuWAS8uGqMKgNPY3DUKvtQOtpXsaJ2Oy2q7nqulJx7iKpt0MKI1qKQDzefpL5Yhn5ishKQuLOAAAQAElEQVRZALb5lQyKgTy0ab4Lr/Z2d+Bv/Kvf174P/bP6q9drIa9pxBF6P9fUo04WKaFkQUkRFF4zCMrmNZvuV09HbpZ3LDMxkyQreppZ3KZtV10rYcSzb411Yg/slflutIMwuplTDsbajbjrt35Quv1GXffWf9LH2IXn/bdpkUJDjqDzxqoiYy5ltfCyYfM0CYWaELp4a/6Fl6TJeIz+rBWIGgbTT+7EaPDpNHAZWcnQkZW5QgiEzrpTwIGQC6ZoD6GKCghJNz0R8hCTSFDCa1NUMox2gfKYvViDZYz5wpXI/UUY+2XAbiGxnERRFL2kgLGOwH2HUA6pXmWTsaKMn/mmPBERkKcQ/ino/8ls0rrKju6Hp5gsg+5bQujbDhGlHjipOO+cHfqp5z5bqakxdlFk1tZDMR0d1+n8mDiZmUDhhM3DIV115QV6xpc/TdEqzcyUMrpWlj0muzHSZCbnmeMyXUmbIIyyljHOLGzMwxjXjGJP7MJzdVD+X4uKRW5gsRt8t8wOPbOL88VsZj7mXFJiXmPtUlOez8L5Go2WH4zdvlQKOyWbA4XYSDIvE/JE1LlK00xBBSoyUk1B6sDcVCGjvbK+VbbvY/rka/9C7/q/f6rBwU9osbldczZBB7SaNKaNJlKayqiTCo5ymfREjQB6o+jjnfIclf20DOZNqkyxV+og98+XXn6VZKV88VQr6oQf5zPVGQgY84iytLoStljifnvtQ+/R+9/yBl33wXfC2w31C/i7ul8FC6UBzRSUDwyiMd4595U0kP+d+SpG/IhRN7lBlwWZQRXtWFcmM5aZhNPAQYaTFlwOsB/hNCDpAUmCYaStjep8GUqglRA0s0YRY26xlXEMlEOpxubUZJRI3Kb+3IVa2HOVZubOUdlflH9vEeTcla0lq+V1mLWKwFh9Zo6SEqvRpt5Qw7FT478fi2Bmh/xBKty732OzH3gu5A6X8873vlmWKaEQW669JnrsYx6lpz/9i9Tz++PsGRiCqXe/eRsdzBgkQ25mZnr6zu/8N/Qn08damWPjhuPBXr9PfwJ9x7tP3b3dGIPmBrtDS2OOpIzMt+xS6maiCYp9MlmHF2OJhaxh1A3jbj5fUIDsZ1gIJaWElGBUrFhSb+5izW+/hl34FVL/XCVbhsMzauQLa/Jyp6o4hp9JxqrPCAnD0MHrSahXkJjfTRskjMj6p9+rN77sT/SRt7xKu3obGlb7uKtdl//FNGOO53JOqc8JgKgTBAf0mVrG0kHr0OzGqID+wDc6fL9zjBjjI3TXUPPnXyA18NPgq3840d7AczmfvQywBM/cinOnfdOHP6D3v/NtOnjz9eLATTXj3YD+kAUVqy3fZRvlA+MT2ASF1FNs+2qhobWAD+fxM/BfhzN0A8Ijs6zA3bnsRIm8l/N1dNB5JRnhcC83d7b6u+IAzNcWtgIIGHqZmDF5rfPFO3MnpthTjiOpWAA7VGy7Qn2O/OLCFar652t/2sEuYka5KNTpFNSO78ADSqcMlaKheDje8x36FCvyn3jP7YaEgnBhdXTGHfnI3i5IEqIiJ2sKm4ZJvoMjJ8ZEmzC1lHYkGUpnCmpl8UAVdyj7+UVzV9xrBS7VDlrPQHDSGWIdU6J8ByD42ecOtOzV+r7v+WZde/VuxXBI0rpCEIq9UMtKfVrOxAZPMWkTWSGLPkmZ+hPIOvmPOZ8AjdCQdTD64n/CNRhE8iFhrCKLvZlehraxvuYrvkRPeuyjNTvsM96moogqYlBuGrVtrXvn8d4nqv7sMKTIssvDXSHBybRZj9d5LPxI9mgk+u85jCJTJBl3hYaRS/Wa0mRVYtEaWLwWLGJhk5RMNCICzI5GCf5UGNE1dmRrYV7NYI/i4mUY8CsVZrjSCrMSxj3EqMKkgjYDshwlRZenxiQMdVZUFaI2OiQ17LL9p99DdbuKg5/Ryvteow+98vfVfvpt2mYHVB+8Wb1CyshpCxL1JXiT/IeqRK+Mb6QJYi2bDkP+8L3L477HT28YMhwxtD36EpoWyoPWMKJLF3HKMYcuG/QVQlLs9EYrMZhGLssEO9B/5B42wNesOgKM61jOo8xcrCROG7X30/rMv7xRn3rnP6vdd5OG7ZhFUkWuVgm5aKChbpMGM7OIQQDGNy+fqKNlbE3WEodOoz2B4QybJ06zkgVlYIwv3dGJPv5nt51Ky0a3ogyZYbjVoG8Tfc5UZjkKYk60SvLZUYAuUV6BfySfdaeAA4E2t+Cja1EBpRKshygVHQKD5MMmjCIJjLcPXE8K84SXpJkL1Vu+Rr3tD+XK/CE6lOe1moca2wChL8gXKMbkyBNZWpfldRU2VhG4+2kOKdcY82ZVDROh5c7QlMifIAw1ieCn1Cp3/xJfkrJNY51vUibnlpumkd9oj9xiQsr97PWRE6GVhzt/q9TJ832idaAHeRPCnyJITBgD2Y/T4HHFqcTcTNA5u4f6oR/4Jm2DnaY1ra4c0HDIBLahpCDzyUc9IUtuzN0P3ge+kqRkpsx3oveKM+ruAB1N1Wp+bp4UqWanORiUWl/brz6LtUvO3aFv/9Zv1NzsEKkRlEMOYyin1bIiBp2Ue8El6swnAJeLO+LoskeHN+uD7qlcZVkwQDMMQFbiX0PXKJNJQ07VVMoY7YwBT5MVqVpVYOFasAvvocgZJGSAzG0rHzOVA+7AgzYY52a4U1q4iMXxVYoLlyr1d6qN8xJ3tx0jrYbnFeVrQHuZuZWZh9OPGrOrdMOyxqdKScHzp/3SwY/q0//4l3r/K/5AvZvfrW3NrRpUB9QPSQ1GpbFCKRSQlhVQ7iXl0PnEqYgW1SFImoJcymZKNiWDD6e9C8ryo+xIf0OTJXRc0x9p9vyLpdl55RJeqlHBmUe2RH8ceNnoJKW9DOFsQdh/NcjEqh+jI/uN/7Ai1xb5lk/p4295vW778DtUrN6GEd9QD0M+jFKEXyHAP8orlvJfe2sJJ9IzdYkFhMH3ntPJfAlthtvwuJXKXl+yqOzjJPejEl3QCT6dsfY2mLviBFb4GR3YMtaZlWVLWNRNAydYIywhp5OQkY1MPzr6oC2Qftad1hzIUOfAO8oFdgo+iK5s+qMlLS7u1NKOB6k/ezlTYqfG7YLqPIf8jJAflIVlWahlfiSIMS/VKHDk5H+nN1VralB+jf+AHEbdfzguWqWC4/0CQY/WKuK7shGLClOCkiwZgrUFIpnpKJRcVlRmOugwTOL7FFIX1Kl5Irsr/6GVMqIY2KnmptIjHvYQ/eD3fbdmh6W2Ly9o7dDtEru4BNmtGb0lL5MmgQzxjin1HnJMYyfznWnXeei1dyBecLfYQHPL7npubqSGo+PRsKfZ2ULP/8X/pl27t6lhF9pylSJLYnQALgPo9vepA6oGpShk4whCJycZOZnCIM+U8ToQE9x3ZI7LhQJ0GYzIY4kijChgobBzu64Wo+0/yFi7ASc9xkYhTIFFl4qJVLZqy6iahdy47asNi+qPztPStss0v3SpbLBLCkMFk8x4ORHCd1ggEcsgfAfJrVYR90ohmnpiXU2+Yq1WmEzU3nyd3vnqv9D73/EKqT0oPt0ZegA8GNEcosZVLSt6jGbQ3MKyFpa2SaFgrIMS1jHDIMPQCfnoZCEEeblUcDpm4qvQV+SqW833AsO5qh766Wbuw9/2z2/QLTdcJ79GGrAwYDgkkdfwTtC1nIbEGNWy0BPj3rA4TF3ZI5VYVkeHTvShnrxVwgvTewtZqJ6ul+ZpxLeynGi1x8sXjpd4Nu304YCLkSlDUAKIJwkek6FUuINTW5DOyjHOyeavVG/bwzWz7aGKM5dqrO3aaGdUpb4SK2ErAjW1cuUXWckW7NRLdnN9jt777NLb8X6laj/6EsXTHJIfD6rbyY+RtUqGYnQlagikMOjCz9TY0eOi6btdOT1M0E2DTiFNAeE4KtKpfBL3xsFayGhVMIkGKIXAEfUXPvnx+pEf+G7V6/s0NzSURK3ERHNj3oESyUzZnIfTjnRv3/Eqn/Qupa328HOHrIQxm2CoQ0xaWzug4IsrFlw/81M/pnP2LELDWBWGrCicziyKQVlHpU71kyEmKeiOyKTdGU6/lC1Bdp6WpO+GIVe3+OTOm+Pz7ofXqgNStSJr16hpQ8EmMgy5wRsLrQQyC9gJhn2d+taRy8rmlYrdGO+rNbN8Ncfol0jlbsmch31FxjjIiANFZZBIS1s+cpBCUFOK2VMjR+zyV9Y1XBtrhgXy2gffqX/8qxfp9o+/WUu925kR0Ed9dgfoAfA0LXIL7zDjSiFqndOLpV17VGLMK4xycj0WXV9EWeox6G64C9XkrQJywOK1ZQQyO/oymYYgIuNhba8++qbX6aPv+GfU1F714fuoNAXkJJKfqa22bnSiT6KMgrhSS2qNUrFU7A0kaM/mCbrHj5fLFM1ODDpH0Ch0zXhlH4uOVaQJ+jgtSrm9x3XfsQCk3zHpbPz040BGBWTIcuDhMikyBN8QtjAjhVm1zaxU7lRcvESjnSipbZcqDPeoCUuatCPVaYgxGCpjcJWTmDkyBMwVX7BaZawQrrGEUmwnB9ms70dvHuoUJRaO9AkTrZKpRuZd+BzTerJ4cmA6RGV8kSuTK+EnUcyOAvFT5VjoK5ZBPqFS7X2tldnZ7lie05c87Ql65rd+nfLkgNww0GFl+JPcoHsRJnQC2UEH6BK9y4DISXZeawcaybQvS4pR2tg4xDgl9UtpcX6o73nWv9XjH/tgjElFeqsSZeZ5pcw/J4oKoNCy+x4/NcjOM0M2toCkCfkQtGnzMXzHlP6WL0lGv80VIHff4pQkcwXUYrib8SGiK+oWmnIDjuxitCN3qAll6crRlXPDQqvK0pid9obNqim2qZy9UAs7r1WcvURTA74Ar4ZKAaZiVGQU6AgJxy48SMsO6EygEfkpGdK6Rr2xtPYZ3fAPL9F7/v7PFPZ9THMti62129S3RD/sTqCKM94lk4+eBF8bH++ir227zpHwW48jD5xoK+CLqy9HUsCYmtogVW2lhLGLnsl3yxtj5Zuu0/vf8Grd/okPqtg4qIJFXR/9ZZxEJY7dM/kKJrrdE+6SuWYXLsq1WerPzGg4OydZYIT5KGn65qNO8EEPZkq5/vAFpdCb6/tu1off9S/ae/11MuS0RabJcoIV3nU2WHXXH89+OT04YIiSgKFWtihCviSETm7MEwqFnXnuDeTHho3/oFZvSXHbRRruvEJD/1OS5R4M+bYObZ6XrE+NEaNLzQhwYhIYU84RmBRBNaq2VpqsqWUFnJksnTHv7qUqsW1H/hrQEnYfZSXJMpA/BGjBQw43Rp0SNI+dOrRNzXyaKAx6Cr1ShpLoRbFoWdXSbF/f/e3fqmc8/YkalY18gSN44ZMwwftEfxKkZ3knQFYX0r3wmJk6folGaFuMTWaMdmyb78bD/2bAV3750/RjP/p9KkOt0cA4al9TZ8jYlUxJgsZpQD4um8FT5mW4tQWCm3Rk/EzUkfAd4sQo9QAAEABJREFULX4rVljyBZcw4g133zXGOyGHxr13wbjE0MjHRoZvvm9jhHImLSpH5DsO8UdKYYad87KKmYs0v/1qDZaukHpuTLZLcV7ZSjWGWMBnXwCI1h0ZfwopS3xVN18I4hJzKWPKg4yTLFU36Ma3vlQfe8tfyPa/T0var1G9rpnWuCOmckp8Pu7+WjYjxy3EJ3RVLVNvNKsZduMiXKCvXIe1GOlgAeY6n/BFUL4QzQqW1QMu/1pfUXXT9XrH616t1Rs/qbhxQLPIwCjSQr2hMiSVMVCzOgTa1gk+maZbl50iqqFMORiqGM4QCoCPXY25e5Nwgs7LBuSGviCf7BC0/+bP6LoPvld7P/1JusSihFMm7/oJVniX2bylu/x49sPpwAEXHkeCmCzXyC50LnMO+WNRwqB7Dl8BZ7ZuKfhuHUHs71BYvEwzux6q2eUHKfYuRVB3aczuvM4zrHyHasmbrVCLmLrsT5GJJRXscKK1wqIroZgav0tHqTYoVI+ndoNvFWRVHGvVoCLcUJYytJQ7eDhLTM4pCJ4iF5nocqmvJ1JbS3Q2QFcvmvr0dfvCgCP279KTHv8wKa3RnzHZ6RP9QBep4738MRlf7EiCTtoDq2ru7iM0eZu+yMoYcUsT5U5hNfo33/K1+t5nfatW990I3UmJdHSQkhtxU0fnsfRk6D025b6LocjkQEIzQNKEeuvAQsqg2TJjAY/loK+JnUqLvNXI24RTiMRduLG49HyGYXfADLJPpO5okq+IWcNpU7Khxm1f63VfTVhQ5FRqcfuDNe/yP3eZVOyRbAmKBlBhauGXQi0D6mRdEuOa3dsEtkapaZTZRflcCNA3S1uxQv7XbtEHX/1ijnn/UqP0Uc3qRvWa2zVIWb12KGuYn9TzQHSwUTnQc+Zda6b+7AyLaPgOc1v40zStfPfsvBXffSwz89JAybgWnJaFak1aO6Ab3/02/cvrXyVxND1oxvC3YtjGiqmW//ekmUW6KbMB4d0kxsoHlrbv1mXV7OSN+Rb7PTXkzxytq+whH0EKjJ95YpZ7hE7IBSgJlM3UYpEi4xXdet3HNceC48aPfUj1ykFFS7KQ+fj5Oaj8/Co4W/re5oCLzhZ8wJPE4Pu9i08SN9xbMLUIWieGhALi0ycvx+3FsjRgBzJ/mfrbr9Fo21XKwws0KXZqTQvayHOa2AxKb4AQF2pSUBaSZyXlN9ukNq8/oHT9T1u2TK4WY5673foqOnVValekvA4NG4BdL4o3WqNgLelbSCICTo3z3si2+HkUDZxKCAPiPyx1wfk79NM/8SP6oic+TGm8Tz1Vys06ZNcy+HBUqXsnCHmjAWPBYqNFkfW58+4XUr9IqjcO6Du/7V/pJ3/8BzTfzyixDRYbbUeX0TkjRCrjZx3U9ZUPxO4dYk+wVjfgGGtDwhwB2QhWoyMbSKykPJacx8hUMz6gdnyQ4UCu2g0RoY+1Qle2lZB/deNgkgp6VipbXxaR9XJJVV5Ubdth2HkqZy9Tb/FK9YYXybgXV16QMoYE+fb546AB6oEO+fhSPzGJujsLRHbxQL+Pgf9cSahXFVhgFJP9am/6iN72yj/Tp9/3OpXNLeprv0qtKnZ9NRnG3mmkhvuRO3mkFjEoYZSLsmDEsuYXFmFHKcOyWTDGFGk1Kbjw+vhi5PoYtiELvB6LpILrr2bvzfrwG1+rj737LfD9oEp0UMEiIILAuCiLxzaBJw8HD5wgyA8tviNvWLH5RmhhG/ITodmM6vne1eQNObrI3b4iVwVt1SpSt/yKwE83V/Zr2EzUrya6+ZOfkKeb9+Fua/vsGe5Jbz97TWe/3oscOFqQEu24smHFiUI7+sg6InLoewUE2YQQolIajtkTikuB3XnBnc9gSVq4QMM9D1GxdKnawR5NwqLGmlEdRmpBjq7oemrbQFvuXHg32zUEExRuoH1nhKLNKLZcH1JqQI0CJux/BjPzTT45gRtzn6wBGr3GU4XMxEzwJ5v3Db7iiCrnViFkJl0r3wHODE3P+ZHv1td+xVNl7armZ0r46oo+kd35IXqyWfhe6Mx4vK5+GeQ/kBfgn7WTzjj85LN/WP/umd+sen2/Inezw5ggxDAYhrFz3/vlXHYY3wS94iEfFBM4Bc5kKOoQGlmoN/lYQcdEatelZk0ZA56QI7//doNuyE7I0z5H5M0cLE+FzB/uFLudFPpqco+71J4m7QAjPqu22K7R4qWa3/kglYtXSb0LJEP2WZIpmzL//KTDjGTMi6cYVBlzxjDwIizyafNBLOQ7PmOhZ+1Y3gflFU0+9jq99ZUv1IFPvkMDFrRDxKJIBeQVytSTTGrpc7Z2s6YHnjfdbaZu/A1+DIdDCcPm4U5STc4pyXnksgyPhdETxk6rB3X7B96jd7/h/2n/Zz6mIVqqH8aKOSPrQcZCi5AylWUZIxk6dGnEqVQn+hg0JUq3GPIQS+3afY5kPo5BXreJJ28C7+4dJToByNBLbvq0fuB2VYcOaIThnuPz/ptvRO6ZB8TJ8Xm58HmVPlv4PuaAS1KizYRw3RkhBYUUFYFlJAVhzq7sEMzsP8hTlBLHRSpnlHq7NNh2qRZ2X6HR8gUcP27HXIxUoxTrtlCbStroAZMvFpg1chjCnlktGzuOCNygl6FV9F1r6zsox5paV8ooZ9XsqJiUuW3k5XjpVD4dB7uJ71QEXvCJeMqJPjfy4+yCHXAvShfuXtKzf+T79BVf8hStHLhNiclo9J9COMrxFspE8Fkn+ZmZGWh99ZAKrEiCfzuWF/XDP/i9+qqveLrmR4Uma/tVcHuSnL8+1om+OC0dnLYtQBiKj/cpdc43Q8LE4i9zx52aDSXko/FdCkfoid24L/yMb4VqDCcgf4GCjyEpuBHveJ+7fvg7w/cmRzUYz9YGsnJB5WCHFnZdrv78hVKPI/SwQ8m2qyVfV9AXAixCZRWlpwuzQCgi98EXvMi9iE/BOwPxIPOdcYE2cbV04BPv1zte8wda/cxbNG+HNBuMKplf7axynlHLaVbLvGiLDWWrqeCB6VqOu4siqMEP8Mh9KcMj9BhzzlIrJhbMadVyddR28kx47636+FvfrI+8/S2qbr9VfRZ2g8CYtWuoIQYFOc9IxRaSBSXmscenvlGnA+8EnHGsTq0SdYSi0Nz2HV1Y1EsAkk+8LvnjlXG8X1ikLAlmWtl/uwI78SH9L+DHZHVFLXGYQYbPz4XPr/jZ0vc2B0z+z4fJ7tBU5kvqILlRz+qMSiIfQfQ/8c7xVWopnYAb5TaUasKcGpuTessaLpynhd2XaW7bhSoG2zHmQ3Y35OGgsLWC8hHRcxoykygpUnlAIZo1NFArs4rOKOiAwgqu6NhJZSZlYvfivw5VV+vyCeoGKbOzNKiZInX0G7XrMCDyc3KZUkeD6HEd/CE94zkEBd50CFFFWXYKp8VgF2ysetZqaXagZ//oD+q7v/PfaH62h+poKLHFTafc+WJ3Q/5d0OUEHIaOerizG29objRQPV7TlZdeqOc+50f1zf/qazTsB7XcD84ucIy8sabQw5pDkTZh+AaVwj9MlOlunqPp2wrfTZGtzyiorilvwyi7BZhqSM4WxIlHRh4SBrzhWqbCGNbjVXT4mE8oaI5LIzLlv1rnu7hAPYacuOH3RaPXQ+1KKNYpohp22E2AD/0lDPduzey8SP2dl0j9bVK5LIV5tchvA62GERFy6zDG1esVNVhnTEzGvAmJjB3v8E30AODzUcHLILuaHJIb8X94+V/IVj6qhbBfZXVQJWWLPGIuzMr/w6MW2tyQpzBRDk4BdT4AXds0KphMdVXBw6D1dU5g2haWAvyQkuTAsEU2AzFX+sx7/kVvee3f69ZPfFQF8t9nPg6c/8hORMf4kGTkLiN4UwTGKsBdh3814lOQeEIuUJ/LSA5M/Micmp3vyrHkwIdGaiQgmiSUJd687toZeSwooFMSfdfGum654dMKLAgjMue/856qsVrmudd51xWd2Bfv+YnlPJvrFHHAGOdCQQ43JFNEleyCHQVfii5GgojIfWRIbCxJV4eCWrwOEzsXFdSXSOmBbbLI7iVepWLuURrsepz6ex6teukK7evv0Epe0kZy5eTlooTRFqti/0EwpQ0UZVLFRG2i7+BLJerO2SQUtzEpC40V8iFZe7tU30rxm9VUN2OMbiPLPvKtSNqQYfyFMkcTkublAz7t+U7KAcVyeN2UcGdQb8Y7MGlQyroTWrIl4N/xcJhBRdoJ0Ce1ysYiyCedN5dqlTCtZHUeXblMskbDGS0MAnfS360feNbXqF/sl9kByk2UYLL15wj31NJUzoFFTkkdpVyBGRPWaGOKRu57mxI0ZYOaCIoOCUNSFKVq7sUNizJfSvPsGp/+uIfq//tPP6ov/6JHdDzsFRPaoD815QP3je1A8gUVR9bqlFxF/yoV9CXSR8vkxal7PEDb2gJEe9nDqOV1ZOJNaNVARwsS/IE8eensdB8F/wGmJphayPF8gp/K1JPHErsoNYyvX7VU+9RObuXTXlk+qGjrKkIFasKtzMs5XSnrELvjjdBT8jSuD1zORF8a7psneUbjvMRycZvWigu1tu1RKi58isLux6iduVwp7pLiEv3oK0N3kGiD16Z8ijpkPRL6Uob32Qhv8sPcr5VyTf1ZE75stJmdYovsrkrVrVp996v0vr9+gc5deZ9mNrJGTcFuMSu2Y4WwLgNi3ExZIfVk7VDW7fKp7AHoYjnSuI4azO3QeiNtYNCaA7dKkwMqqgMy34Fzj6y1sVbe8zb9y1//ma5782vVX7lZg4r7ZK1rwEIoc88eY6HASUc2KnIe4wfnM4IZGEcDUxaTYEkwXnd+jpeSVdYVejJqoy21/dKHUivyhxGOtF2gw4yFRIuRr2NQU1SqY6OtuUFrVBqAO2+3QXYbbRRJfsoQ2NRo702a3HgDfRGbpFq9OU5F2Y2v+E+vw5PWImWC2pyVXW8glua+Q9QJRV77XWGr9bv6fjb9tOEAI6u7wl0TuVVimmMr5mrGU4ibTwUUGhNEYYSOm2fSbdf8tnO1bddFGs7tZlW5TZM0o0k9VEojFCD37WL3YQNlyiFrclnzyYTel/uRSRWR8IBgxsNIfEMoWWHnetLt0ht2Zy3Hq3JhTxX1TJQ5Xs0eZyHgE8iYsKaW3jcycz/JvEEMck6NMlY00caxELTZFOTOdDd3PmmHfe+7gzRzbIY9rzGhaLcdH1J/YFpZuVX/9t98nZ73Cz+lC89fwvisYawPKmiN2hrFGBUwaCklrW9sqN933lAnX6ftTusW8SnE418SdSX1GYLMEfPAt3bcG/dire945jfqv/2359Ledq0cvEX9XpZQYDIMJXxQp6w8jXE8XO9mOAcYAI5Kz4SPgfe5S5vSdvgbVRjpJgk2iIo20eI3x8CgA/VDbtIxgN3pTDtR4tSg5bi8qTZUs/tu6zELjKyY1KFgvFw2Qpa8DYcIi6eEl23dqG7IjNFt2oLF5NCbJRYAABAASURBVAB1OgPmlXvb1J/do/ntF2hh+TxFjtRbDZAIFjWhTzUF2Oy7Cdqm0OHHE/37Fjw+/ZiQ22y+wJJKkmdiq5LFiDWHdMu736y3vv6VihUygZl32gP5nXYfadHqEXh9RtuBgIEHpuvR9Zhq1nQr6jG/1267UR9711u0/2Pvw7B9Qvs++j598J9fp7f/v5frPW/5J63vu1VDlEg/ZnRFC/8cCeZlAHepj5nZhU/qy5UYTXhLxWCobC5DNEYjR8bWoAeQzzbT3Scop4lkIQ5y34U6Mzf810GF7H/mEx9TD1Ew5N7MWLDXypxC7L3pRqmlVdo3Sm7VR09FYx26+vTZH6r+7BnOfj0zOeCC58KCCCkhPRmT5EpMvksJQxX9BfVH27hHv1ij5YtVzl2kZnCeVsJurcedquI2NQGlyu4pUEFk52IgJKkDEh1cEvGVA01NYcQNYycMMJYcYXaDvqbJxkHVk4Nq6hXldlUhs7thpy4Hu7ucN44YeMNo+O4bQ2ZKtIKoMznUgXbMYQzc8cA3+qpjYNO8TudmepYpYMANw9rQdq+fmW9resqTH6lfev5/0hMed61mBxMVeR+GeEORTrdNpV6vUK8s1LROozE13UhG/C14W5I62htaq1X4bjqtk7SumUHSg648X7/2q/+f/vW//mrNzIiFRKvRbFSCD+b97tBSB21QT1Y8qn4P0yY8yIcBHfDG+yRaPAKTDsdtM4zPGNGYOuQkBkTGoimwmPIjZmMhYargUCVx3JmbNSXuu5MvyqpV1dWKGvzEN3HSEhivyDiFZIzrFEbYZUHelo59ytRqtt9Tv+zLf14jlYtqOR1Kgz0qFy7UcPkS2baLFWZ2KdhQ2XfZIISeAidCx6uTTkBv1vQxZY85T+xYXiV2XQ385JMi/Qrre2Ubt+mT//wqvfsNL1cf+RwwXsZi1GuZ1nf2fVccyCzqShbkBaczs6zihsjD/k9/VB992z/qfW94tT765tfp9g+/S+ObPqUBcjIMjAyL+MROvWCqdjxGJL1+vjBuJDJ2Hj+ZyAw4ki4LUSMmnQXasc2GDzcEBVlijdHBCHefjDcRPwHypOzxjtJWov8t1wPXf+bTZEIK3ZB7iM2HL2QP7t0rVWPJ9QVzzSjnn93L9DN3ka3XsbGtVPeh1r2zeCBx4IgR3wohYAiNxZ4U+hLKUYYFCdwTFdukmfPV23alBjsfrHL7g7XRO1+r2qZxmlFOhUoMoAu33EC7BHYQjwF3iCeTIoMEIkIfLSliGCIGIlqtwA7HMGb+K2xtcwBjsE+T8e0ab9xO+CDtrEHhRGaVut07uz9RVtQjmjEzmW0hdGFv+TApsi6qzg8SLaoLm+ThbPhb8O/GCcS6Kj8dgL4MfX7M1qDIL7lwm/77835aP/S936Kl2Ua5PiS/7/X762q8Kj+aD5sNZ+qeIpISacNdpuWWLzWYUH6F3d+GFmayfvI/fr9e+Nu/rAsvWNJwmDToJ024g60xjAVMNlb5gn8dMI6i1gwnj4W3bnwB8CRvQrR6DPJWf8WzFbYul1A44jjbYc5n5zcHzm6Ys/MEJE4OWnanLffGCT/Vqxj0VaiZqAwNi5u665+hyL0O8/a20LVitLvlMoFNoPia1VX4klWUs6ptXuX8BZrZeaVG269UnOcqqNwlkR44FXJEFp9B5VQEaVVd/Zv10Yxt8ko8mW8JAz4FX+BPIk/iW0O/A0rcMNTBF5HrN+tj//A3+tTb/l59wsPmIDvyVRXdYooCZ91n50Bbq7SkHogYtQG78vnYasTCr1i5TTPjA9oOn5dDpYITqR5G3PMZ+QweG1Ksbuy8mf8/e38aZFly3XeC/+N+733vRURutWTthUJhBwo7CGIhAYLgAi4i0URTpEg0tZAcShpKbEmmkZnUGpn6S1vb9Mz09Jjmw7T1aMY0Zj2j0fS0JJLNFfuOAmpFAbXva+6ZsbzlXvf5HX/vZUZmVqGyqjIzIjKf5/1fX65f93OOHz/H3W9EJIOErfHU+YUphEpdNlVNT7t275E4XdNZwTUnK6AsDtdny2dUKgVemLGLY3WjEzr4wtP46nVlFqioGtonVSQaXg048LVD/plxQnkSxZQKro14DpKUeKmnXgzhxQoXZZe+BKaqNlUNT6ObalHkNgW1OOcuN6jOgAq7pIAz710v23WrqiveopVrb9PK1W9Sb3C1ajWc9HYqK0p3MjhnXuIdWmV1nUDnMKlF2zztu3FjR244iMA70VoUe6xoIwUNFbWukFdleU1K7Pa64+zwTuDQiZkYCSOQWbELwyAMLhZfGaeTzoDgQBiQ0+Bl5zC8UK+qbtRfWlLF99UYKmhK2tXvqYFH35X9rc9+Rv/d/+5f6lc//Sl20lIPAyWOk43daoY3wynANj1agXdrGCXj/YCRCtQLNtQ1Vw/0O3/zV/Vv/vV/p0///MfVs3VduYejYr67thzLLff7qquK12nNDdnJnxmIlDkC8YuB+jw5+8qaykQE0lCnk5gWRWQZNkMTdRjaFtm37LxbFhaOzK7VcOjGaUHg5CK603YjzM4rkA6MbWAhZIyD6xgqJjlZbvAo01no4FXoQ9ax5w/o6See12D5KvWuuFlhcK3aeBVS26ds/h18lww9TR2ySS6HSma1JO9Am0KGPQcRpYUOjzeBp7Qp4cM1Qbdih+4dflwPfPk/6vHv/LmW1p/WPjumPjrZY5FiyGbaGo0srpeUgIWIg8yqqlpBaD/fogNHyjXzfwUd6LusN46r5vNLw2KxRs96IakO2WvTblLmfuoKJA2c3yswxxPKWTcD9G1FZq5Pm/uZUmHUUYFk/BNced6fOlwnTJknSTFtKDBfHn/g+9iODl1N1LaCOka5DeTQTweeeYr0ROY78rnNIM7yYLTlEPG0RC8SXCovUrwoupQlYDB3CqeUwyg0qxQM52x91LGnnHHmYVld6LMn7RGvqBnsQ+kaNVfs133fuUNHH3tMWjtOq63wuGox+JlJyWxkEndKltVhsHEFvE9/9CMlrlYZR+wwd2zW0rejw6B2imGKYB1KPJZwEJkVe8eRbYvDdEfSjtgNbxyjnSHPR0yYsSJtVfQXMArFYeJUS0y5x6ZuSqsbY56poKOPKby/AM0Zh9mNslIXFHNFu7XyJKlSwJmbAk72HW+8Vf/kH/wd/V//1X+tH3nvm1SZL0SG6lcda5s1VRil4cYazmGspaUe7WwUDJpWN1y/W//8n/6B/s3//f+iv/lbn9EN1+6h/eNaapANK/Ua4xItynBSIdcSCyzhuOTpgkqCFjNpikw8hZBZwZxXeDfg/AfKLE2EZ5bBe8n7eCHfxOIhA8MJC1m74x4NT2jI+CaMbubbt5dbRta41Ioxi/Q1lXmnyJi5/Az504GUO0mJHju1lE3RyfXB/6iRP2nbEbIaIeeRMul84IAe/PrXdOfXvqJ7v/0tPXjPvaWpjbUhbfVUfkUy99QyJhQoOPOeyH4TMrBN8DwPZnWyG0gMMSXykDCedKqEThmGN3LishQ2pKNP6e7P/Qc9edeXtCcd03J3RE27qoqTCIOn+fvexgIvLYHOKsa6pxFzqTV0GJ3OzKSsoJTEOAV0JioyPpEda8DBC/nKxwW9yXJJO6ibGVeSpvMfOtpVYD5ZkPxksukpUUaXpTPjPodKIfUoo8o0C/0dCxQvdX0M8CJ05Ynv363jB55RxTxzHjN8ZRhPbatA3GFDxhvoVc2b1GnHI2RikFLRrsnblwdPAKfBs2eCt88sWuQvBwn4wDtcVVw55pjyTq7s/HwSVhhOYTQlbCCG39QNR6qbRo9+5ct6/pGHdP/t39KdX/mSHrrrDq0ePiDekvG9uFs7ocjEDExM3mLq5jJhhTIX0I3PGwskisqiqR57R8TGRHYnM0Xi/Q4wAQRwPIazmcP/Dnc7PC6PJ8NjHGUdU8e32sRxb2bHKIy0WIoI52MgeBvsrEJxPK2EYxKOS7RZYpxaQAYGSpyMiRfgLTIpjVicRmR24dIuvmu/86036L/5r/6Z/vV//3/Ub/7aX9FHPvRuXX/NXvliY89KX4NepfHGCf0nv/hJ/Z3f+Q39n/73/6X+zf/t/6xf/NSP6aoreurVrRp29BGarNCXhN8DJtG3OCmZOvIoIQXJJJcbBkQYgFOYSCxgzOVDO97WSThvhc8NGXFgF+0nCInddWLnUFB+VXBNY47Knfa5U4847GmbEwVkZ8DjoER+CinTN2B8M4YsM47kSqmTGUJWsAzlnQI0m+sGelJRjnD0whOP6c5vfFXfRa8OPvaoIvrTrB/XMz+4R8MnH+a7eUTurbpJJy65oaXDV3hZqZ+5d9AYLckXD0X26EecHJGOPKr7vvJHeua+b2jFj9I3DqqH/tRFptTn3WSB++J6OQkkRqxjpnQljiqxO3ehPciwtajkID8dGb9b0ZnyzZlsRnkyWiNAVhcidJk+oadq+hJxUS7z3hyahTxVcWgVtGQHj7MoRuebOsr49s3kUXkfW3jg0QdYAI5VUZ4mPndcb+iLuSF0T8yj40cPqmOhrMlIVRVU5g2NMlto2YosVO4UUvJil7f6YuWLsktYAoYCRndQxK4AAaWyAlGi00NEhYwidKhGmXoYu4rj7dFTD+v+b39VfXbfSzjA0aEX9MT37tUdX/yC7v7yl3TocQyxH6NhrG24obS+psBqs6Yftl80mk6BlalKz96RA6qgz5hcRr9TZGokGRPGysKgJT9FwGEFnJLvqIzv7MZxvHE06g59MjyqyfCI2o0j6taPqoP2BM2ZHb0c3YbEyjnw7d1mkB8Fu4NXYso6Mn1NKRQTku0b70wkDLtwjsPVF7Sy1KmxE3rvbbfoH/3939E//ce/r//yX/wT7dvTp/q6+o1p766+/uHf+1v627/za3rPO27R7qWsqDVF2wBjRRx5gFmfug5PO9yemCEXeO9Y9Sd20/7T4d63wzAGpzCRQZMFYudjxpPzhrWQWNjM/5JaZoeZyE+xpowzL884Lk/IJiMX4fDN5et94MwDsp8i4YwTcskSesHttCuXJ9DsRhEY+cD3UmGsAgbNcKLi1EFrq3r63nt0x+c/r/u/+Q0df+IJhY2hdsegvSHpCr6dhiNP64m7viatHlBkx9xjbIzeOLUVzZ4OnRm8puP0ci+pWQg5L02Fc+Zkx39HXKvP6qHP/zs9e8+XtFcc+Y6PandPirgg5zMpqKPjziJcmxbh5STgmjwDOpwtKBF3xHO0IcjTCSnngmkdr5cZ4OxdFFFndDt77rwj0WJmXAfLKxJjmzrvp3Sq00Ip8psVPpLTRzazqjTSriNyGzcc6vAjD8jt4nLI6qNr/l08mKE31GKeZ0Pv1Gn1ODZqY10YCvl3pZbdett2pdtc2rSS1vTNWfr0KJyeXeQuBwlYcZCmkEAWpinN0KE2jqKepLO4yTCcFY6htqGsPYY+ndD93/qClrpV1ex+G44llzHKV8eoXTia0XPP6eFpEvD6AAAQAElEQVRv367b/+RP9fjt39XohQPq00PD5NX6emlTTF5RXxZRT1fugP77qqEiP4WY1HaaQ8+Q47Q5jVMnbu5gQI3DqjH6Fd/ZI4uNqKGaMGIfMJI7eby4Ek6gw2D7zr2AdMcuPuHcM7tS4dR0Mj4hsSAQOzG5s+e4WQ52u3LgJFUw1mA302j9efWqkXr1UHl8RNft36Wbr79SvtsNONaW78prxw9oUA3VjQ5rmaP1yh14gD7oNdo0JrUsS4yPlJBTC7oZWkQ1UagmsjBENBtUQ5YCTtcc7nyhufDH2LQO/20A4sQJRYZHp6nEOG7jtGL6bXvICG0oMsaVy7LqVEX6g0enDaaQIzRAo0GbKauEQquR3ATGVBhFcZSaFakZZdQLSYq8ZpzonHj8CT31ne/ozs99Qc/e+z3p4EHtHk20j08XcTRWjbNf4hj/6mqsmwYTnXiUI8oHviP57phxjqAci0OPzgIdQdGpyyT6FxwKDRLB4KHjGD9Yp8z4+8KnPf6CHvzKH+vQ97+i5eGzWu74Jo48xMLJW2ytUhtqTeBrQkwzi+tlJBBZ+FWcvngcSFsZq6SEE0sohKOzrC74iETKozr0pwDd6SwoM25UYeRygSh5mW5f8eMOR5zpa3llN2oSNcGeCZryGS1lKJAZdDpdJlerTB1Hh85KVsg78uQzevy+ezTg02Hli1fsYqCPxKYlw0yBklTQ6eDzz0q+AAAVdrGqK2Xa8vZ5ICGvEuvFQ3jx4kXpJS8B15AMl65LHqNArkiopqvPSUg4Ek2YUmMVx7ZxWM/f8y0de/ZRXdEP2tOvtBxNSyhozTfM/nCs5TZpF+2v0PbzDz6i737hS/rO//KnevbOe6QTaxx7D9Wi2EKxRU9i4kquihHljRLf0zI9qjjxIJvH1DWJuyMTJ9ABdzBj6m0CpwRupKMvQqxVRVyz442kxQ5TONfcjZSo1+EwWnbpE46VJzhcd7otDv2kMxwd1wRj7/CdvMOde3YHnzekEYubukVUq/LFQM0Or3MnOevH+3BalgaVlntZ7lCN93qN4HKijKMQRk6EjNw6IC8rTnkozeLM7jjj9BOLlI6Thzad0KQ7oW68AdY3wfMz8F27PIc/59ng+xRGRWaBhVAoY9xBT6uAjIwywwD7s5J2Q2Iuc4j0K3NjXLhzGQjKmkLE4lmXs9ouacw5eIdedIcO6eCDD+nhO+7Ug9+9U4+iD9XahvobYy2POu0ad1oZT7SnN2AX3NMVg0bLjM+gPaF64xCG8dvozwsSpy+hnIZMJOtA2oSsFw32YqW8hw4Ysm6PHNDdt39dD9z5dQ1YaC2xiMsbR1VjaFsMdMLId+hpa5UcCUllNO/FWl2UnZJARK9r9KiaIRK7TgXsiiHbjF4VoD2ZZXdCri7rhA5lM2XGbQ7LQl+BLkQwRjNosDSQcODTHXGgIwN0DK2GPotaaUbXNIZGSRSVRSoKr3zsmB65/wfKG+taqoI4jJO3VFUV9Uwepjxl+EsKPHzwgfslXzwA4zRK8noOnVOgiXOqN6+0iC8VCbiOuPYZKnASFFI2VTLsJekuRWV3rBxVqz0kHXtET93zZe1lt7Kb3dyeSmpiUoNTr3pRvhHzI6JuuK4J3336HK0vYyjt+FG98IP7dO/nP6fH7rxTBx58mGOng9JoiC1uJRx7YpJ3GOYJK/WuNqU6KqPUZcVurvRiOjEA0FX0nGT2I1pmglEwRZimDKeSeAdQbXaZAu8yt8QrBYYhMZy8AkYdBybS2WObyDDmlnDOwNIJ8sfxr0fAUXXsuhPfU5PH7VFpBHCo8p3vxlPKk2dZJByVYfiDerIu08VQo/WDGtQTiW/QaQ3+h0cVWAgYyKMjlB/m3cP0cVh5vBlHlOnDIeqKxYVG0MbCQ5yMTLEm/1xgnJDUaosTajA+U0hCholjvhyRS5AYVqUodZZOgzjCD4VeQbMwUEEBx8zwwBPvkRZOjaY1xFC3tOW/jZAtI98kY5TCeKyasa02NnT8qaf06Hfv0INf/7Yev+Mujhz57LK2pqswmnE8lBv5Brp6jPkAHerXnSJ5sfNNyK7O0u4Ar0fu19FHvyENDymyQGjg0BhfI+2xoCsreO/K/JM6iEXWLF6cJ0dy6kylTlNFoaTS2rN66vY/0Qvf/SPtS4dlLMIq9LDHSqulb6sadYxjpu0A0xU81wjDSh9ahB8igc4M2bmkEDqyt2zokkMyl61Ds2CJGonnGZ2bIYk8z7OUaauA7Pm+EuOb6L3X60nYFHe6aKFaa0APfal4KhnPgusbeiAYSNDcol8WWqGU0vpxPXXXd9U99zTamdVxTJ5TUsIOdiArCzbQJLFsAbSzpE7tERao6J18PqvVuB3Lg6HTKrXRVQsUmYz79MpEgAb9CZnFdVlKwDWigJsrCchFaVwtZpPP9SQZOotBTEf1+N1fVL32jHaxS1piJ9tg0Nzoxl6lalArYIgNnRPKKI4u/U+F9jB8A9BMhrITx1gLPIJBv0Pf+/JX9BjHq8f4LmqjEfNgIt8dJY6jJtQdcSTVMVmCe95oSpDVMhk62upwNtmkjkmS/bu1007HeRMUKsnzisrw5aBA7iPcIBfwxOagL7MkhzDkAWfuiBw1Rz+yB4HdcNAGrQF21cYxdmaH2LFzlE8+vi1bexhjcEg5rzGBgyw3wMBYnX+XZrcvjrjFxI043cA3aZscx4Ecw7Hg/FtidtpT54wDmzlq69ZYZ9Avu8jI4qhCFhU70+B0QWMA0WlG9gHjEDA/5rz5GAIuJYM0R5Cy8ZT0ND6VRgASMpuCinArEAZLMlZqLfKeAH/PzOCx1WS0oYRTFuM4OcoCZPWYjj/5pO75whf1g698RUceeVSTQ4fVsOMe4HyjL9yGGzIMow9v1UTFgqAQMWIhq801XAzEUKuG997oOT37g6+oe/5hGQsFtUliwSE3dsAUYCrI+cwYyPKiqIO+IHg53a4viQpGWdo4LnHC9Mg3/kxPfvfPdeXoaS1NDivSDA3Nmq6QZqTNKONfhJgaudfI37QILyeBhH50FpRA9vEBxlj5wjBkYy6ajNjkISHhTFlWZPzYHxCLvCg3Ze7enud0noO3Lfo0dsRibBuUwMsS86DDyUMRPWYV5Yjog9sddChTN6Cl8k9bLKxXH7tfBx/+vpZIB3TFzATZsuD0837hQrQqFrCSL1Kr8UgNtmCIM++wBxnbk7FDIpi/jLwSb7gceZ3SU1c2NBWEU0XbMLUg6cJIgIF3/SiNe7ok/GYUG4k5UJIkVo6sNlHM0RMP6+kH7lGPo96aY2PDiWc0K2Pc0VRVxL260aDfU5+VbVPVNJCZuiqwTNNMgCUzDVjVZo7Zn3/4Ud33jW/pjs9/QQ9+6zs4+ScUj57Q8qhVH2PvDsuYMAmnnshDINMmKdGUT6pAX4mJleghUzaFTxqVOj7xO5N8EnT0SxVBMsZDBb4Rd4NR8WIBDXMyLofOe6CTIgR2imWiki9UzvPEhTiI8PhV9O8tuoxOexX+vSzwMCRTgaexApG881qV2OQyELJsWTjN4bvtFJL8p+4zpxUVO2cjn9NYPRx6b5w0GLbKh4/q+R88qEfvuFvf+dwXdeeXv6zJkSPaHStFxi4xjmL8zQ2cJDP6Y1fsu6B+v6+mqWUhMD5WuM9FVlmeqzGEkfdWDx3Q0xhK47REuFhZpCHe8fd4y07CU5FczfOeuqovVY0CbTYsfmoWVGHCEejtX9SDd31TeWOVI9BONQZci3DZSSCiExF93jh+SGKhbOyyIwjoWEBvTbO5ycJzyCIymalXVaqwYwPsXoVerz/9hB783t0aDY+jd2NkmMHLX5l3a/T34AvPK4YgmlZV9JD3uV66BZOYw4H+w0tXWjy5dCWAdhjOAqOGJsAmee7zC/WQw5UjKMvYDYkd48O3f0m72Cn22+NqfDeKM8+81OHqM6tGQyErCyh4raVeX8v9gXo4WUu4+7ZTZrUbWfVGVqA16IEljp6WgXACh+5/UN/74pd1z198QU998zs68dgTao9xpMwRfcVurzYVY1+j6VwcP7VqmUgTJpfzgU5rjkRdTycqTiGlUpalwrvzDzQDTkIOeHBnI+ikus5/wCCw4oYaIVjAIqnkvRxa5mlBp8418N6cD+LscEcLEuhmcHk4T8boGhl37DbvwrtzeFOUTRj8FnRUmMotqakDiwDo5SQmYuwihk6Hjmj1Bw/o/i99Vfd96St6wo/OH3pEveFQ1/SX1GD0bPWEesjWQGYHI+JeXWlleaAljtdrHDgkKReZo3HoUKYgQ4fLySgXutNDJj2M7YGH79X4mfukvK7W68YgMc6CVqNO8PpksgLmN2hCnVGS/BRB0B46duLHntBzd3yO4/4/UX/jgHbHMV8ljinatFctwmUlAXNnjTM/fuSAxIkgNwU2Kq5BxnyaCyOhZ9ZrWBM2EidCbsfw3GqffloP3fkdrR15Xk3VyeKIV1A67i93RTM12MkjB+jb+2JxHIsup6LFQqfl5ehmtlRyKk+CskUp1Gi6FmEmgcsoysqYuCnOMFye3YTaf0J6/ZDWHvmexs89qpXJCQ3SOju3IfKalFZcmSLH2L6qdCNqOMMAXBkH7Mz7dV0UtULd/HnkaLKHFxlUKDBGPY6Gqtlx72bXdRV1K76fvvDgQ3ro29/WvV/6ku4Bj999tzaYLGKHZxtDlg4R52DlaIp9FpMOfYZudF1u+E3zQKEnpw+UeDBHeUKeOaECEeZ5kuf/osfiqD1ONN8Bj+d5T1PGZIUJnr38ZYzkmSTjo+UtOTw9h+cTcsgF4k36PdnFpjRJhgeZZsbZkRQZT03GSjjljQMv6PkH79c9X2HR9cUv6ol779WQ3YStrqph5z1gTLWxrrS+qj59+ThHDKXrQ1NFTmsa9eqa3W+liAEzgwsWe95Fhp6MnsgHpMghkUyMt2hL2hWTbPV5PX3f1zgWfwFHnuA1wUuScyR34t7INCfn3Z9YlFg7qA5jaf15HfzeV3X/1/5Iu9pD2hvQZ/R6iYWKQSevLq7LTAKuMq46x4+fQI06FfXzAkkJ/UwWiCMwkDUerknjDa8mPfeMHrr9mzrxzJPYpLEqPm9luSP3VmngZa4g7DFtnTjM5zjmTWaDY8wHn4P0Rh+0Y7NGmE9QxBsCvOl/FCk0ZcbMaiyiy0UCqA1K0AE3gJ6bcj7TWzIoTjFoHZtGdi/jw3roO1/RLnbmK+zE++zEgyZKuPGEgmUUXaibO1CxOzYscpAwmkFNiOo3jZZw6L26VhWCAhrasaObTDYkdli9OuAwMLc48zRcV8Rh+PF7MxypO3CQBcTzOswR/Pe/9g19+8/+Qs+xA9x48ilNDh6WcTwfhhOxNYfWpOB9O9pOEYYiTsURiOlWcq5NSgFEyb/Bt3BSHBwV3MkVJ8qEydQ+/5e3Cq/0KSOmHyihm1n5aXmKN12QjZR1GuRh9mA2DJR4W3OQhWeBRH+J9juP1SmVkmFmeAAAEABJREFU2HUAOjRHliGrHvJrxq3iCMeHjFtkfeThR3T/t76lu774JY7P79Qq38Db48fkP51rjF3sJurjrfss0HqgRr6Z8U0tRo3dTa8KGrCb6ffcgRsHH9DATrvsxC3IzKASejndyR6Ry9DotIuTlwwtAUNXj47p0CN3aPj8Q8p85hH6aPBDg7zFlafteBvkyuU6UKG//utrJx78ru7/xp+oWX1a/eFBVcOjatSiO05PV+ovbpeXBDKuMClqfYi+j7En2fmfTSyhT+hn8tUgOtpwwlWj134Er+ee0r1f/qJOPP249tbGYhP9wbZ1ZVfvbbw83DZV2M1uuKHx2iq9JTEJFbBfOi04UdNn8rlRagZqNFBPtLi2QAJb2GVGCebm21XD9cXRubFEoeROHMMrPzpNx3T0kTvVHX1agwk7LIy1cTyacQgZo43NlRviXN5LYlMNDBWjF8oybRm8Ro4/B/1GKytLskoylJ55o2SdJii+mBxGmzQpqqLHHavbpN2sTHdNsvo49XptXRVO5fE779FdX/iivveVr7Jrv11P3HmnTjz7rEaHD0vs5sVCwHAQNpkocGwfoTnimEI7VlBSB29DTgGGOJ+E8zYcjDvzlv79p7gTTkiUMWdlZqdB5yPQj0/Ekzgt7x1kv704oAeCtBkZnrwtjzE5yC7L5e1jktkhdxxvJ+SROQnpGDtHRu5eJ+AoE3LJbnjmYEeQOTI/9MDDevT273Ii8mV943/5Uz3wzdu19tSzGmDsdk18bMRCTYSkwMAZskwcT3bId0JbLX2JssBCrWmqspirGVw3PcFUaHR2aGB2GXGQMUrinpGL0yn4C5z4VCiM/23qXTbWnrCqJ3/wLVV85w7+q3X0leFRCmg3UsgS6xFy4i3kgcNWe0SHH/iu7vziH8r/BOtyOqFlG6qHLMz1FGLMTItwGUog1ApVo9Fooqcef1qatDJsjzjm7nDsCfuBGuK7N9horCmkkY49+H3d+/Uvae35J7UkbA0bk4ge+UYlYj9Q4XMTJHZypaF/5uf377lLYs4K2yRfnKLNpzeSKPGZLrFfAUGKvaLnp9db5C4DCRjKMEdQxnhh9xSJ5dYPQ6zQSd26tPqUnn3wO+pN+C6OcfYdb8om/zY5Cf6uUKIEsjKSKzDSJrkhTmh/QiEzcZb/M/UGA9X9nip2ZobT9Do0KXn/buE95n18gKokkFR3WQ0LjR5YhsYBE63FcR957DG98MD9+u4XvqC7vvRlPXD77Xr++/fL/0KY2C36Ea9w5sY7QVJgQvYUtTJY1nLTl/Gdq2OnVxlPWc20TNwCJhfVz7rMDDJPx1mVXq5gyiy16FNGfOblZY4zy18iD00ud8SL0LPMTJnddEU/VazVCxWyM2IcL2PRYyxq5CGOB/PGGoZppLS6qiNPPakH7sDRff5z+u6f/ZkeYvf9wg/u14RTkRXkvjTptMQ49EGN3Jo2K7gORLoNwPuFiAToWhZNDacxg0FPvV4NXZ184WD073rmYzLnyOsnWM4UOIQO0aJch7LxgIf+k86FJ3bhxinR6jP3S4cel42PShvHZcoYtqwu+JtSxTF86DZUdccUu0Naf+Cbuu9rf6zxwUe1ZBt8lhmhCW3pMZHqrIIymKFkcV1eEoiMf8M8qWD7uSce1YlnnlLoWOSxMF3GSfeJKzY2PaEvh5/To9/4ku775pe0dvBp7IgUqGNoj/G+ld0NepTJnMNVY/M6TppW+PbzPHNwvHZCcp0XAZsk2pUy/8jP5kV5HujDaik29M+zxXXJS+AMBg2lQAlQXslcRwqMtKFUyXfIOPEMDj98JyvOh7U7djhTlBgl7VCeMd9lWhQJ+8oRdsebnaZGF4UzmkPhSCnhMBLKmESOMjfQESVtYqUeK+Be3VMfRAsKvCfqZt7pWG52KHAXVAxzYseeLZV+ojsjvPwA+MTqk9+LQ4nsxo8+8YQeYYd+z1e/qrvZsd/3ta/p0W9/Swd/8H0NmST+k9U6zgLFsTrCyEsNBjywy/TFQo8emiwmcdKFCUazMCWQSRfEU2X0rwKdFSAL8SDHIqN5nDhhQFLsBBLIyE6dj0eWH0VrfUOCN8QvsfgJnGrkI0c1fv55HX3scT1yx51lx323L4K+9W29wCJo/Zln1Iw2tEx7S6DihCOyS6hoBJH7EBbaXEI+TgnCIImyDOWmpqo0qBv1fXwZ5xr5Vox54H133lNklESlLVcLzYKLw/MOMd6pwHgTGeXITsgU2bkEdHNy7Gk99p0vSOMjYkVW2mtRyBbCSjsa0wRGMR2VnrpTd33+/6v2oOvySMF/TRBZJcahg762oEHj6EeLcLlJoGbz0kyG2mWt1l94So/d/S2tPvYD6cgz8l9R1IkXlJ97VAfv/qbu+cs/1oGH7lEYHlWjoYzPjZn3MkqbmQHZ7WrGwZI+Jzli6wydNk6UAjp5xH/ojRNDJvtpr2fMRVFyZkNJorvCBis0njqt7iJzGUjAlU0MfQab2c3FGicZThNrqeHwmB6855sKfJOMrE5jdjUKONZGE1avE1cilCpg7F0BiyIXZc6USsmkjpQ78URHDn9i7OgqHvZoY8BqcoAj71e1GnaP0SITwytnX/tqHE0TUH6CGi+SMOx+dOt/jS3znSpSK3BSYKxoK46E+zixFTPtilGTY8d04rln9czDD+uBu3BY3/qmvvulr+oHX/u2nrv3Bzr68OM68ehTGj93QIImsePUuJPHwb3Ti0xEl9GZgNpXcCEUb7fMSk8H3iVmgSQfj1I+K+PJaRfjc2bfaSZff82CUZ1B8tMEdtDG4obHWjt8RM898JAO3fcDPkPcpXtY4Nz5+S/q+1//pg499IjGLxzAwR0qny328Po+nG/gaK9CrjWGpWFMK0hCrHIyGTp1dNUaowlNbnACDyvGs2YMfWFWxpR0rcCJilydFEzOeYG/I9qmSKcF+p+WkXDiQeaNjK5lDGSGUV8IROu0ZCMdfOgu6fnHhYeXclaoTFRTh3FMHHWKo/Pu4OM48f9Z+chjqtnJ1/7Dmq7jdJxUwUut1hpQobMwSvniurwkULN5qflEs8yuezBZ04mnHtb3vvoXuufzf6wHvvDH+v7n/lB3/OV/1APf+KKGzz6h/nhNAxsr5iGCmiijj4lUUlD2H0BzoLcUvfzFPBCO3LFraaDDB7FH5q95i9kTm0C+PDOZBRkQfYZNNRbJy0YCpoy187srgMPgPWOMJ+y8vFwo9vOPP6Du2PPaN0A53SjGoDEOzn8nO6M8kr81v4s2/U1Tphx1k4fieHiSlchOS2O20ntFGzWKWFG/X9fs0CsQVWPxo2jPpOLAid1xuANxR+LGOtGe4UgCdcVCooH2Hqh5L3CUzscu1Ti0Hl32MfANR+ra2FA6fkLrz7+gpzky/sG3b9f3vvlN3fO1b+iOP/9L3f3FL7FDvUO+q/fff87DDeXhUJnV8RQjmcsHlO9YfHuXr6LpJ/pkFIsApwu+zHmk72p2JBdZ8XsdR6CuUQ+pQi2VuEiUBYyRNuid1/F65vXh0eNAX6eB/o0ds1jEtGurWjt0SEeefVb3fOPr+s7nP69v/fmf646vfEUP3X23Hrrrbh145DGlo8fZcU+0Ao3L9DfospYZA0cPOVW0WbF4ShiXTL8V417hyTOLqAyBPg4+mgl5B1CDJgT1WAAMGMcGp1tRFmnTdcth6IDB5ByMLjk6p9zT5TlZ4x0ecM8Fmt0z7TkS9bOkyqQVjs6b4WEdePg+ae24cjsqI9DxPMas4D+hvnFId37pj7T+7EOqh0e0K7aq1SoGGjBGACS0MTNmDtGfFuGyk4DPqTJXsXsrnD6uaKSwdljjQ0/pxNMPae2ZR6TjL3BKNdQy86Bi916xkajYXGTmdhEYKqWiP8Y96FxD4ASrxWYx5dSyITnIsb7aMdOileiLxiRuIdFudpAzScxFssSG9moRLjcJJBhGRVTjZEJ3VJaOydjdjNC9DV9JspvT8UOafO+rumF0VEvrR3GundatVdtEBYz7ACe2Mplw3C61HEt2IOBtDVBDFcbRdVA4CXfUFQYzuINC+RLK7z85TWvqaJMPmJJNFONETdOp30ta6icNQlLDOWkDwTUIfJPVhCXBRAqxx62nxBFWp0YJR5Lc2EvwIlWkI4uOGtCUBvC0RFsDJmiTTqjXnWBHt075quL6QeWjz2rCzu7Ig/fqYb5/3fWnf6Sv/7v/j777h/9B93/hc3rqO9/SC/fdrUP3f08HH7xPRx9/UMPnn5JOHJStr0rD49LkCMIYSqNKzbCnXaOsvazu96Wj2tMe0R52iYP2qGJ3TKE9IfH9VhiOgpb3SBsInp7QpteZ0K7/z23HDmh44KnS78GH7tOhB76nZ++5Q49/82t69C//TPf94b/XXf/+f9J9f/KHevSLn1P72EOqXnha/aMHtGd4QntH8IuxqJFDVZBlnF6ItBgXGXbDxwW0yK5DvrnqqcM5j7PUQruQpflCgvGvWIg0ONWVStpVg8Y0qJKq0CowlmJcE+kudGpB5+NOO1y85WNkMjPRq4wSgwajTVMn393wQCFFZFUp5EBpq0kcKdUTxUA/rPB6LMyuCUMWXvdLk2Niu01fLXWTbPycdOIRPfIf/3uN7/5zrUyOaklj2hvL4IWr9Ob0BLXMhaF67NQjOzLve4HLSwIbnAquo+8jC0yHrJgmWsI+9sfr6rOJGaAXPXfcaBcKKZQcAUUpRwWWhoaOGsoUeB41oWxU9FrnEFZZMKd9u5TYIFzNArM5clDrTz1E2yc0rkfasFbZ50I7kLol9DfKLGkD+9DWrVRH+juHjhZVLi0JGOwEUC4UVyCjCh0F/V4tccTk34NW+SYUWW0aRpZHp12utAUnS71V0/QfOsguMqck9FJmXnqy4osnvA7OOICaFWrdVBoM+lrmqKmKUOtORJm2pHLLHtFuMAXe0YsE8/pnovDCy5QH0gXQGWkfP8QEznw3T6opW2IRYmsbWn3uBT374MN69O579OAdd+n+79yh7339W7rjy1/Rt//yC7r9z/9U3/6zP9a3/uwP9a0//Y/6xp/+B33rz/9ID3z7i/qxd16lT77/Bv3MB9+oT334LTr4yKM68vAjOsxx//P3fV9P3nWXHr79dt3/jW+VP1l7519+Xrf/2Z/rG3/yZwXf/BPSfwr+7C/03S9+Wfd963b94Ju364Hb79AT996n5zgaP8LR+Gh1jcVBh6NKyhgE58c/Dzh/ET4dRmyahyxPu4wYrZKeP/HYGLiCTU88P62LjNih9/uNqiqq4jNGYPwcxssZ2RKdl8vbe7GGvDziijMLpdGJQzr08PdkncvgKMu646owco9980t67L47cdBDGfro7zheqj2XxUs9f7F3FmWXkgR85OdQ0fp57sxYp4XNT097cM6ZECpFq9RNWvnCuh0P9f3v3c1Uw4GzYer3GpW55105ZdkTwEyB0y//7ISF1CJcZhJABRQLzyOqw2EAABAASURBVJ6qpfJ9sBZ2nrUlytSu6uG7v6GKY8uAAdQ5BjPa48rUTzjGznd7Xkb+5a5MPw5elwVTwDnHGOROoodTd2Wu60pe5kprEOsLBYcw6HqVwfsLTI7ogPCpM5dimzkN6NRj11p28/CzlMQqXVom7rO7b0YTdvMb7PxOyH9C3o4fJT4sY/ecjzzNd+fH9Mn3vUGffO8t+ujbrtG7btgt/89DHv7Od/XId+/UE/fcq2f4bn3k0cd1/Ikntfb0sxpx7N8ePKR8hB3mkRO0tarK/1e5cas+/fWGEy1Bmy8yPB4kqYJ2P/GICoyrKTLRfZEVpLJ5MGLPl9jTxdHC7Cy2eUyR1xP5zM67yJZxMeDKYci5jAeGpdfUqnHiZTwYp8B4QQbVaIQ+LsrFInOpLxYwq/retz6P7J/RoD2i/trzevrub7LY+QrjNVafegGeLgpNi04WEnilEmDTYGwafL76rrzP3Fo9ekTrRw6phy10x57ZgfvPBjHBmJ5GZDKL2MlahgUIr7TPRf2dLwEf9KrYW5OsVocj7yQFE7saHNORZ/iWeo/22rqC/InOORhq5ZUTytnhBIMFBRo24wlAA/3xWcjumOfAaWaQeF8c49YxcNzeyBW8hzOvyNNk2WX5c+F00G7adKZeDlSbXUbsjovT5OIA3YkXMKkqFiFLdDKAnx50NeQb6Gn4htxwRN3jO3LNp4VqNFaPMnf2fcoHk5EGnGgssxja1R5Tf/iCeuvPal8+oqviGo6mVc9/J55j4d5ohFPuFFZXFdfWVK2vq6GsR5u7cMaOJfrts1JvKGtw5J73H+ZbyqLfVhXPYoIRaBCI0NtwHB4ocr6cvwLyzm+Rf87UEvA4T0V30tF5nj01x30ZuRrOOyIHRxWC3IEPcOQN42ClHdNWhczR54jvmD3bUDM+rNVH75I2ntexB7+je7/wh1rms8SgQ6Z8rrCT/G0VtYt+FxJ4cQn4XDXmeR2iRqMNGQtP4xv5gaf4dOd6S1o4ck7xaWCqyRnLLKuwrY2EDfc2tAiXlwTcAE8dtKlDGSaY9IQIAoZbGL8Dj96jfdVQPb75Bhwpj875MpsadnfMiZ2cmecdP7yJgJNwpw8pJysG3o3+Ku24s547kn6vVlNHVTzkUqRecVb4oJeNT7ZOgvo+AdzhxVnanaLDFzotTjm1I4nvZS6vCqcWcHARmdQm8VlYTTA1zLA5/H8z6kFvzXv7dzXaZSPtbVp2hqtqJicUxmOO7TuxkVQPR1ixIFipKjmWOaJeQg4D+Kkprzgir1gc+E+O+w/yOTwdeeYT3enoV5EduDhJCaotlB24WETxGVlFFlIRqaflRgFAOmUZqATjIRd51wIvz5iJrBiEjEPZeRcH3u+poT/f3Ro8Bl5K6EzyRRd5mhaN6GKFKpoqmyD/Ne3SCR195A7pqXv1/S/+e8WjT2q5Pc6pyqpqvm8asr5YdC36WUjglUigsqjAnK2rKJ9zodiZsQ488Zi6gy8w/4LG4w11alUmNZMsZ5/FlQwnLkXmqxbh8pNAVjG6KECaMR+J67Qu/33Jw49/X4O8pkZDGUrFo5e9zEzuvB3GW74bzxj4gKPzMscPbQSS/Lm/a8bdAZGGg6BludMoCk5ZHULZnS+xM/Q//1rj1BMONrGSzTjZjMqLFWyMtIOXTl4GvEw4H6MjIoVZ7HlBK69AuWRGCVeHd28dtNHycIJ37EAin8iXmHxHS22qaaKCOmCslKta6xvIr/DfIm/AOwZNmc4TcnU4PR20OTzvKM+p21lS9r5K3U6dAe/Pn1HegQnvBia1IT9HmMVmVvgwM0nA45ksDSop8VLlRI+cNECmAnL12Ogvkuiz63YZD3q1PO1jYPSXcd4CPjYxBAXattKa9+Qp08UIOWdh+1SlsfrsvI8/fp/u/qP/lybPPax9ccRpxZoqdbIilItB0aKPhQReuQRcjyW2CszFWAdmUqcec7Q7dlTjw4cl5mdk7gZsh9fL1BW2O8ZGdc2WIPRKySvvefHGDpeA4Vi4MPrOCDlVOEH/ASEdeUrjY88ptOtUwPl4hXPCrDHqJhTSlTNg5Mm+6stQ5lNIKHjG7yWUFuC1YjDVMaiJUYNBD+feqKoCzyEd5e/Y0YoJ4HUik8Aw/CoQbYlKgCvPYdMizycztbTfbQZl3Qz+PNOKI9FjMlwGSBbVldjzno5KpSwo0Vb2Ps4B3r7D+/P3Ch2zvud0eZxoiwtKVIDI5HD5J3j1mINyJS/k/WndrFKJ0gBNjuQLIWQWeNJUVflzqr26VuVy83eL48704ePgyAq0T/UtvFw7GG8WFz2Ozwd8zliaHNNKOqFet6aoMRxm+f9+lreQykXXCwn8MAlkZlWmQsfk8w2C1CkyH/Paqp647z75z980bFbM52GZc55C70PNWw2IWCCixXU5SiBMmUaDIrvRyI5G7Qk99YPvcvx7Aoc5kfGtdVrp5e9Fv0q1zKfalt1pUqxiKXktN3cWAQV2GGbZIRYKhoP2Mvy4KpyRH/02Ta0aJ1TRb+UPeM8dd6augMcGoc4564BCVuZeYJI7RZ9MBZ5ngqVNyKQdIt6M4pzpK4s2eJZBYmolXEnnTrzEOHbiUpe2XzamjTzDSRrM5I59MxJlNEdNOvfLM8QJehwd8RzOfwHjXeRBnHHeno7IsGkqDfr9groKqnDiU1kleR2XvdGey93jObRFIc1kbHDvf5mrl0YapKGWNGJhOoLSTl0MGjMGmTpbROai24UEXlYCyYT9yeo4cZN15SSp6SYaHjqs9vARaTLhEGwiV+Pseo8BCQFHbpWUK/k81SJcbhJAa9CIBNvGrWI3I9+BH3laj933XUXyHTuwMdqVqUe1l7181zetZOpaXAdOoqpQsnN8f/ru6fepo0gsKmbANLsjzuzAMvS5c3FkpfJiwKm5I2+aRj0cUo84YsjdeSV3/jwP0BOyuOtUQBywKoc78TZIHhuTxcrvhwZoCOxAp/CyQPkpJNprZ4B3cyTxujKlyQJtB2Vi471zg5U+z6pbpmyA9jlMmdxmJJPyiwEZ+CJISrRiijjquq7Ua3oaDAYa9PqUebuJavBQnHznHMyQiQGLInPQjrYwZOTZWa3MAskXfDV6UaeJehhDg7YEtZNQaYixg+otpHTR9UICLy2BzFxNoMMwJctUTNiaVgM0uztxQk8+cL8wqjKfv8xcodeeDBytC/2X678W4fKVQJ6xzrG6umH5YyP+R1iMfB/DnjCCsxovH83bomb5Ps7ON8ZI7rVc3mhGbWdtZJV0xAHFEBSMvAOFd/0nqRiC6hjVVO6gGvWbfkFTNYo4cq9Ddc1DmURkfCI5Oip4TFdMpqBIhZPgQXwx4NSiJgoOa4m7AsOZ6LTOpJjOFaaT/c5oCMQGPJ7D8yJQrNNh5GdAUH48L+LAwsYXWHXDYqfXU7/fU69XI7forcwgqmaZZfJcjKUvhkp2VmQUn8Zbyb+i22uunMXiiL2LfHEkky8ugjrV8OmNJ8a7DVEj9DiT9rIFFhLYbhLIEJRMcmRiVBnbI9UkYtfq4LPPavW55+UzVMxFqsvfCei10G8p8M9LF7jMJJDQmhEmT2oNlXDvMjqsjed/oF3tAS2n47LxhhJGMqNM5yKc7JViVMtS0WE4jDxTOhW1y7REvyXtlV8eGfUsR9MWlEAuMImYxojLpWAmahQYuzI35o4Ib3UUjjyw26z47lurqkw5dBK7ZqmFNEDs9R0VUokgKClzXJFmKGl2eskxKzv5rBATuEecSWASks5GLAAXyMF3jCHTHbTmc4LXzUp2CnQgXpVMmsPzdrL9aV+R/BSJxUBS6BydVnDYK/1ay71KgzqoiaaK9oMydCMTFiTeXjDJzG+ahpKmFrGPQUL+XUHkzWmVrbjP+TaoyPCR4ccR4C0yRv6dscfJzRLwultB46LPhQReXgLTeVuzi2jaqKatFFKlSZcVa+L143rqe3cpHDsg//wZ3JBUfXXVLnVhSYl5GbQIl6EEcFLswLHeMpQitRsoyKrWDz2manRQyzZSpaTAkaSEQdc5BDPMqanDiXApBIx89vf8lmklk8nEifjcLq+dhQM5iWkf3v4c3pJTGJzeGcwdEjhVlsUnX9Xc+v1ag6WeGpxZxKkbBt8SzpzvUSI2jH500FYGLiOHOwrIkMflJ8ldbjNkeFeOEjvDKYxXHBJVAFxAsFOfIfhc4A486/SaGXoyfBWwYMrQ6Qjm7Sf6BJQ5D8ZK3hcPFbT5T5wvc3zeg/8ezs4duP+Z00h7BgL9uPN2GHSqYEYokRg1M69l1HR4egp/pi0KRr8BeRj8ZzIu/uQWjaGIxDXUNnwe6AMjTfXFtZDAtpWAn8DVKHAEAXuSmbsT7FKDjTrx3JMaPvWYZGO1kyFxJTXLakOjjO6j7lqEy1ACVtUcpxo7tg5H02py+AWdOHYUZ1cr4SRE8P9ABe9E6twudzD+19wyjsAM7eI6tzcvXq3AAqOpKvXgf8DR8hLfhfugojxCszte/IIy3/hT28r/bGLyb/7saj12R3cmnHqfTOcTLrqzYfJ/PmmtdOo3Bw6cAndoAW8covHNuw966vcbNU2luole8bJB5HQoBCSFXHw5dNkwvmB0x0kgY3d8V52g3HU1i384b7e9xmdOP13aWD2qxx78vrR6XDUGqsDVG0ePivseg7cX1+UlAZyUjP3YZKQ8WpXGq3rw3jtx6i2OPODIM0gy15BXIJlEu/593F8xM943T24v4JBzm1i8iAkR1asbDditLvUHWuJ7uufriOPDCVScy1d1UMQxsiGVn1745DobSWeX5fNeljnyLz/oxy6a7bcgUYFJHZj0kRVIA609Thr8974Hg5pPCpUaduFVFPUS4+E0QdYlfpmZIou1GGHcWWZhqYsbFr0tJHDOEnAVTYbdRW+TYUmY09k6WWhV+1+Y6ta1VCUdfeEpPf7AffK5X2OTxGmUn7gFHH/QIlx+EgiVZDgr7Fztf8Js7bCOPvvY9KfV2YUaHsKVq4rnrh6+C88oVuJoVwQzw3GYp8D2uQIkwb0Cxt385IFj10Dcw+j3MP5+DO3/FefAfxiMshpZ+JwJ8MbqRj5p/HB5M5h6MOgSO38o7TuNmxBKOolhUw0jDR66V1flh9V6/Wq6866DKpDSRInVvHD+hqOHDV1OwZ2443LiecHrTpWA4YoBtikXZGXmrICp5TOnY6wqjfXUow/rBSBlCVvr9kikz91S71QZLeg+SwJZpuFoLPFNWGlDJ555RBln3qA0hsMKWP3M7jq5Uz/r7ZcuSDhEh5nJ29B2DDhDX8m64jvcSUfoNco9X1lQjQN3J7m81NdJDPpaGfRU4UArKvoPicUygdLUubOKRqBy+K7Z43PFafV98tKW+Tiw846kvb+afp2mweyv2Xns6JPv+dF5FcvJAdUY3QwdjgSFgLayjzWlfmEmPNoRcC4cr5TYwJi6DlrAMr7Sl3da/QW9l4QE8mwxjgTjAAAQAElEQVTmJua8HMz/3OHAOW1TO1IvSOP1oR68/0FMSyrI2C0mOTbokhDBgolXIgFf9YW64RWUYbKmtYNPanfdlZVfRFkSDjngzGMgQ61zucxMLd+SEwuAqq7l7/ti4FzevZh1jMkSoJVLBaXzzP0MMEEyzs9yJ3emdWVq6qilQaMlvjv3ezU74Yqj+agqGnVUYEw+h1gti3fPhD87CzhaA4EZSVOlnR7Oud/Uckc9wFn7X64b9Hsl78+qGBRMMt5xOTvYgkvQ7XA7cBqo6fzKw5xV0kY50ba7zExyzPhxkvUKgtcP6K/vyj39Cl5dVF1I4KJLwMQ/N8zMZ+98qrO5zPHctWrQZRFTwiasZZ5Hyc/hFSTmCXctwmUmgQy/xq7TV3kaHteJ559QzXeYqhzFqqjSdNfmNal8DldZGZY3z6HyVlbBuzlvLwdfEbuTPBMR7+lO1HfHvboqjtUd+zIO3nfsjl0Ddu9LfXm8GSuUL7EAOBMrS72y2/d351hisTCgzX4T+U4WVLEq92/h5kflpyHpUgw+PnJ9MrE+gUd36K+E0Vn9gJHjeiVvLur+cAksnp5nCWCSFFBxpjgto/BySLkorpELmCMcd4747kavu/Ut0tIeKfQki6zbzd25FuEyk0BxzwbTjtUjWj/0rAI784gjt2IA/YGDOud4ueFN7MaN19x4nuNrF72a856h8WUBZWc6cc+XnbbvtpWZPIBZyFSS/6iBxzXTrqb9BkH0YtBm9Mkv1Y3ORE3d2sSJCED+EXg/vhLP3peDHbu9KDI92rnBmYavbX8ZRsxlkFX4SujVdKGocw6J981MIcbShhZhIYFtKoEAXZG5HdDZ4szRe6G1DiwMlsYtyxSd9XTtjbdK9RKPa3Xu3KkftAiXpQQYe6xl0tpzT0nthnp8mw3+jVxpJg+s6Sx1TtG0wVLVzGRmrBS90FGKt8XNFxwZ53sugAOdiRBMBfDHxXMpkogmHLGpIl1ZKHHk6WYE8sZnizNRl/qb3qGtab8SzSlwCyGUmEc6C5mWzwHaQWHuuM2QBDKb58+ZBYyi13W5mbnEPLfAjpPAZUCwoavuwP3Tmmuq+QxnPmd5ScSRz+NKhgNvfDeOA8+xVg7MD2QUwOK6XCUwPKHnn3yU3fi6apy4rwjlSlTgqTOdsOfnYB0gh+H6DWUj7Y/8XZPMuGkbhkKWE/pycH58Ajlvc1AGS8w7ZXcuvlPsstIMpZxmPT4pEM/M4BPWxXImNHvucWm3SzL++SVuNFmOl32XmUt+Ts80FiMwRdY0GJFxHOcQsTQdW+2QYNAJXFDOL/KZc8aDl75mlWz2jr9eJGSZEn8tc9sMslybSzxN0eJaSOAiSyBjMoyZbNPYTnWfceiJI/TWGu265iY1e66UmoHMHTkKmyRqcFtcl74EfEfjSDighLp0eZXRX9WRp76nfntCNtzA4Ee+vvbUGSs9TJ/h3NGTolgq91wcgq/+MkdBiTop1OpCo3En+e+QxxgUQ9y2ArVs8BleFsoBjmskVatT1PRPkgZ1lCZAK6pSUE29oEpCBhm5MbvkyEwtRC0H1elPhKzOHIkjsU6pyDCJDbmmFZICz313n+k58aID0ZILSlRMFmmjAtDFxE5mUtgAI9poJSVANhljJWjMajiab1JLPmsnhMwCKcCrsimRrvgc4T9I2bFgCgFZK7DmMaF+VMmackWecmM8jAdVjIi0ZeRaDXpBliay8sOHrTKyyEVOWf4u3RDTF7LMQItwuUpgS/jOnIa2sdMoGqg0jkH+k+s5jWXWqUM7R9iX43GgcNNbla+8vswLodM1i9zpjNgS0hedbqUEMFnyH3QbHz6A6Utq6kp1HV8BSW7+hJKZPLhDyiiUpy8dwKO1MqYR00r+DavCK/ufpfdjMDG5EhOwA5nJZix6HJI7UoBDNiamIyMm/Gp5YkzSwEInVpVCFRVJdzjaVJBoVfL6xsgEnFIgE0FFk1MwXtRtClpVLAayonKu5HEinVhYdObOvtIk1AVjHGDayU4qI5fNOoZM9VKBugjk5FOvGkIg7w8kF4PJtAgLCWwXCQRU00/NAvM5oOdGbFiMgLImdDXUPXKV3va2d8liT8b8FjbCzEiL1HbhZEHHRZOAsTOp8kTHD7/Aom6krh3jUIJsRgE6pTzPzMo2R+jZyWypy67pknPkOGLZBJm07GQ7HHmH08zEIo9TQQJtME2iqcWZdzhzR0u6gJk5ZpI5RjiRITvMkUWNEeyYaTciHiVpo8tKsTmJFofryDhj8R3MCow+rfQdEb4vKGocec3OsmJxkXHemTYdUKcM1e60W/ps6XtMm2MceoYe7dDg+pUxbhn+X46FjAS8jiEHM+4gskMXeX/fzLQICwlsuQRmBBj66gjEAXc9BbOZ+VvUHftwfGOia258vfqDPUqtyXDmfkI1a4LZP08t4stGAgGDWIdO68cO4S46nEQSPmkT/65Wm7JnJfOsxIgxm2ibG0gyl9AFX+zIBQK78gjLIRmycp4pYZJNcJKjGDgOA+TdWQ9D1AaOc4PJN2IVvVEPtBb7YKBV4uNt0GquqdPXkKOyYUW5aq2p0br1NLQ+7Q00Do0moLVanfnuOpYpLpyRmPDmOcbRkL2xczfKDRpNmVSW1xEFycT7gAHOPOHBzrsy3MBnAq5njMwP5aTUoe5JRs0UGBd5oC2RF3LxpBctsJDAVktgOo8T9sWBTWYexxA0SVLiE9oGduOWN79LIS4phIGEXWANLw+ZWwCL6zKTQEittHFcxw88q8h3lsqShhvrqI4LAgvnVg7kedKLN2GzjfSXzjKcm+ru6CRykTPossBZ+i45qdaESeSOdhRrDcE6DnqtWtJavaK1almr9S6tNbs1WrpSae91aq67VSu3vFX73vBOXfmmdxPfpt2ve6sG179RzTWvl+27Qe3uazWk/ol6t45oSatM2A3aXa968kXBBkfxQzBiZznGKY2DacJpQMcM9mEKDEpQwhB0ipy2RPm+f0K+lbEYkSYMBVaB+068XMeUT6fcZKcXzHOb61HFzDB+CIoGposACrUICwlsDwmw3i6aHNDPMo+Zy8Yi3ambsBIf8dmsv/darVx9k6qlvUqc0uUOHeaEz/+3SV6Ta7fX/yFYPNrJEigGEAbMTGZGiqvzH4wa68hzT2hQG4a/03K/L3/qNtChHxICK8WIQ3EnZzgUM9OpfoL8mecp/iGtbP9HwYIS8KPurhloI/R1NFVaDQOt4WjX47LyypVqrr1Ve9/0Ht36wU/otp/+tN71839V7/z5X9Nbf/YzetMn/opu+ejP6oYf+YSued+Pa/8HfkJXv+/juvoDn9B1H/5p3fRjP6c3fOKX9Jaf+rTe/tO/onfyzrt/9j/VGz7yE7ri7bcpXXWtJvv2a2Nlnw6HWsd7Ax3vD3TYKh2reloHLQNWXHTOstyVU5ZGnUI7ZGyH6tnElx+Mb97+QodCM9dEh2RmCjEUtG0r/4HKYEGwCl6cn4B+ms3el8nMVPnPI8QofyZC5nOQ3AKSXlwLCWylBDL6mWWoo3H3VIYcQzuj6qXdGqrR4MobpWvfILE7D6GRWUSnPTbx4sKRI4XL8OqkYy+owqFH/8lIduj+k7znLghXtFntTUkzE5emN+3wYGrbqGz9MpGOdpU2lvdK+28qu+sb3vlBveWDP6G3fein9MaP/oyuf//HNHj9bdIVN0kr+yV211NcIQ02ob9POhO7qO/Yc6205zpp73Wqb3yDrnjXB/Smn/gZvRm86cM/odd/8Md1zTvep/q6WzTavV/He7t1iEm+EXoaMrnHOPouRLlTz6zoqyD5D8PJfwYCB++mYacOihnU470zeLU8mNnsVZS2JMttVraIFhLYGglkodu44mwsUEva9TJoxAp91EU+sy3pze/9iNTDdjDHhRMXdakqo6ojbA3pL93r4slFkABG/tizT6hKQ4VuLDf9Vsw/faMVmchB9JKXG1S3qV7P016RV1Esk5ExK3dPgR14cZRexWW16imuXKVdN79JV9/2fr3hxz6p6z74Me15xwfVu/ntOF1WytVudTYodTvrK1dLyvUSZY1a6wGPa02sVstxeVf1lRykM3HH0Vliz5x4nmJPXiacdKp2aQwNXW+PIsfzu97yXu19+wf0OhYNb/vIT+nmd39Ue2+9rRzLr3Ikf4K+N+jPj/0nFmWxRvBB/nvuOZPcwZehVa5niQ+DHjsr89jTLwczU5jt1Mt7O1weWoRLRgIZ3U7M1+zOHAh4WjjtYRfVsGi/4i3vkbAD8nrutYE5TDIz3tAiXHYSyK2efeJhpcmGcjtCCZI4pyxicKVCM0r6pW5zpzA1iHlTNbRKAMXywlnkyR0I02QcpWpF17/5Nl3Lbnj3W9/JMfe1apeuUMZxKqxIaVmJo3bVA4XeMidffRx4VOcidVkUzl1GmVwWZyHqssRi+2Q6B1MOQSqIpCPOH2df71G9cg07+Ct5ZyBlEPdIu65Ttf8N2nfru3TzbR/WGz/yM7rmHT+qPt/cJ5wEnEiNJnFJY5x6y1Fcx67dkRnpQs4OvLkuub65I5+T79+75+lziQPyNTO+MTIAJsZDi7CQwJZLwOdl4oNYsiBPZ0W2VW57eiz4e7rhDW+Vml3qsDPJXOszzzMm+xSwHlvOxxYScJl23XV69qknNBmuceq6wXfHCXAXc67ymCoQngXFm6dPvYuNlBl3x6niHZYyBRyh4RDj8j5psEtrTLZ2eY822G2fyLVGGiizY045qO1a+TfchAc3Tjx8SkbiqJbv1K381/08HcoRdyePHYY7D0zLQGypk6VJgZjMw5G0AVqO9ZP6SsZOH2eeukaprSR27GHf9Yr7X6+r3v5+3fKjP6Fb3/0hXcnpQVfv0ig3GuPEMycELfTmbNqJwam2YuSypo4cR/wKGTEzGW2YmVDaV/j2ovpCAhdSAoZKhgLJ42l+woq/h9259U2c/KmnlkW5z+FMzazEPUGUI/MWycW1UyTgBixhiEDqiB2kcRgC/tRBCW5BBdkNF0PO9puCDY7SV6W1F7QvEW+sadyaVvkWfHhtpAm7c2vXFfy7uUmJo17/biPSKu1IuTiiJFNStCxvN3M8n9jld55nd5moXwxuyvIil27mVsp5RnLbXxnCU8Q5E6u3BJ+1ljhCj8Os3iRpkLOqkJSiFGKlmmOwimOvwJQKisgniidS9jgyAjhe0jEbjt2otRmB+sB3jDO4k+/zai9k1ZYVGF8BQ76B/qyqBQnKTPbsYxPZrS/vV3zdO3Tl+z6mpWtu1iRUMm+PsYll3HwUtANCgsaEzAC8z/XGgsvR4NsUkLUhNZ1DMOpYN1JjHbIUbyXA0Fh5InmOfooJRcZahIUELqIEJujeJHZsE4bqdWuqmast8/lQfbXG17xN9Y1vkeqaZxvyGRDQ1yDuFiRgZuS0CBdLAueln+yt+A0US+6xl6k4TXSCYdbJwFMMIsYPx4vVx3q1sfTf/wAAEABJREFU0uoR1aMTKE6W/2nVMQ5mmKTRZKyEU/Z6/l7rakMiu72jxUxLNEBK9JGncMOH4mVooQnN66qEzN3BW7ThKTfKHvNg218dhp/NtlQ1UhdkeO0GBhoWKD7ZAkuljDOHO03lbsjE4GuOQPp0WKkxvYu0w+VxCqZMuSHXSPsBJ2we49CNTrKmzk2RdoHh2P2NhNMu39Ybjvv7uxWWditZkL9jjE9QkmlnBOdHSMGpzcSZhMfCYKFmcjgvJuPJuVyZmp184YnIZDZ/b9rTqRZ2joxO0bxI7XQJME3FDkshDRXTSLnrNEyVNnpX6Kb3flRavkLyn3cJU05Np/8T+dkjLcJOkYBBqBsiH32QSRcwmMojOSy1Clg7r0qECZc6i8qxwR/1dGxtqLW1NcUQ2IVPynPhCMZ8uB3i2UeTjvKMCY1K2Yrh9Fyma3k/IBeIOiJ4Tw6Sl9AF67IYJeQsDwgze7wJSGdTbouSM6JmUSEi4LE87whmjFYp3rk3eHDiEwscXzQ6X55/JTBzOTjmb72aVubvLuKFBM6PBHyRHdhAuS2JdY9Tvh6naY2uuvYmvf5NfB/HbiuwmbBKQof1ImHhyF9EKNuryI1NgiQHEYcoGaQZPJ3lKmA8THjWrsByO40tU85lOGUUoVXUBh9fO3bfFhh+nFRSkLHiyzjzUcpaH000arvpD2ThvCjCYXv7NEnkDo4WRbelPItAOfdL7AoKMUrB4MuXMnP+4diQNdxTUp5x2z4X5FoM8nEqVJv5UG0f+l4lJc5LceI481fZhAI6b2av9vXFewsJnHcJBE7dIp9+InrZqtFaV2sSl/XG296vifXLz7m0oa9ONX2/uO4GniyubS+BXCj0u7uPAsaTU95irP2hG7nOmrLj7nDInWHIlTHgnYImHNn495WhQrsq8R28iTSAAjVNXWoFvrn68Y25Q8fh++58YzSe7sZPc+auMlbe8daF8pXYibiEkOElwZsiq+CAM8+mhMgE51NQQT4SXtPT2wROI7AqCpLl1JlRsE3Ie61kuCNP05UlTb0CvhCEmaGuAGdOgvcX10ICWy+BiB2JuOmWCes/r7QRVzS4+hZdc8vbVPknMnbjiY1Yhx1CjV+UYLfKL/pgUbhdJOBD527a3YcVw+wlxYXgYL0koAQhj+W/OzxmwD1O1CzlaUOWTshGB6XJIb6NH1A68YIqsTfHkbsCGKy6bexoNOPEhcKQ5Hi9K+j8YTGC1CaWvFdJFgQJBZkyebDZM0+XMm+9ZHbcLcNf0+u74KUI74WDzH2GctrhkvI8xVt4GbLOJiUgThCyY9NYePEWkveauzaDA8TMHX2bJV5hq2YmQy5mJhoBr7CBRfWFBC6EBFLCvARNcq2NsKxuab/e8J6PSLuuVg4DyWq5lWGK66XC3Dq91PNF+VZLIAubk3HLDpUB9UHFFGGvSbVD+Q7bNKHelNhIrYrv5TY8LK09J41fkE48IR15WOmZu3X08Xt5Z6iIIxffZoK3jjJlDFzCM7vfJvJSHPlEHc+EFtl8J0OcPU99j8vf+yUtgtPlhPj7syJKd+JlSjAwWNkl50cxFiZyufvNUxkpODy/hYBOM1NG+AmI05bMwsN8V65c6DcotS0k8bV2bQZ/8OI62HXdjBt4O8eG3YGLt4IFBW8LBT33t7UICwlcMAmEYk+DJjjtUXOFdt/0Nu1/54el/m4lVfQ7ddM/bP5Oa1B1cW1PCbhxPtvg4NRxwGm8gVFqpTCRNo5o0B5Wb/iCKpz28Om79ezdn9Mz3/5jPf6n/0/d/m//lb75//hv9J3/+K+18fT3tcLnFv/1pordvHDoqfw6m2RmtCm52RTfIju26V2b1XrsHh5DmKmTSw3UJ5tUoIsYLnxXmS46blXdSHxuEHwn59l4IB4wxQzIYZ738i2Adw3mQ+AxZMoiYxOsUOrH0cJxbQF126ZLc6G4NEwyswItwkIC20ACmFaNU6VhWNYJ261b3/tx5bALsBtXUERv3Z1H5rm9BL3M9pd4sijeJhLAGONEMgPKODKkEiXyv6Nd1wzrhG/ex16Q8oZ0+D4d/da/0+3/43+t7/zb/4Oe+tL/qOe+8f/T4bv+XMvHHtbV+aCuicd1427TriZoBSzVUU0MtGdKHbv6rsXm+44nFQXKktrcqW27sjP3vKBAs+COw7GpaPZk50fOa9XDkeMQEbAKn2cwygj4o23FrNMd2I0HxtUJc0de6PTMZYkp9y4HZz/EKGMXNC31kgUWEtg6CaRQKTXLaps92v/Gd2nvzW9T19vDFqtXiIp8Bq3YaAWf2KXk7NvCkZ8tk21X4uM3x5Q4cold+GhN6kbqVo/ooa9/Uff+v/9bPf/1f6vlF+7QtcNHdO3kKV2bD+j66piuDMe1NDmssPa80uohvpuPObTp1LAiWOo3Wl4aqKkrBZyWsRM3dnDRTAGQLH/5rcOZJz9m9wJNA5RME5fiPQRVVS3NQrAzp8v2494XG44Qowz6ncK5A5uxcVlGZsYC1aUhBeRiZpelHBZMbz8JZIs6vtGq2X2V3vWj7MZx4urtxpFHiM0KpJRbNgwdoOhFrjMt04tUWRRdHAlkujkb05KgzE4QU8Queaw6rXOaflRKR3Xgni/py//z/6Cn7vgLDY4/qismz2m/HdU+nq2kY1pKJ9T3H3gbnZBN1jWISXVICiaVPxZipDkedmVZ7vfUZ4ce6S2wCy/wipI6nHfH0Xrx4+JlRxb3rMD7xnOdGXh+ZtF2yL8UWV7uTjDBnkMhymIlxFFgZvDrHBg3R+CRTyFPU7Rll8nlb1DjcYAJM+i2mpEJYtig37nbMgJfYcdGfQdRuQy5GynnEFZI+vhkSnUSepnAOCEXgZAlh/EGpchOM5ScFmEhgfMhAdRMBSgaaqeis6RTKfUe/Kk0zD21K9fruje+W/0bb5XqnsYTnDaW1YD8ZXndpKKoOjuEs4sWJRdfAgwQu2BxfHIKlOE1E4M4RgM6H8i8ociuWuOnpCe/qmf+5F/pwFf+B9149Ot6y+i7WsnHGOdWKbWs4UyTHMvvII5yrRwHsthXl6ISy4HOTBlwKVhWBWqc+kpTafeg0aAyWTvGTFKPewLDSSv/r/X827F4MdNP4Fu9/x3x4CtGBOe7PzPeNSnzz+8Ub5srQ5ccUOSRG/QCaPbyjsIWWbTEGTnJggp4aCkjXxF4KI7D1CDnPlxGys7X9QrbMacFGqGt4sSk9sHJlerKV/RLSjZQiA10dyC/wsa3pnpG1iqALwXoRgczJSysxMJqQnrC82Qu9yBR5zSYl6F5LC5dH6nAnAjsyNH9NnOI1SogpwqZxQLezsYL8/b8jQUWEniNEnCVAlObIrUYmhRNE7fznApNxhMsTNAxu0Lp9Z/Qte//pBSirMpqQouFkQwbI+tTzjF7jBIlepEQXqRsUXQxJYBRmnZnUjHKs5h0Nh+ejCHLiu1I/pPo6k5o8tQDuv2Lf6KnHrpXabiqHsfjZryn8xMC/dZVrV6vgSTcMYuMzKICS8iVwLQfk0n0azJdiqHiU0N2xph0gke39TorlBpnlW5JweZhYFximfgSSe344GLGMU/58Mw0Nb1vzqOv6Gpx4MjDjJtXYgzdgA7HIxajE7XodOKRj+kcXm2BhQTOmwSy22/j9CdjuztOUjupa9VrGm2w47bBbq2rp7hypW577wfVu/o6qcJpx1oqi1Oic7zCOdZbVDvvEsi0CNj9ScZlyjjQAgYxgUy5H5X2bKKa3bhWn9f6w3fpu3/xPykdfkx7UINdVafA9/KAwaIVnY9gwVRVlZoGJQsRKlQgQmI1mTp35lkqfQZlQTvQJRQyvDT9gdiwSTgBIZPiHCg/eeFYrGS8dkls3Q1CChXEZSiIfQw9nf3GWL0YcTulzGWfIbbEJDxmC+0l4PRr+szgGt2kro/hkN3PaDIpTrxzjY08QybJxKmFKAHMRZYBpze2yC0k8ColkBXYhAVF7ETkU2XFqWXkDG/Stupio3G9Wyc4Obv1XR/iWP02qeNzWLWEzfFaVnTyVNco8qnMWalwVsmi4CJJwAfG4d2ZEmanoBgXrIsXg2idYrcmdce18eR9uveL/0HxyKPawxH7rsxuvFuX/HfJ2YVQ/bxcBi1mhv8K6rN6rDF6+DGZmTocuaNQTt7cyRHrEgxNr8+4wJgxTWa728I3RWKa2Swu0VbeIOQUXVNCzEwhRjFogIu87zy1g8PUQSN5DOPJYyHGgRK4cgk4SMKrGWMmk0+Lrk3aGI81YgGaKM/obKaO/w93p0ArOHLuNLC4FhJ47RLICjhyEyfqOPMEOvJZqvgk16zo+WHUvje+V697z0elalnq75FCT+NWirGnswPvnl1YSkK5L25bIAEfFIeKs/CUI0GJx0RcpNJIao9q45E7dd9X/1jV8Se1Nx3RFbaqenhEvTzScsNRjL/IG6/pwrj5+74rcXi2qStVOISIJzeMZk5Z/kdj3JZKQdkNowOj6e+eDTu7aEeUmELdsH6G/jB1iKdEzLhoCpeJtknIkDonJTN4oYLuWYHZpoezsosfvfYeTzpzmpqmp+OgMh4UcgV4NXN+GR0e+99CaF1hQ1Coa7kj92N2zpU2vUXFTTmaWVwLCbxGCbh7NZy3gOsX+hhqjXKttdzXyo1v0Vs+8nPSFa+jrIcf6Gt9nBSqniZtp1cSvKdXUn9R93xJIItNRcZR4Bhp053EhB0DSXWToYK1sm5DSuzGn79fj97xRbWH2InbqpbTqpp2la8rEwW+uST/3oIz1Us6U51bcGNHTVSPlkxu1xLH9v1erRpnbtBsZuq6ruzMhfa0pFM2hVgpsf1xuIH1poxWtEMDrJbJtLS8IhgTgyWLvnDZxJALhBHk4abCi5t0Ogts2q+nXexVFbX/mmuUzTAQ6Njs+bTWzrvDRiF6qluFS5nL35g5DnnZFBYYJ5I5w3vK8v8kyCxSI8yHclNbiaHFaHLSpNQylJ5HXv4NHX3uKHeUFxa3hQRegQQq7GNGj4Q+tnwvn6jRSANN6r1aD3t0w9s/pObmd0r1HlW9XcrWqG6WZBb4tBnlATVGP9HxTMohYn9wBsIZ+UX2IkmgDMfMuJY0/eInlHDivYoHaSjzY/OjT+v5u76k1ae+p33VUHF0VD2cfOCby3TwjKF1TAeeZs7rlTFkgR58V+7OIbhFRaGwj5RCJ0qX5f2TPrPnFyk6s8q2zUO7VSxOnDd4zoXQ6R1rT47JVSTgZQ6KtuqCVqfAAblTKqDZjAfkvNxB8hK8nDPgTp3xcAYz+imZfMHZssgNxYlPddQfObxqRFgRGUVJ0SSPycrMFNDrgAGOnMY4tAgLCbxCCbTY8hBNHbrUVX0N47LW4oqOpiXd9pFP6Y3v/4SEQ+9w7iRK627T5zBKDGX1WH5DL1USOiv4O2cVLgouggQYmMygTDHtjzFXHbKUxtLwuDRZ1dGH79Ghh76tev159dmd15ooYIX8SNSwlogAABAASURBVDthepIq5WKofChpdNrU+bujSCwJVcWguo5yR+6GMrFbcWeuEOkfI+n1dCkFU9U0Sj55QlBx2+zwsvg3E7NNSxnF7cE35EHdlBYziJyDIqg++YzsJXJl+JiD5PyiyNWx5XjST4xCqDjaDMwrKvAsIKjoc8YVmDocMcl8wcpLbjinsqIiIiyD6zGvLq6FBF6JBKqYlXKrITo2Dhybh6kTv/m2D+vWH/lJqX+lht1AFvvlO3pA5abI5B0J9aOwdOpK6CiZs25o91lli4KLIIFchsiKcc30l0llBj34SOaxxLfvjWcf18N3f0P9jRd0Va9TmKypV0XcR1CnWi1HMZ1V5CNvT9uiqfN6uYJ4y0aiipUiR+zegTvy7IbPH8BLIu3llxKquodcGQqY8p8NyIYkylzKXjID0RZfTg1DcIoK6BSLDwsQy5XBqYeXWqpwD1PzmDFKUjtpC/xkUwjHCqRAXIXIPKq1PBhoCQxYsDWU+SwKOhV8zF3PHadKXyq1KF9IYLMEMprW4sgnEvq1xobrWGp0/Vver3d+6KelpavV5iVVvSU+U0q+gJyiI52mwPoYEMFbc5B80Wuz3r5ohUXhhZFAplkH0cnLB1I4c3VDaf2YHrjvTm0ceU5LGqqnsfzXF3xgO15sceDdDBnzJNRGFyAEnAHdFW8WQ8CRu8pABYVcMjN6BZ4hdclcsBTrimkEY/CYRcHJxUqGTQcRNYpwPLkNkCGzkAHN5jRbyV3iNx8LUI7XYRXeJ5MJG22MImk/UfJFpw9VQCZ1rNSvG/WrKQZNX4N+X8v9JfWbnuqqVsSxm82ER9NahIUEXqEEYki8kZXQozGnpze+6R1634/jxK+6UQrLivWSq6SrJ/WoW1adrmwznLQ3PEZvM/DUiyG8WOGi7MJLIHJEXuGcI3trHwQfpE4NPiFKo1VNHrtd3QN/pmvT06zOOuWOHbkFVm/G4LuDicRiaDtuE5mN5E90vkNG52jTXKlAw46831RS18raFvVMsjRRwIiamQSK0YQ6qmu7BciU82JOn5JS6NRZUsskynjBkCrFrlHoOO7q7dPGxBT4rNB164p5rJpPCiExRtSTQ7QE29qyEOCklqUAfeJIzgmJakNPbT1Qs7xHY8YqGDqi5A93JDrkboasc1ZkPHy3bMbMYcwyvBs7HrGwTXA3Zq4MWxw536omDHhHtUojDapOyz2pXyfFIo+xzFoFdCBGKdamXp21zPMl0K+SGnQjqKNVYJIbZUcnaKF0q65Fv1sjAVNijrWa6kRm7pUSKdTqMvMO25A5Le2IV9NAw+YqHQtXa3Dzj+iNH/2MdMN7pd61Ur2iHKQIGw2xjFsARskcwdNeFmSmAr1ECC9Rvii+4BLI9OAgml1GNm2sSicO6uE7vqzl0XNaySfEGBYIo1WAGmlaIimTSqAraW7n+fL2RfuOrIBGRZSuKE5KMgyrpw06RHBaiWZXJnYQbaNrSiN0IXCfiv67xIIvCU6QsTHDLFdke8o+1Qziyw8XdvDraS9gksm59rSD8i24MjQoR+5WaDPoF7mEMegCDp7dZi68JbmucNuZVxZciUCipDJ3g6VAHCgPYi3GUaY0ZjcunL2BxAh2GN9eHdSrTA3Ouo5SCIn3pqAR3s8FviCtedZQx+v3eK/xF2g8gyJKbmZG/cV1uUkgYyMSC8ZOKAga5FrgX0MTOhcQRs2KMFiQWa1R2KVV7VJ1xev03o//FS3dfJsUdquLHKdTh+q0ht6Zw8RLp0OUFagEz5XEi9zCi5Qtii6KBCpMTA2mQ+DKUPNdPHSrevK+23Xi8DOqYyex270o5LyCTiyYAqvHjBPPGLdAXjs4mFnhx8wdsxgTwKxxHjfNI4nn2hyoI8fmsm2SNoMwUDeNjJW9/1yXtiuxenUB88eLjJkBUp5PXVLXTfDjlLHQZCRVVVF1U6uqKwWbzjeqv+RlyMnrRY7g67rmE2etuqoozcqcboh2d7rOvyTzL/pgUTiXQGcRB90vP5/kTj1gA/2TZz8kWTtS5iQocSJEThtxl+K+G/WxX/w19a+7ValF92JNUwaEPomA1tIGidd00fJren/x8quUQFKlDiQF+TjG3EqT4+Conn7gO1qpxhzvbjDYOPNX2ceFei1gOCMrT/8hoISHMHPFdFyoHs9/u3lGrkcO78F3b9kTIcjgzx252fypioP3x5tR6m8uuMhp3BU6ks7oNUhON06r7vVloVKaM6xLJ7jsHdJ0jDIT6eQRfMpyg+oOuM9iJviYUi+x8HR43em7Oi3QRJmP2UebZs1MMQQNBn2ceZTY3YvTGfGcx+QX1+UkgaSIE6+VzHVBWO+WkoksjWXolrH4G2PXR9bT8k3v0I/90m9J171Z6u+T/211rz2frSZPdYgvg9d2hdf2+uLtVysBH0KHD6O3EdKGNDmsp77zOcX1ZxVGRxQS37392MUrbCMYhs0NYzGGWD7DYWwj8l6WlPm0cdE6sMnK7LKcn2SY6Ggydm8KJmHIvX4uSb/pZPDyk5ltlCh0MSYZ2uumJ4XIotHk+W1E5nkhJQu+FJRBQhcTxpSItpMi4zjoN4qMo1GPQgZXpEzBArHODkYRcjN/TizyXBhrbHFTa6nvDp13/Y/H0KsW4bxLYDs36N/G6zxRzUmpb74C+iaUJIWeut5eHc0rOhz2aeUNH9QHf/6zCte9TaqvVI671IWBEsfymofybhIrAL3WEF5rA4v3X6UEssQpICognAjuPK1LR57Qcw98W8vtUS2FiSrO25NXepVdXKjX3OEFnLmZiQuYvMzTHnu/Zl7mqe0FxK5sZ9Dklt8fUGwxKAVT3ffv41KIUTIpwG/ZpYlgMxB5W7NXyW3d5SR5707LlCYru3CLtfy3HDyWM6KdGYqDhnQfKlRLxnhIgbHEhBlziGd+OuS/Nz7NSb26UcOxOpKQUYcqxCS4PP1iMPP2TKf+Sf6u63VEL3os8PqgIq1FuOwkEHKrql1VnYfytM+tthpoLSzraNyrE0s36NaPflpv+4W/Ie1/C6u/q5Tiijr/Ls5O3QVm3BwqNzLn4UJrz0MriyZesQT4jFLG0Qcg8G1cOPLn7v+O4uqzqoeHUJSRAhYk1r1X3PYFfwFvETCkIUaZzbWRQjp2g0ckfz5Pe37bYE7uGQSZ8SCA6GvurGaZ1bOyQsUIUR4odw4d81enDnOe2+LYPZyTAAseZeG+smQcq0+SBCNwQ7xDr8xR+SnSTWYmGWNjEb4MiIVL1nzhW3EKUUWec9LiP8DGSlMnA3J5Sd0sz4y2xCtkeMlofdpGUlBicRBYJFSK0fvO03pWKnJbXDtLAq+M2oqzrQZ77XHVNBrHvo50wPbqWO9ave0Tv6rXf/LXpSverFzvK0484cSzVeis0J9TkIwLHfVYry14K6+thcXbr0oCxrFKxThm/+GZjmP1Y8/o+DMParfWdPXA1Cip7cRuKr6q9i/oS9BtZjP1IyatWU47JWQVis1jkDHWGT464pZC35GbneKNKvIwjz29XWDFiTtlIJuUg+ROLqA7wEAinwvHumRChpOsoGy2yfF6ianp1XJHnplnclD3XK7s4ptj8wu0YfK2Ac99fVfXtcy8NJfYZJvfWKQvQQkExrsKQSO+wZ1oa52wPVofXKf+Le/TR/6T39ZN7/+k1m2vNvpXT7+lo58uBuMWZvC0sO9TdSFHmzx6TZe3/ZoaWLz86iRQWctYjsFQtY31wqM/0PEXHlMYH5ONTiiwk4is5JI1r66DC/iWK7OZKaDQIZjMptAOCBkaHUTlMu4ObLQ8TjhFf95bGggGJWOKmMmDl5dKnqHI8w7PbhfMHZGZKbAbt8hOgDifJFyXTMiMVYKbrIAjz5r+oFtQVVWq4dt10524Zb3qwDDzCTMjPe8FUBBQFtReNf14Xz4PvANfDHq8wKUrgXGOWo+7NR7s1+HAUbo78de9Vx/8hc9q31t+RJNqRfVgl1p2YaiKQlb5+w4VC8EqJfk3dWNXL3RIaJUsSB7rtQVv5bW1sHj7VUnArMP8TGR5om68ricfe0CNJlqKqfwFt8zHl4TSOF5VBxfyJTOZnYIbTLIXsseL1rYb44Tl7w36hUcZXYPiIEkyL1XKNAuzZ7Pc9okwEBaCzGOcWhaEFmwfEl8rJTlPzaFQPnfqnncum6bmQWZuSTEEusng1V80r4DnDiQMA2zspjKG2VvsNb2ycEj+syyvrRtvboFtLoGOo/TjtqKjeVkrN71D7/2pX9FHfumzilfcrDY3iv4nV7uJeiHhwDOOPKOHSSq/6dASO8if5NP1007mXm3CW3m17y7eew0SSLEnrIzqbk3tgYd1/In7VLXryllqw0ATnLiRiRiO19DNa341y0obudznt3yy1J8aNE7j+XPirFkdfyIUGHDNcqS25vL+HVkBcwwsKLuBxjAbJYLujOyZkUo8M6BsTMjAhFQJVClxWW0n8axkt+jG0oOFh2zavSdd2GYmdzzugCzAGbo0r6NtH1zCcxRulCHeYcQG/VMkZN8BBsENpf/HJ/AaY2CHThn1QgjcX8GVRQ+nQMcSJWZBxj8RXJQ+US237PxNTQzoRoJQUF6gEa9XYNwX1/mVgMt3DsRO4/NcQu8LGCtjLCrGKKIbpqRsSR0TpAsiNkpIKDB26Auxv+etBXWKainn26ayOosah742wrKOBnbhu1+va97zk/qRX/wt7X/vJ9XVVyrXe2VxoJxMPfTB/1qb229vbwqI9MuM+ynM6abwNV3hRd9eFF5wCayhOP7nP6U1Te77nG7sXtByGuLEl3U8Xqk2LqtGCet27YLT8sM7MFTZFW9eC9UrlqxjqnQY0U5KLUqfgAGe81nAqB4tUEeUAamkaWwaa2tCgPbAZMuq1BpnIKFiokKLteJoRP7MMous3C9/QDcxpY36Fc49JMGLcwayp8XiS7yjLQuQoS5kjNKUBEPAziNfx5FzVuRjbqxMHboknk1rbe97gBuHQWZmniT0KGFMPW2kY4iMSmbH0zKKE06wJsqToXI30lK/ZoySYnBJYITRRfEOTZ3T5X1i62lDU4iQpVROyIjRhZwD7Vel35jGGO6s5V7llFKhU0bHeEWlX4tIPWgRzqcEXLpz0C6Dls2UGOdURgHtQe4+jv1ujB3l5FMtz5MmURqhGxN0KFFHuWb+NkqxoYZp3I7knz0b7IH/bri3t5Z6OtCu6HDvBqVbPqQ3//Lf1lt//rel/bdJ1X7FwfUyLaGTPVChN0HKEEU/CqTpS6GWQiMZsVUiA4z3VKDXGOjlNbaweP1VScCHskZ1NF7TgWefVMgTlAC18dUjhsCUGeAOpFfV/sV4qaihSWbc5NDOCz7hoN3M/C5uihWzPTA1jCzl3JmYPh4UaPsFN1inKPMUtM/IzMQWojJ8eJrsJXQ5R8wU5oszFeHTfAA9c1Ew7S3QZ7CgyvtHzqZpcIcuMX99gKZFi/sFk0BmFJKCuhladYywZGpfAAAQAElEQVTJalzWhp9wWp+RqLGzQTVD0nB6U7MBqfKYBeFI7dpR9Zn2S0vLYmmm42mgteYqHWv2a3XpBq3c+n598Od+Qz/xmb+u17/5NvzxssRGQH6ymmnQB32GLP4ZZbp4IVy8rl6yp8vyQcxSkzakQ89p9fALKNOkKKChblNlTAooiM2M1LYS0pwmFNfMFJgwRNoxAbrntHrS7ayJVbwwu9kUKlbObpQxDTFGEXFUm0usbRicB7YBJymDUokBsQDtCopVrcwYZZWaupQCbE7HJgs+K8kLdHGCG09TLl3GaKrrqGAqeSI5ijOfzxctwvmQQGaMkTpNFQkT52Ir3V46InbTkXg8ZC6P2Qknq6gT+ZRp2N2sCkceOaUycZoTxtq1sqTxpNPq2LQW9+hwvEoH4rXS9e/RWz/x6/rQp39He277uNS7WjlhH4xTu3pA30FjTmtIKJuw3ipx9oKLiHAR+1p0tUkCdR5Ko2N69oF7FDg+b6zDmbcK6jAACXicifOmt7ZRckaWmclsim1E3UuS4mQ7ZKeqGBnD0Qnpu+RDzUQNUYZVDsGnCOZ62xvjwtUpppz+WMliVIQfC/WpZ5dMygonmeNz9kCqOEkxm5aVBxflluU9xhhUV5UC/XsejVEJ215vCpU77DaV8JRo5I/jdnn7UtztZ+BU02G41WRJAoE6Vco4cqnqhK0NONyglvk9Zo4cGXaaNHvVLl+rdY7KV97wIb375/66fvTT/yvd+KFfkF35xvItPPWuUGaHn3DkbWdqab7q1fJFA0nalLKmILpoV7hoPW2XjrYJHUEjaeOQnrj/Lo56NlSzMowzJy7iqSpshUqcu4CsmDDqu/ECpMo1t11OfSnYdrfMZJtSZx4VGFQGZWNK4ABTwJHDkxnlXGVnRY2dcgUcS4jwECpF/6NCISrPx2unMHGOdPpoetWAUWaoPHkRkOkjy/XHVcQdeAxBnnaU+YvzMKRe0tReXBdGAj7mUzl7+5lbkikpckje5DV24BtghJ2dqMI4hRzV5Z7GNtB6XNZqtVvDpet1OF6tldd/UB/85d/Rj/zK7+m6D3xK1TVvVdtcqXHchdMfqM21kvVBrWwNljpQJvIiD+g9bwLJi3KFi9LLopOzJeB/BGbtkMLkhHqhVUhjRUMBUbTNlf24ZnN+W6SnlqqQ0nWd3MlV7Ea8OCXMKgbMd0k8mGp2qblNbljeDJywqQEwGc6743gsIeyq6UtV7T+9IOfF+crwWDdNYWebcHGSDCNlStw3XxgXjglDhA8eXX3NtZr4r0dtrrLj0phH5oaZycfEcJrOQk6Uk2j81EEuDTIX5TIFeUjKHNMmkBmH5aWB6hiUuxZqUqlT1M2rLnBeJODyNGXackxncnZJM48nbJH9LxlmdF+MwS42TH0+YcZ2QxW6M2qlUeC7ebVXR2yfjtXXKu9/q658z8/qJ3/rn+jtn/49DdiNp12v06S6Ame/zKjWiiFgp6WaOFtUpi9FiTW/KBKDrVPBSAZw8a6L29vF42u79HQWHe70HBqvavWFJ9RtHFPFui53ExwHRgEdcKXMaEYyMsRnNbKjCvK2otapcZxGFAX4CFmIxeG53NMOk7sbN+cJVjAypOAlYMwsVDJiOXYYT3DxkpfPjPlDM5OZSVy6aKFImt6msSmzO3dIAVoC1n1qXLMuLl26DAIyRd5zRjPyHrNQ7RRU9ZaUY0/jFJRCT22qNGwDu+rdWmPnvT64Wsf7+/V82Kfdb/6wfvSXflcf+uXf0zs+9VuKr3sfx+f7NamvUFvtUuK7ugj4a47iO1YMHUOZKDl1OSUUMvbyCAoyQAfImS5emOraxevvsu6pOHAkUOJupPWjL6gfsyxNKE0SCkkOBUIJDaASntcinEcJZMmACESedLhdsBA1YYfnR9FJF3MaQsurvjKUZt6eA3vjuWzK6BMHDcSuS+SpyaNL7jIzWbCLzpf3aKwA55IteWXFEFTFWKQ9LdMinEcJmBKydX33Rg2Jm6xq1FmlEQ58bLUmOPGRrei4rtRk5XU6HPfruXil7OZ36Yr3fEI/+Z/9gd7zy39Ly+y+tf+dGldXsfveTbyi5L8PTtNGF5HYv68rGxMLkCfBnYfKhY4pBVlez98J1HWIp7pIYeHIL5Kgi/Omr5TYdTP5tbGqg889raZCDVKLIQoFyTC6oLOosjO0ufLw8stdi+evSAIu2SkYg8z0zB6b+kvLyozBK2psKyu7PgkGNtHgf2pW8NCxMMkYFMemx5dO0kwBPufQRQ15U2+eniJGU4xBaNQMRIvrvEmAWYpGJ5DR+lkuB3bhhhPuKVUDjXKl9bhXh6qbdbC5WStv+7je/Uu/rfd95nf15l/8rJpb369u6Qa1/euUq/1K9W4p1IxbrcynNAMVnwgjMHrhocQCIcvHNdH3iyFP9wjYEYy3LmZwqi5mf5d1X3NnXuJgOnrogGLIwIQ9UovyZCSUZOiBI6BCRsniupAScNkLZ9ixyDIMcH9pScI5aAcHC0EhRqnEFexUl5wuuRk/OUQ2TZW5NU1ehHtmpqoYb9+JzUiQWVBgfssoyVqECyQBF637zCy3lciaz0ctHyrXx516K3t1w1vep7f+xK/rp37rH+tdv/zbuup9P6X26jdq2FyljeYKjXr7OEIfyH/x14fLdSdk3g1J/ltEwX9ShrxK++QssOuPnpPUEW9GFhNsBmjhaclT82JcC0d+HqXMUMqPMsUuSH5cnsYMbMtxbdJG28mVLlqr2J7Q5Il7tS8OVbdDhWQKOaoOlfxXJPyPFfjvOZrcVJm2XcDp5ZwLWYbCmhmLkaCIortD9AmhEJSCFTjfIrBmgU8SW3hlRUisoMApT1Dfkh8rVh0gz26q6vXL5E6s0Dv5FAnKqaPuFGISZ+tULLg/Nm1ZMOizXKNnUdzkdGWbEI+UQ6uEMQqxUr+/pA5aW+DxfEwMpS3QNHi5Y5rbmnuZPtDlpwoxQDALrIDOiZOrCiWK1pFk3igzJjMa8zQ2u1iDYfReI9+oZAEU6UuW5CRXISpamNLntOtcQmY0XeOA7wR5b85N5vVMa1MEOgvMJZCCYoFhO0x1Z2pQTUevlSoGe2IDTQydtp5a0KlBg512X9xF+Ai0Pu3JuTIlegLQEAo6RRzaFC39+rMgYxcsKBa1VULmnqZgjARajrvH9DkBrXm/FeYxQL/RjlTBY+Xjyzfu5AOPzHhIqxl02ETiNMI9jxTSukK3rkns6YQt67jt0jGOxI/2btKRpTfr4PJtWr32x/S2X/onet/v/rd6/ad+Xzd/5NPSNbdJgxsh9QpF2w33A/VosW9SL0o1qCQ16E60KMMOazOgKVAX06BIvci7jkDsMNUS7ykETSFiYOAiXfR8kXq6rLrJcLsJaEGITBgsZvY/QsD38QNPPap2/TiKnOSOr2uJUWQTisvk8ZhGdsTl+mpMZgfk+zwkcv5PkW+z5DyeZbcgcgoc3rXTmGQGmAkJuScMi2GE5xMzGw+M+l4OV8LIqcTTu7fg8Na2BN55MajQ6ASgY4If4fCMdF3XMhx50xsIRpWpVl7RNJCVY5rbbnco5WKCQFgudAYzBfjy+eHQFganyFFIcCFC11wrXPZOqxeX5+d0M7QrToHeue6hmcoKgHLK0hwhqQsTdXGKRDqFsabwhdw0Lcqj/9VIMP274xOc0QS7Mz4Lho4nns6RcU7eX4lLeVDJl5GYMlRYniZP3jNMZ3IO5yiwbChgMUALhZtAXwZX3qe3EUg3JHDzqnCI3sakk6BUY/875yxG1rWkSbNHR/KKjsV9Wutfo3DVG3TVWz6kN3/4F/RTv/539ZO/+fe1/7ZPSHveIO17vdp6BRktyX/3O6uB8pr+A1CBQadxY5bzTAXTu5c4eKhp8NQURr1QoFOtUMlE4Sno4oVw8bq6THpiLM/m1BSDaaq0ibne6QjH6uIovYpRAU0K7jxOaoFKMGaCldTOuJmdTm1mcp43yi9kQ4VuY6fgnQQZYxGCyTCa5kXbHYVIlAV5u844uSYTtlKV/w45fPQGSxQb2P6XGXQ6CqlTvkqS23xcSG7byxfmZqYQg0TMsOhcQpaxY642IeI4p8hGWwo05aBe6DSpJprEKcakx1WrU/DnndrgrnAo/wNUVZ7GJS12ufl00P3J/pJF+c/pdOw6C6wiD8j7M7SL6hm2crFrJLgYN0pJcE1rVHmsXtqg/w3e9P4mrDEnPO/gRUrU75BRosRPMYfDdW2MxnzvjsqDvTra9TVeul6TPbfqaP8GPaOrtbZyi25830/rk7/x+/rwZ/+e3v7zf003ffRTqm56K/wuS80uqVrRuM0KIcjM6dLJWJdgCJcgT9uApQwNDqGshr+eKm1RJySeJiN1wI8JE8fviSPDgOOgMu+ZcqnoSW/DQXq7X0wWLibLlFA3Zg5pe9Hvjm4uXpdzASSXnTiGMrB7DTjyxIMAQyEwYMRU2Z5XYcZl7JiS6Dy6E2/5zmMxqvWjy6reZiMxpfXF7maGHtnJR0WPZuyZWXlmZiefb7uECx96I3rkOvRK6Eu4u6SohCP1OJPONODwuWRKcoh7x7NSz+u6o+XdzmoWAqfQUe7vJuSVEJk7zZMIAecMShxn+pHk/ShT2UE/+SSCMn2KvH9LNnXMmI5cwplTmkUw0syZckoUprt+4cRZNEROBfydTCutpIkFjfh8NeLIfQwmwPq7lfp7dELLWo1XaLTrZq2zu65f90G98RO/qZ/8m/9cP/e3/6Xe+nN/Q7rlRyScugbXS3Ev2K1qz3W8vxeH3ij2lmRmBXR3SV9I/JLm76Iz50ZUKKpkEmouYkNhTVKwxKOkjbXjLD6HCkwEda1CMFkITFFXcSrKh8Wo6+mdAaiFUL87SG7XqwxQlpUxciJJYbDweUqMgVWVcqzEYl6yKS/TO8PhBlrbK+Q5OXMiSz4oYNwlU4i1/FfqxBF7nvGjbR7MTjHjInceizOHboMnMyPFeJT79rs5vWam4PpE7HmdYwjCHmAXIsfQFYi55ft0i0OcTMGivwJ1V6uZLKkGFagny6RXVBEXtCuK7S4prWgj9mcYaBhBWCJeomyg9bgElrUW2ckyJxq+R9eOsnsfsZMesTyYgd2177DnDjnwKcoYIGYQo5Lg0Dmd5kSJMtxYU47Gx2GA0x7Q5xJ9reCkd+tE2KvjcZ+OVvt0pLlax3ax6156vU7sepP6t35Yb//kX9Mn/vo/1sf+2h/o3b/8u7r5w7+s+sb3SFfcym79Opz1PnX1PuVmr1KzW13oaYPzeF8kZFSkLM6Rv5nJzHQph3ApM7elvM0Up6i2O2omidgZ4cE1Xj8htUNVluTuO3pdJoQsUMvAlHJXvVO5adl2vZvZbLLMFyOSGzLJtK1CFhRx0+Zg0Foh96DlXXvUYQV8R27m5YwJY2MY5cIPZdpmAXJPUuTSdnhBCJVgTOa78ej8oU3wUs7c57FX3GaYO+05WTllJXcayN7Mp9AaygAAEABJREFUeUiwkBnHeY3tFUMi9EIfiRCjiM6JQDjDcU4KKnavFY4zeoxzr0DEqVfWYTc66nRqsCdTZNVdUk2+RlaOQD6CinE2FgRTJBnbBf9+7zLOTpVJVEH3syILiCpNFLoRGKvShLK2LCTKDjy17LY72pCmx+5RydCr0ChXfSisQaPW+prguD1ejTjs6kodi1fokO3V0XiVjtX7daJ/ndZ33STtfyvftD+uW3/8M3rTp35HH/6Nf6yP/a1/pg/86u9r7wd+Trr2HfJv3ertx2Ffpa65CqpW1PK9PMcVJfqZZChnEmTQsGCNJo7v4ccKh87lJY+FIz+PQ+x6Y3mT8hiTBLU/WcJEUDfWZOOErPNJkpgYiUpZ/qtPMlMGTpK3xQOSJ98mvb0vM+h3cpGBmcGObTuCC0VO42bKKDRjKoD+0rKKIydtVh4UQ1dunt/83vlKv6Z2svzfySbgreiOxyw+skXl4tBraUY/j3hnrl2e07YK7mSKvE9SBYfoVMkyJO7YS50ZP6V8W918HiBXaA2FRhLnQB9v4TS7GVoFdTLgv9ecccrOc8JZO0xjRdsAwyniSDGOVdetIghhrGwjBRurh+trWBTUaajKnTSbiJoFQs3CoKb9BvjunzWAOovoS63MSU5nPAWJna7vdlsc9oQdtv+xlXG9W6N6l9bDko51PR2Z1BrWe7XBDtnhv8O9FvfqcLhKq8u3KO9/u6rr363qhnfr9R/6Rf3kr/8+37j/vn7sV/+23vZX/oZu+slf05Xv/XnF1/+o8lVvZ9f9Jglnn+or2HXvVcuJgdOQA7QpKCMZh0gH5qrLOVIaWbRE+Iq4+iBs6znI/VKogvW6FNjYPjz4ZDxFjeesZDM7ChV0GnG0Hlj5RpQueNlM4VwxHeUFbqfeJrPdL9ic2yzMrrIbXse2oztLBjQNeWYQfMpnNwhVLYUoGVPDTCXMIpgq2e10yxAz/9vxJMvl7FlGe4DBi38msKaRcOylwg68GePkZHtsxh14frvCyTODTmRO9ArILCOKS2L8FOQ6mXGqKeJuQ4+d7gxVUtuMNHHUI42qoTbihla1pnXb0EY10riZ4ARx7GwgamxNz/CNwdSvAsf0qSAyR9F2FgPS0AY6Efdord6r1WpvSR+Pe3U8XqETleNKrTZX6kTvah3UHh2OV+pY71qd4Bv18d71Wl+5Rdr/Nu17y0f1xo/8kt79M7+hH/krv60P/Se/p4/81d/XR/+zf6iPfvYf6NaPf0bx1g/Krn+ndCUOu7lWE7tCxzliPx72aDWswMVAG2o0UY11ZC5KZdoGxBMlReVTcB6wo0ZNFbTU6ACVuV8O11RClwOnF4VHVxyHd2bcDHXzWJghYi53Bt14hFJ2IFHuyNTTpkBFyzyjKIMdcFmhdnqfk5uYYPP0to6xtL4bEXFVN7LgpmLGi9lJ0nfGUDi9TGsDMkWcQAdzsenJSpm0IwNsmZnMrJBvZqRLclvdfAFrhSKDPlNwOmU6l5CpN2EHXHa91tMo9DQMA63bQKu2NHVwYZf8uPpYuEKHwpU6GPbpgO3VAe0jf5WOs4s9imM8XO3XwXiVDoSrdaR3kw7VN+pAvF7P2jV6Nu/XM+BZkSb/jF2r5+w6HV66VQeX36ADS2/Q4d1v1uqV79TG/vdo49p3a3jt+zS+4QNqb/ygdMuH9eaf/Gt6L076Y7/5D/RTf/tf6FP/+X+lj//df6kf/Zv/VG/59N/V/o//hlY+8Mu64h2f0NLr3itd8QZp+QZp6TppcI2E01bco1TvlZq9smpJfYTUA80MNXHlyFRP4qRCKo4cp10WINiXANzKSn4HyDtblHDzUiC+PK7Lh9OLMZ720p2gXzxEIztWi6yOA8oYhDM/zYV7AygjSqlSTv0S8+oOuMycficUHphgU9KdBy/brnCaTfg6CDRV7MgtREg3mRll08sNtC/CCqZF2+/uogZOtcngQbIY+VQgxcLXzp3uBj9mBkNcHmsbBmTvVHkEpU6x5LQ69PIhy+ROfIwDn6KvMQ58xPH1yH+dqt6tSX+f2sGVWm9u1In6jVrvvUXDpbdrvOud6va+W3bVB9S77sPafcsndNWbf1ZXveMXdM2Hf103fOyzuuWn/pbe/PN/R2//pb+vd33mH+idv/IP9a5f+Ud692f+ISD+pd/TB375d/Whz/wdfezX/0A/we754+yiP/7Zf6SPk3an/eO/8Q/04V/7fd34o5/S3nf8uOJN78ZJv1HaxW585XXS8s3KoB3cpFHvBqWla5WaK9SG3WptRQl+OhsQ95VCXzk0WMGo1Hbq5TWwriZv8L2fzwCJzwecJhj2UnN7kpFjQbnNMqakoIQDT6qU2MW3LIg68lS4LK6dO7O35fCws7YWyhBr9rVkkFlHPgOmdgpS8l9FG0rUy17EJHeFS7PdkuHgTd5GRiFNmefaESErwE9wep0Hj8lLfoMPeZimPbVVyE4CnRvSDRgIjxP5FGIxKIEdrGE0gjKUM168YKSsjI9RkzJ5vBkUb9E1pSIXauU0ggwtzpcV/shRlmJPGeOWc4T6IKM4UM/fTGQSDWWemD/P/oSH5+N6FW1k3nHI6RHBM2VMbF4iEtL0pq0M2Uw+fzt3IO44stg1pgKhY2amqE71yV+/QuLUa62nUVjWMO7WGjvT1bhPq83VOtK/UUcGN2vjijfLbnyv4us+oPqWH9XKWz+u6z74i3rrT39WH/j07+Fk/zf62b/xz8H/Vj/z2/9SP/O7/1Kf/Jv/XB/9tX+oH/3VP9AHfuV/rXfjmN/xC7+r13/sr+nmH/s1Xf/hz+iaH/llXfX+X9BV7/l58HO68j2fOomr3vVJXfmOj2nPWz6i3k3vkfzYe8/rpT046d2vU951k7rl66XBtTjs6c46965S6l2prtmnjiPxCXxNnGP4zjFokhu4bxTYcYfYV0ZOmeeZsWvbpK5LpKSmqmRmJ0FCBZoFdFS8PQVl1JWMkik0y3uZLsOwtTP2EhN4ZuL6n8eUEGuCuWwycYwOsENS6El1jZs+IXfkiaetVWUV7sYgo5aRp5TwJKuzAKJ2REhMUSZTBfyHcyJxgIsp7UYU4G4KMlt2ZXrOViTPKLVQmNixUtr01YZakaP13I7VGM8wuPhCGWMkBwZIvHU2jFa36sqyonfcoTcBLzF2MjFNZCwca3ibWKOEMe1YYEbVCp1URX+nUxuTJgETybshVXJsFTelX+MOuCAKbnKWUlIVgmJwHeI5XPvlqS0DzsXnaGvMaRxYh5OSzwOUJrCbFLLvYCIwp2M3krqJEjrUxhX53/teba7Twep6HPetam79cd3y47+pt376P9ebf+nv6R2f+Ud6/2/+F3r/Z/8LfeCz/0zv/E//kV73M7+rPR/8VVXv+Hnplg8p3fAupeveoXT1m9Tte73SvtcpXQH23qi053qlXeyGl65W6hP3rlGqSVdXKsUrlCoQ9yrZbiXtAivKtkcK+yTbKwXSPFfcTX4ZLClwMhCBNFBKIOOYMzYNnbFkcCY0S2okUTo9Kg9SHeLJWROxC24jInWaKqiJoTxTGcwledvyN5GnrJZCBSIIUjQVBNI2hRGbWWmDWpqDt0pal0lAGpcJpws2L7gEzKz0kTX75wa4lGzvm8nkR+fGMXQOpJkV2SQzv6k8gyXtpFBEX+iHBwj3e2TX40uY7HmemZn8H9ltfxU6obcQCnNFw4hL/tTtIqfSpv7y1JmgQ+VnQ3A2Gem2OLi1+kod7L9OB5qbdHjwOo2uept6t3xAr/vQL+inf/Pv62d+/1/oPb/6e7rmfZ/QdW96r258ywe091qOqxscKrB6t2K1W1W1SxWLgIrj6Yiji1YrzDBPG/nTUW2icZG8VCWAybpUWVvwdVElYGf0hpF153hG6TbJniI2O0WG805SXdcKIeKz/XmQ4dQ9RQG1Sk3inXMV2uEhWChEV01PGQeTDH556ONDUgZrlFCHRGHWY7Lb6YJQM5PZlNLtQqYhoyK/IrKs4PJlV27oUSfkHhsdb67R2v736/qP/pre9yt/Tx/8q3+gd3M8fvOP/YoMhy7/tjy4QVq+SWqulqorpBpUvjtekTI7VXa/Suxzu0o5RXqtgcenwxR1FpCZmcns5aFzDGZnt3WOry6qXQAJhAvQ5qLJy1ACTOuZoZgyjx+fJrbd3TCMM4jY6cMo+S4q4sixxMrkM4+mDhDHATPu9LzqjgH0Oy8ypriRAU2/L0UcAWWwxPEo3ofLYAouubPPda8kCsltp8tpPEkPxEPp1lPpBEGLy86BYnGlQpfFWi1KVPWW9M4f+zl99Ff/rm792Ge0/KYPc/z9Jk1w2v69eVJfpVHcq3EN2H2n1PDduKZlnLY1OO1KCoAxo7BorA9RTnSV+cxwBqhMNcbcFxEFJrNzAy+e82V2dpvn/PKi4nmXgI/4eW900eDlLAE7yfx2dH5OnWn6TxhazYwddlGGk1PAOJqbZZOZFV7cacwSJdoJtynlUEpixoaqppFCVNmRy046clwCFf1yB44jck/h2e0EmDCzMyhyes8oushZU3ZJzoCmsBvHtysj5wm6ZTjy/pU3qLrydWys92scd2vS26uu2aWx1fJv7IIv17+OuEX/1AR1UTxjZDzOpOGLplXglcmbzv6X0ekzQdXFdYlLYOHIL8IAM70VmKRK0xkYmKzu5Byle5PMDGhHB+enqqK6toMXw2dsQ/XC0Mkhp83kwX/P2p14lmncdRLjMx0pDGnOihU7Iir6OBLtrAvLH2OEM2l5926N4K/LziL8E5syzwB8OmNFNJR5ejvBZsT4XzXLpD1v5ncyW3QZhEzll5BhUmCb7PlY1WIKyHfjxzfGEsfrITAGFlRFAN1e17VqDvbe5QfEjIJkYrEFGKIUslRlWUiy2MmqVlYDL6ceHWszjLIzoUW45CUQLnkOtwGDVmYahMxmmJG8ZC/n0ZlzJrMnth+ctLmvyj420JxweIaRFWnfTbU4NrNSUyLtXMxyntwBOEWtGWkQ2ZGHupHFShmnMmfCHRJMUpYpSsBjou10man8I94eZLmMHJr9jEGCvmmeEgnHPVFUCj1F5C0lSR3Lx47SVnWeoiKOaaKQxgp5XOoY9eaQWsqAtYwPMc9UMO+Lx4vrspfAwpFfJBUovsDojN2emSdIX0LXfLdqmDMLJmFnfIe+3ViEMkjy+yYwHvhx1U1PYnx8V+p5Iw078AJ3JweQ13fABUuSnwCZYCnIzIr5979i0MGL/0yAmcn/nWKHY3UGzvk/VbY9UmYmiJWZybRNAoQY8hKYbpAztE11Jbu7TlSo+ooVesUTnYSnsvw9MRYlJiecfWCUrMSJ2o7yYHYzeprD358VX4ho0eaOkkDYUdTuYGKZ3lDPxHZDBMhccldx3M4iJsiZK3lPbCtAIJ6KO1RN73J6SQ6Wl+XO202ksTs3M55gOCmY8kJCOye4s3ZqY/BjXcM9CDeR1bmDd1acP+B1hAfSVH4AABAASURBVIsosGluu92drOkPH0KZZ4i2y2VFdlBTZIoUoS8jV/9hN8VaqvuSEfu5uUMVO/VaHekMNAflMZuixO4cFO0z7oGSSC+nIEpVRjTp5WOqLK5LWgKuIZc0g9uGubLynlHDJJ+lfmhkP/TpNnvoRgySDANjZqS27+XU+XGyx4JehzvwpcESyVDMY1VXMpvWKIswxm/GonZEmNHutFqwwkvNsXqsGlnEVRhT3xmCr1Oy8Nql0BNbCDurbzOTzfiQTNsv4FANQBgilaDVT3UUkHXdU8aROzrraaIIAjCNzUHaYnHsytRPPjaBI3tHJI4q5TzLvDuF0VM6B/h4Um17XwvqXqMEwmt8f/H6JgmYAitpVt64AuacOqSbNGAi4hTKX3Zak0Kt3sqb2RWJKTlRk4OqMc8nUdlLYtY4JvmfzQxM6Fh+Z1TbPhiGKyspRCvouomqCgFQptOQtZWhs8y4dJJBXx6pSi3jY0q5Uez7X7rqSYyjKA8hMSY8x0CHKBmxxLtnYSt5MgkdcjgVGYqzcQehQRdxENYsq02VJkPTvpV9iu5pbAQXQ/FYyQInvDVycARibW2Y8wNDOSclHwvk77LvUifzf+xic7ItpdOQICRO5adKAXpiO1Kf79oB/c/IdQMHruW9jEoFrdE1i5o6+RfQGkprUJ46OyFIrmwOCzIzIDG9xNSSi8HBE97y1MshUG9xXeoSWIzy+Rxhn9XZ5JawGFN5MLJBPj/l0uZ5s3SFrGqUmaRuU4OoAzztTfhbIl9KTxVoewcn1LG9qUSsyB06ccom4gKTMLjZnYMFeQgUebwzcIrYonc4cVz5KdLRM+ECqtjIYWYy6gjeXQKSSTznhq6q5LTlwWYUQKHT6igl5AuF8+elcItvrkkGVQDyckouWuVQaXnfVRKLd/EUcft9Cia7a5pJ07zOLczrT2vPcy8XT2sv7jMJXIKR69IlyNYWs8Rk9kk7pyIzac0dREDcnLet7N4jawbqcB6dmIR+OXjJsmFMpyjvW7kvbudLAj42LnPa82Q2jDAQY2N+5FwKpWCMFXV26uWO3PVuM/2hqhXZpReeeRBcDvDrOke2XGUhgB6WzOL2QyWA6JSt+OxSz/MJmTo6jjoyC6err7tJKj+1XqosbgsJXBAJhAvS6mXbqMH5VKSeOgl3FDwRk1tM9N5gRapWcOQ9dQriBJ1iNwMi58mgafCyNE0u7udJAlYWSt5YZiwcwmmHKhL55w1/IkV2U9PUzryzdtxEuMnMpLJYqTX9qXUee1kmliETj2ewWbyIzlECLjAWhC5HZOxzurOKed1o/w23SKS1CJerBC4K33OPcVE6uzw68Ul9OqcWslLGIRviNpwFO6Ou2qVxWNKESZ55LiWMqcOIqVeaSNwdRIvr/Eogh+luypA8UHBHThnG2B+E4IXnt8uL2Zrvxh2lT1gxMxy40LJQ/lhJyhT6shFH7qlSj5sXU0Rqcb28BKaSc3ll9CYjY4s16lOrtUbj2Jeuul4qR+sv39qixkICr1YCc4/xat9fvLdZAkaGySwLMjM3kzOQxlGIcjHRVfW0/6Y3aaS+1trEyl3q0kjmZjZLASdTjjstYRR2iCN3uuHPJNX+l9BInHQklG2XC7KEUCHHlIvEjVMR0659ezVuW5kZCFI26uzcK8BHCPBRWDA1TQOfUuz1VTU4GEWFcupgLBwlEyGDbXA5GVl+lxLfm3PKipGFFjwVOuc0kp8ntyKeUjijqESmSQflsdGwM+2++gap3iWRNzOZ2UkyzU6lTxYuEgsJvEoJhPl7i/h8SIDJ6RPUQXPkNHUXnnFRA3bgPrGvvfktys1uWW9JviN3m+r7wYADMQevqBizqbko2W1+M3OOhYOAz+1Ka5GtQd10ZDI0Z7L+H4r4kbNL24wCL6TWTr3M4GET8e4Ic4gKdSPjREgW0E0An16zwJx7HFGJN718sZNTMgSBmofg9Fqhcl60+fHJsoubmOqQTlJiLMUju/GoVPW14rvxOJDPdzPTIiwkcKEkEC5Uw5dvu5snbGaK55kovDzIf5I1Wy1buUrD3CiFWhvjoYKPBMfv5obVf3eNN2VJBVqECyIBhiSBjJE1nJwxCDmXAsYjXpAuL1ajuONZV/DjFzwmCzIcOZtGnoWyTjTXs2zkPetvub46StGW3gzaIFtE2p7BTiPLpeY/UNhyojZWpV1XXSf1d6sjf1rFRWYhgfMsgXCe2zvH5i6Haj6tHRhIHDR39tcGWK3jNDh3025W7Nb0ZNEUg8kHw3jF3LASi/X9FFqE8yYBN74zFAPL4spM5j/sFqtpL8g+Bh+NaXZH3uHh1KcNk+Ax48ijH7G7fpFOHFmLwFPus+u0zKxsq6JCiylAq1nJaDsFFyNi3kSSyZjbHQ9adGv3VdcqhfJb5ZvqLJILCZx/Cexwa3X+BXL+W5zucthb48TdkQNjt8fR2/5rb1TrxtSyhuMNZRw+pkBTzCk53VTMSxfxq5OAldcYA6SMvWVMpGymgAEOxXlPa8Sws6dGzjO98RiWYFHiFmKt6Q9eIgOqmEwlkPbYI4entxpOmQWTY6tpebn+XWYZWWavyILwymuuU733Co0T9HMC58ULLCRwoSSws63VOUpl66oZXRvTO8zgaZPnhKNYuupqjTO7wLCklGocSiXmvfyvj2VL8iWAdkzo4HECOkWTonOZTcbORJTKAwsW58uTWwnIKN270c1OGwsr/36czJC/qeNpxoEIHuTPXxba4uBcTBEyVOO8zSkineFJFgpfiVgsWBwZIfjPZmTN9IwXMvzO4a+ff0AQjfo9e39mymAq96DOpkgwUWjjWXbZU55L/Ux96LUJ8Rj4SNHgFlxOV2sNPRtSmyjmkXJotREabdR7tP8N75aafeom4rlpERYSuJASCBey8cu7bZ+8jiCzKCvTeXr3nOpaS9fewHfynrq0rHHbKGEY2iC1sVUX3GBhuLQzgrHwMAwsplgRAxzhN/Ct32YQEnBuMvU81hYFk5vgTO8OxgdahXOzqpL/16UdDrw1KIyBOucK2qH21lzOR6LrxKIpzyCkb4JVyonhsSXVUerw43X/E8CxDuhcJx8Tz2eei/GSIrXP94VM7RRJmeYTOpHo0+FOPJnTE6CHuogeylQOrAIL3FKX911/rFUOY4lYWxVcptZXpv+YRqq0rmydVuNAGyvXadfr3yvF3erH/gWRJt0uroUETkqA6XIyvUicFwmcWyOd78SX92nv/hvUMtVDrMQmXSG7qW1pxE2ED4+D7Da/EqasU18tx4gtjrF1h8jOqmNB4icMCcOXFJWpJ4yytiwkFQeA0ZVIQ1EMQRU0+3F0gE6TcC/G/dK6YE3BGAH/eQAyzq8YC+eUoVJAHnPoPIfs/dFXprM8a9voz9RN++WzUpghUiEmY5cbmA8zpKiYKhknV8o9KfUln0PauhDUwhE6hEwzXHRWadhKV113s7S8B8Kgl3mdEsnFtZDABZRAuIBtL5r+IRJIzYpU7dZtH/y41nOjZmmXunaCq2sVcytsA2YuKrGb/yHNbJtHGco79TDLtTqMdheyOnfigX2VJdwl1hmzZzlsMc0JKjqQoMNpkmKMqutG+BG4MORvmGXTpRZMWb5QqataZqaEhyGCzSxyOM1UYC4ISi/kZdAyR6C/iM5HHGOJ2YbHnBmHKT0xC7qMOREVcOYBZx4Sx9pb6cgLfa2C0G10uuM0bWwDjcOyrrz+Von53aFNyYKyXUhJLtpeSEDo4UIKWyKBzpY1qfYoXP9G9a+8EQPQU1eGIzH9PZWhKwpzRvzS17Z5UqxVwCE4RU57J9mEfCvjCDRg8IpxThRrKwMEIGmDHrFacrINR15VOIZkjIApSsC4X3qXmbFoqSQcDP4S/XI+HRQhk4BsfKx0voOrhOb9TBs37x0nbqXfpFBOozrGIDE0M/DMn59C5pnRErrmgzdt6qLfjR4j9BoOPVvUxHrM4WUNrrxJu92R18vKscfnGsm8shZhIYELJ4Fw4ZpetPzDJDDxh7296saV9t74Zh3z/8a09m9uhqFyI0aFHJTLN0vS2/yCUlWpO7mLmjqEDqMMMHhu9ObPt5QVy0LAuBBOZmVKODT/QTfzI1B/RNmsilfQJRfwKgFeFaL895vdCWV4dj4NqYTiWLNnLxxo3mVMd6Vn29STl2du2ZLkYJeeWQhOP4cwa0qaRSILDqdXWxZy0W2nveNz0YTd+DDs0sr+W6QrbpTiEmg0aZ3WLSNy0fFlIoGFI9+igU5ZmnA0GHdfoytff5s24i6NwpJSbJRY5ePBFfyHfNIWEfii3b50YVRS7Iaqcdq9YJg2VAsbZv5Kl7DJnbxOTb2tNcBB7rwmHCt3uJFJEhQFtcSyoI5yKYtHU2iHBnTIrEgfdpwfU0LpOpJXXH2N1oZjiSP2wj87ylwYdl7ztL4nzycKKbR9Rpv+1/SMRYWK7DPumQp1T0PGYWxJcVArV61SGAH/SfWRZHO0uhgh04n/PMGZCGXBgVxDo7UOOpf36/Xv/wmp3gutg8JLr468vbgWEriwEggXtvlF6y8lgRrDFoxbs6wex+tXvuFdOsp3v1HoK4cas2o4vqym2hmGwHDggd2TmSmzQPGfwu/yimKzH0O8R+Pkxtk4gpS7SW1V8L+F3alWPdgDLQ3xbk3It6FS+clpJJ8tQ14HPCa6RK7sDjPW8Fmpv7KPmEVj+P+z9x4AllzVnff/3Kp6qeNEaZQDCIQECJAAAwYMGHuNDc4YWLNebLCx1ywO6/Xaa6932WXXXu96/TnggAFnwGCSJQFGCAwiCJGkFlkooCyNJnV471XVvd/v1Oue6RmlkZhhuluvpv51873nnHvvOTd097RwMxYzGf3i6oAxqSP/+BG00YpDyDcxTqJlqhW0MKy1WGLEQ1tV1tXeqlDVmlE/dHXHfF+p1VXM6Z+QMJBR/mteox26r76OPK2HW2PNwsjn6tCgu5jWphPPkrpbJRbkFWPK6/HZa0jW/WOMJXC0JOAz92jVPa73PiTQwkbkHGPKCib/Fm0+/dEadrZoSR3Jf2UFpZv8WK52g3IfFa2VpIC6AmUyVZrQUj2lftqqXUuT6tsWla3NGuSTWoTfhLE8VmQHTjyW2Iw6yphjQKSahVMEKQS5EY/eLxidY0Xj0Wp3tIjJZXlbS2XSUpUa3mvOT2rL4TgoYmDlOApENMY8jSpOMkWMeGIhkXUmpPaEBoyNQSpU5luaMRNZBA7DtGrGTZ++qqEzehnKpgajuo7Vt+LUIFqmIddfqT2jE1iMqzXDYoOFhwkKBbUViBo/YwkcTQmEo1n5uO57l0Aeh9wnc2QYTSmb0Oypj9DUjtM1X2co2Vos9tm4RJDuvZI1lFKb2E0VoKN9ZUtXzN2kd73/s/razZVu3VdoT5zQAnz2ix7G8tgNu2GZ1GM3OkTOWXtSRWdSnQlXvpkix7t0B/RFsfdbQ9L95kmhe1S0u+qXtVqXBdxFAAAQAElEQVS9SaW8pRwDOoTh2o04BimChNk5OiMuYdiSDMk6Nx6KyLvPncYS5/vDGBTZjUfGx3w5qW/cUesDH5nTP77nC9rbz6R8it17mz4qqCEHxEGr13UskGg0sfDzU5zaWtqy41QVzF/lE4oswiPpEAnPNb4mhDt+xxI4OhIIR6faca33KwGLslhisBPGryX1Nmkbxrw9u10liiEmQ02Z/I+rNEpDcr2wHwTX1BuhlqWJhtA+4Gjx5l2Vrvzqgt787o/pLRdepvdddqW+eOMuzavLjj1DKQd5mRUkdoEJtZfgagV4H8C7Usrd1bJy0zECElfOVcbikGGPwu1XQR/9xGc0ZBUSob+hAToirfp9KM6GeiP35gljvZfj6g999OO6dece1VbQH7lqZQ0i6RF/gvPVIPiA34PL+1LC+2W5LzDikXZYTShypK5iQnfuWdKlH71C/3jRZfqHd39UH/3ULt26S9A3oYprp6QW1zaOAlpyKqMf8R3um8j4YECx/fNupbwYJxmLoVq5AgvCUx5+rtSblrJ2k9c/5p8GXsMYYwkcPQk8sJlw9Oh4yNXcrNrzTCFLKgLsc6y+9VHP0l1T5+mWzqO0r9ihCgOTylKVdVSixEqO8MpkHOVFNX9khWJRNjKIKW9URiLO30TIIRSOBcMZQeap/jlceP77R4iZ8ggjYbfq9i7FadOelumOfIu+yI78kq/u01+8/+v6rT//jN76qXl98vZpfWV4gm4vTtftdrzuTJu01NqksphSGXINTSrrmsVOahCSUPs2AjwFjJIf1WYwVMBfFpaUZQMpuLxq6ggqi0kthEntCbPanW3TTm3V18qt+vTezXrjR27Vf3njJ3XRZ3YpbDpFynPqLpXFpNwmVNcc9ybTen3MoB0Yu0bhIj76p1JmmYbZjOZukf7w7V/Un/zTVbrsukpfW5jWreF47Zo4Q7fUU1piPPWtUF+5fIFWWVAjDktUFxWspq5aqgcKsVTmo7Bp0sgXFNnlp6yjhIEuQ1vzqaN9+XbtzY+jr70vTtB1C5t17cI2XXL1UH/wtjn93zd/URd+LupTdyzp2jihvZ2e+m1pAAW59qgb96nHiUJRF0p0TIQWiUYPBbRaYGSEjOSgBOFOf018pcB8ArhNuIkzjeaVtFCZdvXBUtTuxaF2sejZPb+oPYtLoM9V0UB3LQ21c7HU/KDS7VVX9cnnSw97hmL7RMWsUMFpWy8NoCpqUR2oLzR+xhI4mhIIR7Pycd33LoHYqL4cheRdgDJC8ak7o0ef/1SU36TKKKVYUUGt/tBRyY9F+8NSg2Glpf5QSwPgrgP/ECVXVbX8h3CEojKUWaKG6HWhVhIK3VDkFly5Ub8nyshxXyD5cF7qcr1qVimBGJIq2i+tpUHINcDto8wXUNCXfuZGve2fP6+/fMfH9LcXXq4LL/uSPvmlO/T1O6VdcVb7bKsWwjb1W44tWio2ayGbJX66wYLNaDHbBEZxe+Kk9lJud0W6NhO/Xfu0RXu1WXvSZl2/K+hDn71Bb3nfp/WX//hB/dU/vk9XfOkG3dWXhtA2tWm7YsNjaqQBAwjHZdJErsNPUoxwlJZd/LGuJfrej9TFDrKY3aFF+uertw309n/+nN588WV6+weu0Hs+cqWu2Vlpj2a0O05pIWxC/lsa1/0LYVbzyH+fprUvTapPPyyBRfpnkTRPX8y8vzZrH3XsSVP0wQz1bdIdw0ldfeOCPvCpr+mt779cf3/hx/Tnb/6gLr7sC/rKrYvk62jQmtGSFRqC0lqqzeeI90ulLNViWMnSqG9GjvtXQ0osxlYgZJBE3GoQ4acTA+ZSvz/Q4lJfC4uLmp9fUJ95RHGRRftdmSKoMfq1MhYCuUro2sPJzoJ6OvERj5Mmt2qxDrQCLdCpWCpPFaWIGr9jCRxlCfjIO8pNjKu/JwkkBZSDK6kCpcExIQqCc19N79ihTdtQCsO++rHSnoUFLaFsRga81KCsNAQeXoErJIcb90XyrmCJnUNZRdVopQZRqhsk9BuRtDw6Qnb/PVH5QOJQYK62DqnKg4n4FUT4XtKkdg0ndOt8oatvWNC/fO4O/fPl1+mv/+lT+r2//JDe8K5P6pLP3aYrrl3UZ7+xqKtvY8e4O9MNi13d2J/QDUs9faM/iX9SHnftfEffWNysa/dM6yt3dnTVTVEf//Je/clbPqTXvflSveldl+t9l9+kq24odceCaaiCnVNHrmZZI2lYIQ/ogkwYThKKOCJ7Auv3Ne8PyHdD5sA7xB3CZ5W3NbHlOHaLGMrWlPalTNdjvOdu2KtLr7hNb77oC/q9v7pcb3jnp/Tey7+uz16/qC/dkfSVuzJ9bVeh6+e7umlpSreUm3TzcIZ+mCKup6/vbeur5GFN1uT/Av32sS/eqbd98Er92dsu0x///aX624uu0gc/faeuum5B39hdaynrqu7MKHZnNcS/t0zMC4iFVr68JjPDfeDvqJjJKBowwl5lXVca9PtaWlrSYDBQyYlXzSLH50GgQCCv979i7b79SMgtgprFkKNiodEvNmHEn6BNJ5+lWoUyTnXkrSXx8GEcFSkqIzR+xxI4mhJoxu3RbGBc9z1LIO2PDphTn+rLxrzd09mPuwAF19FeDM6SEc/OSSgQoYwCfssyBY7wLMsVUB7uD/iTjepiU46xj+oPK3YbQy0sDbQ0KFVisGq2MalBYsfhVCSM+n5ivklPozKpw12H0+OuwSP2EW+Ej2zqBC0FdmxpVgu2RcPONu3WNt0ymNENbtxvC7r4UzfpTRderT97x9V6/bs+p7949+V6w3su1xsx9u6+4T2fIO6ThC8n3xXk+Yxe9/bL9bp/+KT+8p8+q3d85BrdwHHxDQuTum04pfliq/a1tmpP7Knmfry0turQbn7QLWt1oC+ggiEQnyvyhMLXun1MIQTJTLbsiicG45QkKOaFprYep2HoaHeZKfW2K/aO011lV0t5V/tCVzuV6Ss7pUs+f7v+6uLP64/e8in9yds/qT975yeR9eV644Wf1l9e/Fm94cLP6A3/9Gn9xXs+pT9/5yfAJ9X00bs/ode/83K9/cNf1qdYkHm/3lFNaTfXFosct/dbm1R2t2tPzTjnqHwxFhpm9EN7AkNu3gvyx0yw0Xx0eI81vJtRR5L8ZKLmRKLP0fgA412y466rii6uFUTeBpIlMjsw4AaEATYgKEnkSdQXLShaplq5ytBSf+JEPfyCZ0tTx2mpQo6QGalVyE7JKBqVsyDMmno0fsYSOGoSCEet5nHF9ymBPEmODNdSUI3BrlGgKmYVTj5Hpzzpu3V763gtdLaxi06KnPPxyuH6xn/1pSZQ10mNH1cY+WhBCeUdHfj9f/QqyTesavXZfSyyCxng+g5EtO113SehDyoRJerKj7IJfRZBQhGm5bhd8wtaYJGhFoq7M6lh3tPu5piyo0F7FmMyq8V8E/5p0NGe1Natiy1dv1u6dmetb+wJumG3AenGvZluni+Ir3RXNdGU26sZ7cZg3znItWA9DdvTWkK2SxiuGiMywGikfEKlCu1aWNKAUwunDXJHFLKTShyLeni9ImG8ROe668fqDkaZxJFvSqV6E13VpIeio35l3P9GBWSfMLC7hy3ticgs8yPyTVrKNqnszmo+zGoX8bf2u7put+mrd9T6+h1R1+0SfdDSThZMe9KsdpaTDfbZtBa9jrBZ82lG8/Wk+jarMsdftbSvLyX6PlrOVVICtarl3bFSEp2hB/MkJcUY5Ttt33EPGfPDckDdpWoMK62KqUHVcRneFqCcKXJ8X4MoN+TmdJArYaATBDWgcAptnf74Z0nbz5SySVm7rWGUKpOitUSEJFwF3KPxjuscS+CABMaj7IAsvqW+gHENKJsVRRGZ8CWGps8d4bC9VSc98blqn/FE3TJsK2MnVRR54wplE8xQKRrBpCZsahRXZDfhSixRd/KdAHnFE1FIJTuRIUa8j2LzY8XhcKiKOJIVsm9uKBjUZJYpwVcWOEVIBqUNtbiGcluBhM5T0aoVU19VvaiogaxIShn5M1NpiZjI7jEHXcWsJ/+pZmtN4k6iLNvk6ZAGzNFWMTkjtfFnmSp4MeRlRZDXWWOYK4wXNSohj5KVRZWgOGspz9ugUI180NxKqmWB9gdLiCUBaCLNQmj86+NzgO4E7Q7vZ4tDtUMpK5cU6oFaObxVQ2ebPukoxqCKo+286CkxFmNoIw1kjUEqHamlUoRd5mGCE40JxWJSdTahkrgBeQbkiSyalJMWeqqIq1MhN24Rgx0VFOmUEHLlnCYlDGtIUUWIajkyclhqxOxjKTKenH46polb/TEPNB/4SEmRMe/Gu2bROhj0tbi40Byfe1xBW608V7so1G4V6rRa6nW7DSZ6XU32JjQ5MaGJbkfddkud9iif520XhQrGpUFEFoIG/SUdd9zxOv0x50uhEEOfPbqUB8n9pcSYhefg8soU5QlEjt+xBI6SBMYj7CgJ9n6rxbhoGUbmBAZgiOIbFlPS1PE67bFP1fRxp6IVoupyqFijIiiTUH6uNEYwFAhA0bSKXC2UzkFAeRUYt9XIgqH0arlyr6pSbtB91xJRhA5XnAmlpQYQddivocesyR1RrLyNPxGb8GE/lZrkJZktQ+72FQK82ZD0EtSSOQw/ipAFQnRwZBlRijVwNxJ2fy1TTf4IEmjKilj8ppLUkpwAY24YDXl5dk9On1lQEk8T71xHGYYkImfngZTl15bddeIYslsm1flwGLtxN5ZtjoGCjyF49mPfDFkFFoABgQSkMZKR8FEB9SAQJZfTfmSEMzV9stIv7jbpJiSoJOS1XFa4vDhRgTYDsg20aZx6ZJj6Ebx/hsrSUJSk4eX2qcnflVCTsPxJ7jYf95AD+hPwMY3DQqFQp4NhxlB3MM7tVhsj7miphSHP84w8mTLmR5YF3KCiyNVuF3JD72U6GP1uK1enyNSjjqleR1tmpjQz2ZGG81JcxN0lW7xTHWSIaOFfYj2kIbRF5mUyrftnzMDalkBY2+RtYOoazQZ/GA20QaO8Mg+itXIMbdnv66QzztQTHv+ERoGgR9hNjJSJK5WJTpvdQ0sTHQd+3El2E76jOBhtTaJ8PG3Fnej1NDExqQ75Q8hUc5w5YHdeo4jckEeULWRAzQN4UVrWcGFyJeq7KRF2JTYC8YQj/BrGNWiIOXWUuBUKviLVUeOOoEYl6uDHpEZ0h7iyioQRrDHg1OEGA2RuMPYj0laSQWSQNKKKcMNw0urHZWHkaOKQiTWedfKBP+8IM2MBWCuxSAvwYuxwAx3S5744cRoT4DvAW0DWAePqMFzDwB4AsiROyDWRr4FFJRA9jOtxwj9CjZBqWqtWwft5BKP/HQE3o95AW6Fxa/qmpuzB/UDE/bzkp3PM/CNlLF7bGN02c6RgYZuFrDHSGUbVGH8S+eHZXcO/Gol4lxUCY4xExuYIjTHPJauWlMWBbv/GNfr0B96uGz95sXT7FzlNav3OMwAAEABJREFUuEt5vFNFtVftAB9BECJOetRIhdD4HUvgqEnAh9tRq3xc8X1IAOWi4JrBJIxNzk6kx4FyvniHOsOdKupd0k1fUP/WazDkuSZQTL12wbFfrh5Gu4VSKjD4rUwawaiG3Sy7rrQKRKKQahQqoB1rFGZSzm6kVbTkyq7Tact3K0au5fc+CL/3JC9v7MoixqIGkawJVTgC9KFoR/4M9bkChmDKyZlBZ4YiD8BAkJqyIu9qLNfjda1GkzeQNyOzl82a+oy6VxBiTr1Shhwczc4QxW2KIrNGT8IhTJzfK8vkL3U2r9bHYzKzhlQzaxZqCcNuoaUKGSyxVdy1Z0HDWrJQNDJL8vwJvzSSBYmMFR0KN9oYw3QvEOnC4K8GFFB7DSrqXgb1emujekS7o76L5nTo8B54cr4SuVdKGa1kzK3QwMcBdZNPjEfhmuelAOTrHkF5ppWcDHdzqsjhKdRDFSw4Ohz9T3cyddOSdPNndfsV79KXL/5z7fnIW6QbPy0Nb1OodsmqBRn5m7KMJZodv4ctgXHGByoBhukDLTLOfyQkUKFRKrRFwgCJiW5pIC3sVDcfKN36FV13yTv02Qv/Rnuum5Mb4xyNgu2WsWs28osdpvtFOEWUI8YpJ0OO9lmNIgvKDwHNqiwr9FpUCIHdSq68wMhl+AmbBXkePZAnHcjcKFeU5oEYWCAwyuLUF6jx0f1rVBtuWiNwv5pWgwNxV+yHIkHfwcgoXwCvZ+Qm7mUT1xSiPsW2FDtS6iA/eCSnl2gMOX5zYw7kmh2T4nQ66hih2l9oJp0u88C6gNPvhJrZfkNeN6YIeYeOFgcRQ06a5aqRZyTfCFKE0ZGBxdQiEz9F8bgGVMqGvsnThMm74o7iKeN5HJT1ekblE2VWY9ROzfivLVMFHY7aCnqASil/eG8SBZqsZsa4dTTBJt6YD4Ex7X1rZAzkCcyTLPcxTlnimozLbmIe+Q/c+SIu1hXTq5JYGOchKcMNQGVfBbvy7dqpHXaHsju/oG9ccbG+9IG3au8XPqG4+yblbujLRRaOS87hMkFjZyyBoyOBcHSqfQjX2ugGPih+NACCqFGkJa7ktm0FQ2I8NqqW4oLUv11hz9c0f8WF+vx73qB9X7tCk+UeVv5DmSplviswCvFa8m4DtoyAiiLNDehBjdBYxNA34Pi8cQlLKKXMy1IZeRK0JoxWQMmZmXhJeICvlQrGYoQdnxtOmqOeKBFvyVBoGYrQlKEoaUGSf03CFekN3L8feoCP10URrwvHq0nin62AQ2Bk6H+oZsWwuJFxWbjMjALWlAuUQp50YfSfSSAkRbktcGPg/rsjecljBKd6NQQnB+C8JTojyB+nM6nAiIk+D4yBBG9CLiOeRulqeD5Qp62q0agGkWo/CB/8Irsmv8c2uSUfUAcBagxohNS4npdwM7bxk55kqujPiD9i7GNTB9VBX4BuA/LHiVl2ySrzzmriksT45tM47o3wnfAk36F7mUNgVJAhlyzLFDJf3OayrFBVIako+DaQOAXLWCZS/2BJPU7TptOC0u1f1RcueYuu+fDbtOeLH1Z7/jrl9Z2yeoEZXHNvHnG1H7WcMv9QMfNCzdwkPH6/pRLYCI2FjcDEmuGBeb1fY6Bs1CiNiEIIcuUxLKOGWG+uJhuSB8O+Yn+XNNyp6suX6cZL/143fOStmtj1FU2XOxWW9sh3AIbCSj7JUUCmQF0mKaOFQAqpSYqkEXn3lzQyNvGmlX8eJIEyCRpFBrPlOPwePgCPv39YGMqyvlLM5LvfuqIMd4XCuBvtZjW7/hjYqVTynXBGu2EFLGbCMgz3ACIl02EhwEuDkUQk6kGDKnF3ngJXDsuooalyEoORJiX++es0CtlquTXX8xWGPFGPY5SUSAZe4CDoGD8+jR0G9QZTYOSTG4dEZ8AyI6bGCA0VkIlxotPKRbgiZ5Tgk8yN3+VoGNTVCMnotxWIBdkIAXGswG2nkc+oRYIe6tB9wfOQ17xMAzWPESeMccRlyiiyW4/mYz0oEecnKMHHjodMxIjHU9T4V+aKSF9BoLw5vM1kYriQRGEdjJVQEsmk1dBfp6yhQVxNCCkaoHnVqSBToSxK7Xqg2Xqvjq9vV/m1y/Sl975J13zo76Xb5sQWXXW1KKnUoBposSwbadfEpKahSB5C9AlR43csgQcsAWbbAy4zLnBvEjBmpTEh3UUJROWKHGfWGLAKy1AUgd2QlGfiHnyXZm2ndMeX9fVL3q6rP3qR7uIYvRjuUg/j14qLmsyT/NdytB4elKPgGQk0iwo3kIax1N0ez3G3yLUbgaZtKHYXNLZh7VJ7gLKGVij3twGfA6lr3GcNfU5xgo/kVrOJWTsfYyCEVGLShw0KrsaK2FeL3fdkWtS0FnTrFy/XVRe/RXdd+VG1F29TUe3WBAveCex/zeLKuYmwmjhtkAWCDpzxu4ElcHRYG4+cIypXVtbsdhJHlTUTk5AcCSOXs8MIrLjjcLfi8A6FeIvSlz+sr//LP2jn1R9Wtuvrmkl7NBv6KjhSz8oFFanPIn7piFJ4tCprlC6GXKBm0RJh3JCBlp9kQvUtB9aJkxLLkYYxPvjlWGdcOA+N5Bva177gGSaS+RdT2Yg9KTKeRuR7vHjcXQHBY/RmLDBGqJUxt1sY86m8Uta/UxPVTm21fYq3f1lf++g7dd3H3ynt/LLUv00Z87vr23joZpqoht9kuRRY4RM3fscSeKASGBvyByqx+8yfUPM1xttd4YowQCHJ/8j5YJ/ybImJfIf2fOw9uu5j79bghs9qtrpTm8ICd20LpM2rkyX1OrkCC4Lkd2f32ebaSEwyCAnwG1C8UsRym7liMuJI8rc5qXDPesKoL53i5J/1AizfyIiL9ccBHtYL+WL8OK2wAf3uW0YT72NtOXxMHcb3fnqSTMz9clETea0OO/NeuVszcV6zw9t086cu0rUfert065ek+Vtl1bwKbsudkwQPNZ6osTpGFOP3QUjg3kbOg6hqXGQkgdQ4vtJmZnMHKWGPZb67rvZIi7fqG1d+SNd99lIt3ni1puo9muFuucVRes5RnVwZxCT/M6qDqlZWtLUuHthO3CcmFFuzI/ewmSJw+t2UNDASPGLNAA16L7S4IXTce457KbiGop1+J+fuPHg/3D3W8x5bGNPGIAEwltygNz+Y5n5SSFh+SV/2HRsHs225aitArqrxZ6zXmfm++C77mmBBPhUqteZv0SndJe255gp9+qK/U3nTF6XBXTKMfcGcX1HC8VizdGwEOW71CEhgZQwdgarGVahRNEFpZWWd1PhCvSSxOtfCzbr+4xfq+s9+UO1yl6bbSR0bSlWffG7mTCkUqkKuOrSUiq7KZFoXjwWUGDxAb38wlP/3kHUVG9IRg1w0JCGbJqRj+5jMTMGvO7jHN5Agy42eQyKdtLpmh8UdQZbn8uNdM5NI03p4oNWyTDV3sTWnQc6rmckMA0RYMvmfLdUafMxGdHpfuNwXFpaUfPBAs1awP6xj8iToqNVSaR0NHaGtAXO2yjvEZQp5ocj4SVWpyaxSwR351mxB+d4b9KWPXaQ9c5dJi7dL5T6Fmiu0JEVwTJgZN7ruJRDWBAcbhggMccqkhCKCJ+yDMgx1FtiJD27VTZ/5oG7+/L9oGoPeZoeO6ROmT2RnVU+Io+ja8mZ1X4UCN1PExFPVOnhHvNfRoDVo6L+njjcRSssu3nX3JmcAqr2fcNbPi8ydWDeG7grj6H4zUwimdpuFoniW+cO3Rt4k1k4Y7hE5ZsZYGkI+DPlAkruBRFy+x/K1ZXoiNEXmbsUCvARVs0sv5HFJmRA3BruvVr2oTWFJ1e1f0Vc+dqEGX/2UVO2SEZ+rltZcXxxL6Y7bfiASCA8k8zjv/UjAj5brgmkdQK2gRSanG/HbdPuV/6KbvvAxbYl7tJUj9lY9IE8EqZm/Cb3k89hdb8X9ROF1H86afw0+rFHChlLz/5hFFqB6xAUe0hHHgaBHrWm44YNijMpyHzRWfdm/pilfJg56fUebUoSNRN9EmRn8SJ1OR8kt5hrrD5dugm7J6YQ4IhbZkXt4BK2JB8qaX6XMUoWpjo18IZUxbhjwEYQGEHwoZDJOR2I5wJgvaHPgHr1/m2743KWqr71S8r8jEQeiQzR+xhJ4MBJwTftgyq3nMkeV9sDkDUze4CvsuCRfce+9+Yu6+opLNFHv1nTcq87iThUoAENhWTP1EyWcLHcdUYF7tgZCSXjSmseIk1hDrwUN+gmKTckMFx01cvB7PM46eRujQj+561gnZI/IbOiOcrobqTcfyY/bi6JQJF3LI09r7DEbDRgneX5+YRV1o3g1dK/4dQyexBweNPCfbclUQVFswGgf0QPxTmEV+eYtFa1cOddsnWqveuzE+7d9TdfPfVLaeTOd0pf/nZ5RwfF3LIEHJoHwwLKPc9+fBJiyTGaNELn7Gu7W3KcuVY/deSctqs192HSIyjDUpkQ+n/y4KNWmLG5gB5WR7soh4NcxfBJtrwDvPb6eDiON/sJsSBjyYaXRAz+Np3GbnE1wrXzum6KDU0ch76W1Qv190JFGdDZGfL/sU2PUS649jD5KjC0bZbuPir71SU5bgLAE3X5o0O8PWXS4qlom1uADskb9gecYvD533YA7suYH1iqW8JWMBXzYP6+Z2/CQSKmVNXfmIVbs5IdqcbXWYSd++9ev0nVzn1Kcv4v0AZw4Vw6843csgcOUgM+Ow8w6znb/EohSGqiPU8dM1i9164f/WTO3fE2bh4usxqWKY+c6VEz4KGOSmytcP5JnsqdVEH4RL3LqGD2uTupgqkNQhO6EMrIEXw0ClJmSCTLJyeKkSkMt1BVLlkyDIMrllKjZtZQorprFS4JnEo4RP95saj4JwxDZmUaUJ3Br4fEHIZFnqMqvQCDZ4DYolxpkuAEYONYvHFkFETXAD51qxs4oWNEfnOw2vGC7ZWbq9Xqqqkr+A3C1n6CQda28JlOqg0qOobOiVmiZbrljoDJtUmk9lVkFhoytTKnpi2NDeYLOftbSMLSY07mYBAoxMMYNl1TmdrIEne43taqkDrI2azM3ZjTMJlVYqePjTdp55XtU3v555TYvqQ9KUIPEwgvnoDcSGqXhGb9jCTQSCM13/DlCEkhiFqMg3SmV9tyhu274srrVgoo4ZOpH1SjSCs1KTsKrmzUCq0FwDb2oV6hJ0LwCgqhSfx2+e6oiijcvtG9hUWSU3882niQUHcDAJEy7PFHH5jHatmDyP9kZWKCYEQN0yGPL4cSudaRNl2OcF+pQA62RB6IwGgcRA08JYxLpk8TpjpnJ+Y0sWqqqbKj39IAstMaeYLksYBSLXAOOdgal//aAj0D6AD5NNQtCB3wfQ9qTlmnCFYA66HLfCFp5oNmNuhTlrsP9/lcbbbCH07olfeOrV6nu71Uij/iOsFLB2B1L4L4lMDbk9y2fB5iayJ+Y0kmBnflw7+2KC3eoFRc4ThsQX6u2wCnmGNkAABAASURBVM6iUMIl85F+j2h9I8XkvET4GcFQNIZxc1dK8OTAl0zDMqqOputvuJEU4qDGU5ORG36jfGcfmjSSjtGbsMsAKtyQ3R8Rtf8KEQYxuMGDj/vLv5bSI3SP6JfCMu1mJqMvOt1ucxphZmuJ5IYW75cYvY983JgsK1QnH0/44SmoZudbKTAWmwJr/MOUaHbmdYCn5o9K1AqcogQW9708KauWtOvm6xUXMeS+8GJsrnGWxuStMQmMDfmR7BCjMiQaOY7VcJ923vRVZYNdaqcFFRyZGQoookT9OC6KjGRf668rSwcqFYprOQ8OoUQNpaplpeP8cJMgNlC65tpvkBpIcR5HSJR23j3fseTZSU5uJBwsSFKDdI8kJTJHdrCOe8ywliOhPTW80UP4ndSEa2bK80wTEz1F0kWPao09eZ4rZHljvMXx9fzSUPP9gRK0O6kBujPmko9JD691NIYc3VBjxCMQtAfu1dNwQZ2sUhjOy+/Ih3vvlI8176d7HpFrndMxfcdKAq5lj1XbG7NdjtGUKuZqX7tuvV7tOA8Wl3fkUb4jH4ZccVkprXUhsIlgN44ZRnmaImr/ANQQzxDiLr9OHIPGXMq72rlbKF14jJ5hpJL8mzDmK8rYU44FXOwWTGYrCI3/3mhZUaxmdm9Z1mT8iG7Bm2NEu1loDIXfj6/4m5MGra3HTxGMPqohK7Taun3XQLv29VUrZ1zBi7+MRzfoZFnzb4LCOkgRuhOG3Bxw021lsrKv2S589fepXtyjBF+JAsk/lFtnww6Kx++xkADD61g0u1HbZKay08syxFpXSuUQIxgxXzWuq6WkBOtJ5MNdHy+0JtAQm/hGhcwaPmqUTbKgxJ1mv84UOpt1685FDWC1RHO12j3yB8DbVJFWPLjH7nUl6QhhmTYn6x7IMYNP5xHsT2742B9asx7nrWYMCt7cP9p9p8aQ53nR/LBblmWquTpYa0wgdehMGLWgYW2qkPliFbiSailmbfW5winaXYmxp3Xw7J8+8DEiNzUaILDoLwdLqsuB2rlpYR+GHP3hY3OUb/wdS+DwJLCsyQ4v8zjX/UggkW6uHIX+DEr4BZqdKObc53HAKJBCxvXyNlRrxIOrWFPFcbMbcYVMkV3SUpk0PzD1w4Ru3bWk1kRHeXtCixyHUhBGk4ydhpHb2IkQ8WDeI1cmrVTlvK347+7acvL+7HfPsqZj4rJRMIMRmFgxEGaE6RjDnDAc1xwP1tCGIYe+ivFVWqHPf/ka9Tn1mS+lrDOpBVaLVVxzpN8zQcheWHNrQBZcwVtdRwUWVWZBSaZWu+PR8u5xaPyMJXCYEgiHmW+c7TAlgL3CXAVZd1Ld6S3sUqcwXewk2LWKCZyhOfNYs0NPh1njsc2WODZPLEISmsURcStIr4RJZpFSg2E0DdTSYuzoqzfeqT1LtWqUr2VFQ7wpUkM9QmK73sSu/Q9dpeRkuqdx+TQRuGv9hc7EYEzQbmYjPtY6zcv0GeNFUOzjrmbeDFXoult26dY9SyqzHjvzNmBs5a3lEmvbQRsoS8ZiFh/zScwE5y3iz4qOYig0xN+emFbAqJsZDDlwxu9YAochgXAYecZZHoAETEEhoGBCVzPbTtJ8las0JivKyNMylGsrlpjBqPXwJAx1BAm+ogVFlEwK7gaVyUCmCG/DWOjKr3xD19+2W1ZMaH5xoHab40+YbE4h4DtgxCkJ71gZ4tfymyDOjSDnu41Jcb/vEYleF29C3v5X9lJKMjPZuqB6RKSPF4NuhhdjK1PJfNrdlz56xZXaO5SWYqY672oYR/nX+td34lkMyqDbmr/BkDOsAAa8Us5JQybjlCHrTcqYW2a2rvprrcv/oUDf2JAf0V42yY2eGzwm7baTzlBoTXPHNzLkQjNlKNg8VQpKWg9Paig1qHWKR26Ev8SxulBEdTItDkrdcMvtuuLKL2pQBQXuxkPeaX4HGImwE/FaojLVnETU64Ht/TRiTwTzKN7UuPsT1rgHalVzBeKumffCGid4FXk+ypzihDnzhWNk5EQivn7Dgj5/9VdYGBfMqUKJ8beq2Jr1jn5g1Bj7Yi64yh1xGP20gelQwd/0luPUndqsEAJcw6zGz1gChy+BcPhZxznvTwLJguqQMxHJiV+z2zVx+nm6q71dfQx6ZJK6MbNYYRR8slqT16d1YO9hqgnXko3+cERtSdF0xB+qZXcgZUkol0SbiTZWgLd5ja9piCWLGdRRCIf8NeSRNxVQ29ViNalrb611+Zdu151loarF/eVSX60iKMUhNjDCg3OWKbL7SCgtKj6274g1+W61IcTDjefAx6NCYnrU9EFVKxAx+mnjtEpeRBI6UOpB+765gk4nCyoh7REivNUN3IY3v25HuvmYpKXmB9ySZDBlzoLW2pMUfLRwgpOz8DX4q9TTfJQ+cuUuffyLu3XL0owWw7SGoVbEUtbeRzGoxT16juu7epmnlaqyoerlfJFx7HMqwvgKkuxBCcDHh6VMBn1q6mAmU7//ZHqyiiiOD2womqIvclXRmHO12nGgHCQrtKfYpsWJU7XljMdLvS3kbUvMEyEByXT3x+Mcd08Zxzx0JRAeuqwfec4jVZbAhRryjIm5Scc95mlamDlde8Jkc0RY+U8SY+xTM1E9p6EIUCUorIDyckWclMScR0FZ41LlEX2N2hw0g8/fJFkcQbhafogu2oUMRRm5Dhj0lxSw5hZaHKm3VWab9Plrdut9n/y6rr0rqZ+hWDlm9zyxHigP1IViiwZnllNzTpPI5R4V1HKbR9lhXUILBgWGm2Q4JsN/6GsoXfon0hcYCfEY1DdyghOCvF6OPPdYnuRvyes0rMAbTHIaoRrjEWVmggWJ8eYGHQ9vck5wGW1kbzxr7GPMh8wNefPzJMaisaMh4+3OYYvxdq0+dvVO3dHvaG9pWqyDetObVFdR1WBIv9UA3uknN6oxsLBhfMcGSbEZk+5qJAd7kMwnL3gASUZ9gKhEGyPE5jcEajrB8rZaRa5OllSQPmAxvK99olonPk7bz34KxHQkFcDnSMC9p5fK6UvRlsbPWALLEri30bKcPHYeiASYm74JkLvJd56BiXvSw3TmY5+sYWuT9sWOqmIKhdRjh+DGTYo04PogusJlcibckUKga9J9TWgKPsi3po1hZhhiiZNwaEny3f9o1xIVrVYCzkjW36tsuKA2BrxoT2hfmWsxm9FdcUoXfeILet8VX9Itg0zzXtGDpGctF3PD3+zc3bOWCT2ENqfZoTRKcPXvv4JmZhLjLMa6+ctuWskwyrYmvwl6LSu4wqmU8kJ7lob6+Kc/pw99/GrtGmxV1T5JN+8dSJNtxW6tOltUCuyE6bOsLlSUXU6SDNSYwJraHBHXkfRgZVBlvtt30CaLhWgJaWYsoArQVYoTYFIFtBdZpVqVFlgU7q1MCzahnXVbveNP0yPPfyq0b5ayDrSM37EEHrgEwgMvMi5xbxIIJrU8kd2EmLyVMTHZpW4559t0Ejvzfu943VlNaHea5J4vx2BKiTIReDEHugD7GVA6th86wk9EmVfc5VcQzGZGNe0nditQAz21hN9VksdZuajJVqH+ACXEQiROnqxr9mR627/M6dKrbtKtZUd7w7RSZ1ob8XFjmLw/MQrrib/k9+PQnJaB1VIIjCtQVZX6/YHchHnc2uUryeeHw39TIjGnhhydh+6UFmOuj37+dv31P12lT1+7oEHvOO2MpmEn1yCvmVuR+RNUYMhbVUtZlDJkEYC7Gbv9jH41JR/2SsyJBi4o3f+TmKhVVqkOFW1VlKcB4kaVBaZQjreN2/ElPYumRVW0V7YmtNDepL2dbezEz9GZFzxHOu5hUmwrsvDXYbav8TOWwCoJhFX+sfeblQAT1dJQuRtIJmTKJ1QWsxKTdsd5z9Dpj3+W0uxpms+2acikdQPqSCYUQfISKJ+kHCXjv6KWc5ceqPObJeuey9P13O257gkotxFE+ybzeAUlTgSy9pR2zteq21u1N83og5+9QW969yc0d+O8dseeBqGnVHTZLQ3vuZl1HuuGcOX3sdcHK6kh0+l2NAH/EJ2AmRFKqrniSYwtMw8TdfTeB1WzG0rI1QimyOzI210NGZP7BlFV0VPdndR1e0zv+NDn9J6PXq0bWGDeVU5oyWY0tB5lCto2BedTYlwbfoF4EEho2vE2kumwH4MmIzczZbm+msUCYOcdVDODKpnV0FFhpE110dHu1NGdmlK1+Qyd9sTnqjj9POYZtLamua7KqW38jiXwwCWANn/ghcYl7kUCrilVSxZV1kml1Px+9bCYlSaO19bHfYdOf8JzVE2fqkE2ibLJOdrOVVvOZPeuMBkqJVONMa9UpBLFUFHLkX0tiXpFGyCuwJTFoCy1hGVWYodQp7b2pmnNF9t102JHb7/0Sr37I9fojkFLu8u21J6EblNVDdTtUk7r4DEhYzUPYlDTZXJfE3W3D9nJk/aXuY+sdyt7LCMSjDVYIRhG6uW/4mZGAOJSTA1veNfUy8Yaqk2pIRMacY2ThH5ZKWW5cnbkVdZmDrW0L+S6i123787fevGV+vpthXaX29S3Lcy9tmpfVHMEHhUYqwE+QVLTn7SAm4CUBBq50Bj++30hLquhpQ7KIDhHlnmqlPmcZeab+pINlWygodADWU/zBopNmsJ4n/3079PkaY9TbVNK3c0axEyWH2bb1Dd+xxJYLQFG9erg2P9NScDnoUNJGXfQrhwiFZYcuNcZR8+tLZp53DN1ztOfr3zLKRrkMxpkU1rCYA5SIWNnG1EriWPRFj3TCkmBXTlVHNE3g7Cijhw7JhVRylFEWUQpcRWwsK+mrSlFm9Ewzui2eos+cNXtev07P67PXb+geU4ZlmySQuwi6tgorrZxTMsRPAXX/Nt0T/OBVIwd6htjhv8e3ki6YUBWDOA9ZFmbUUkqy1IVhjsLmbMIndYcrbtxHw7dtJgKrky0Bp+EQW3AXBgRHxVTlAU6zoxxmTimNmFHlbrSEofXg3xKt+zp6W/eeaUu+vANumVfT2Vni25fWlQ/rzCUQZb3VLNYDaFQFnI4pz6+TFf/NkB0jXt/Hy+ZQ0DRIFueQ5RmvlqoVdlQVaAPaLuft7UnzKjf26GTH/PtOvsp36POKY+WJo9TbG3C7AcFjLjdX6Pj9LEE7kUC4V7ix9EPSgJMRXORWqOC3JdRj8OyjqLQOsUWtR9+gR7+fS/T9sc8W/MTp2i+u0MLLT+67mnAyr0kbx+dMIyJMkYNR/Y1NJfvIDJXjrRjHKWnlKtf5prYfLIW05TmtUnX7pTe+sGrdPHl1+qGvUGLGPcBO/WoQkomP7LM2G9kGijIFwDaUI/BjfFJShgSFxQR6+SNLAZXaHeS3W9mshBUFAWLl4gx85GpNfckhYPGvRHy8eWu6AtHgurEmEuqFJlzlXU1sFnNp6264st79cZ//Ig+fOU3FLaepr2cfvVJL1moDq1FfpAyZGDU4q/X5rW6/3D3PrzcAAAQAElEQVRhMupwyOcPi4louRJGey9Hcf18QovtKe3JJrQz26bixPN19tN/SMdf8N2y7Q+X8lkMeFcRXr1F42OJz/gdS+BBSCA8iDLjIvcmAfPpiJKUMT2TmNaYvKRUD1EaUaE1IeXsZovN0tSZ2vq0H9Xjvvfl6p35FO3tnqSdYZN85b5YTGsBBbDEDiK2MP460g80WZTfQ7IZZ+eQaRhaKluTuhNjfuNSpks+f53+5n2f1Bdv2qNhPq0yTKA2c7WKNirLGv7EEwlVlima807EBnrNTGYBDZ/khlEyrZfHTxECtPsOfES2NWPQT3s8fvTDbit8rS2uIgQnZJ8QN1R7iEVjzZirluH+Wlk05XWmDIMqeC2DaSkL2hcK3V4WuvBj1+pvL/qMrrmrq9TewslXS9aa0lJlzY7eKDPiPGnUzih0eF9kF2rVITF/TKVlGoSO9qmn0hfm7RN105Aj85lH6Ywn/5DOfsaPqfWIp0tTpyqFaQ3VVkJDwKIyGsyTCOEZv2MJPAgJhAdRZlzkXiSQUAc1yiEBU2RiVmoxZTtMdtWV6iRi2Q2EroYddr75ybITH6+znv0iJvoPaNPDnqBycofurFpaxOD3/U+dVvfS2DcR7QqyDlGjXzlDCbFLG3D3uBhaunm+1Hs/eZXe9bEv6paypaXI7pv7yBhROTCQwUOIqFrc5Go15M0ioGI38k2QtCaLmpkC4IR92ZBLdLHWw+OG3Iw+209skpnJ4xMmZIkj5/1Ja8yToBNql6nC5ydHzBw/ARqhZjcclcWgvOwo51rILKnOSg2zgQatpN1R2svu+4qvzOsd7/+S5r56s/p1zhF7pqzdk7IW89EkGf+0/CT8adl/347n8p9YL7NaJZZ4yPzpY8j7xaz2GMflk2foYU/6AZ333Jdpy+OfJ+14rGRblWxakYW6hbb8CUryk7HA/bocHjnGWAIPUALhAeYfZ78fCSQTU1MomgQiAZROrJWxUwghUyRDTZ4lyzVoz2o+sDufOEEzj/w2nfmsH9Zjv/vHdOKjv137Wlt1Z5pW1dsqN5KO2nJFow759KcSSf41WjS3NqI5MHoTzmp4WpOT3EnJInWZhhjiPkplgWPHq66/XX/17o/q89fdocWi4FSgp8AOvOROtdNuNfzUw37TOpVTR1DtyxVr4aLNPHIdwBqpOaEuD58CRmAEI808lPyDz8iDbH0nS8wafJ1Qx2rSkpoTBGiXJzmcrwAvsORBv0MPIXismjz4Vmrw9BX/sXEhclXDUA116RBEGYY81C12tLmM8ZxsqDoMFPOKY/agvk2ozLfoxrtyveO9X9XlV36VhWlbi+ziF8ukyII7Ne0kmagvRULpXkD0qjdB4pAhP8gCpwAtLfiim/vu4eRJOoPj88d917/WiRd8Lwv186XW8YoZBrw1o5qrs8ScEbPIZ3HG2PK2Rftq2l/VyKHecXgsgXuRQLiX+HH0g5CAUSYHGTCMrjBwMo7GM4DfUBw5iQUZiRH7ArXduGtKKk6Seo9i5f4s7Xj2q/X4F/+Otjz957X3+Kdpb+8k7W4dp735Fi1msxqioOrUUohZ88NqHXbIXXb8SaZEfUKBm2pURYWyqyQWEgmaahYBZSgUUR6tWKG/Cw3CZt0Zj9fHrk36qw98TTcPJ7Rgs1IGTdGEvlPCqA/IXRVBdZFxlJjkCwFLNe3X6lTuJlpY+28mYwdkMo5jk582IMfIMadD+EW8cedpEjklX8QgTs0vLGhtPvSFKlnmRqiWE90f9GUYbSNg9LkjMRqWUqmqSLJ2ptAqtNTvK4RASpOzKUuXK5mO6eOLUkuij5yQoISpjhi/1UiEsccqW0OVGHAGdXPM3o5tZWVLLQxmhLNhZuozbve1cr3r47frry/5or6+OKV9rS2MffLmpiwuqa2hqv68MsZ0ztwpslGrht8wsqlBUiMbZOa07NM23ZWdpH2zj1Y64zt14nf+nB774v+imSe/UNXJ56ucPhX6ZlW3OmK9LJ+aNAflUiHhmsyC5LqCeSlOCTR+xhJ4EBJgFD2IUuMihykBI98K8K56A4rBYUrLsXRF0ZE6k1IxqbDpeJ3x+KfoCS/4cT3yBT+trY/5Ti3NnqWd+fEoj23ag1HfV2zWvjClvamrfamtfpU0KGsNK3bbaJxgmQLN50GowlrmfzaV47ssK7SkDruWrvx/Z/vMF67R2//pcg0wZGXKFS2TQDLd5+PJq3GfmddIYs2Cp6pKJXY/BvGGgBxq+mGlL6KsCY9iG9JZ/FBoVUQTuwY+UEqfiUWdMA1iIRJrwwjSh74gAYGOdBAjY9EXq0rD/hJjQnKj6XyZ1g5rTosDkpZfD90TlpOXHaPXDF4bF78aiPFsWrBJLeY9feard+i9l31ON+8ZqmYXvThMyjsT6g9rTc9uVhkTpjvTEHmWWUeLzK27qrbmi63a19mhu5h/t2ibbstPkE54vM559ot13nNfokc+8we1+exvU5rcLutMK3DKldF+rqgAdL+P3W+Ob3GGcXPrSAJhHdG64Uj1qetwxpJblYSvWba3JAMoA7W3oTAu0Pan/5jO+6Gf0znf9VId9/jv0uTDn6KFqdO0s9iufb0TND+xQ/7rNnVrmh3AlOp8kmPEHOOcKVohwzCLJ2HEXEkt5pu0q+roQ5+6Wu/7yDXqzrZUYggi+SKqJ0GP2Qp1FNwgr5kpZCazhKmOqjDsbtxFCKsmKcrdRDhhvMlO2AiRghHUmnsCtOVsSDPscSZhuOsywkJQwO8G3JElaYQoYcgHiwvyBZ58QUMNFOS1hrukkdsENsDH+RmyON6bOkoTm/T5a+7SP1/2ed2yp9J86mlf1VLVmtGuvmmYTWmBE6+lbFp7Na19xVaVs2dqd+ckDbedq+4jn6nTnvliPe6HX6VznvdTaj/yO6RTOD7fdCbH5rOquf9O1kGChvxrWSxlyFjjZyyBoyiBsSE/isK9r6pdVa7A8yU+zbF4yNUcseVdCeUT2XUvtU5R3T1d2vIo9R75dO244Hk6+Rk/rHO//6d03o+8Uic86Xm6vX2y+pMna0+2RXdUE/K/hT6fzWohzGgfympRXblxj3lP/TCpXWlGH73qel121V0c/0k7F6rGkNcY8iQ3DiYZ0MZ6Ikq15lpBFiVD6iApyq8K3G3ilJSaePGYjK8b9ebeGf/aek2J/oqciaeE33eUGGpLCVaaFAxKBEkZaY0xp0Q1WFo25DXsJOAv5alLDcfaQI9pHztv681qb5Urdib05RsHeteln9FSa6v22ib5D6jtjNPqT5yohe4JutOYR7ZVYcdjdPpTXqAnfP9P61Hf87LGiM+c9z3S6U/VwsQZGnRP0YBd+m7m3CCbYDffYjTlSvSFYpRqkFbkq/FzbxIYx39TEgjfVOlx4QctATcOjqYCjIa76GKVKIBhDBqmDBQaqFAZgha4EFzAIA/zLYrTp0ibHyZtfaSEopl+0vfpqS//DZ37wz+vx7JLOPMZP6atj/tudc58mtKO8zQ/dYbuDNu1K9uuPfl27sRn9NGrb9JH527RUm6ar3NZd1a15arZxUUzmZmTtOFgZuzIWajgJlRuxY6pwrC74cbyyV2HDnpcFuRmEXBQ9JoIYCRYlEQrJaugv1LNFYqpog+JY3lmpJm7MgUO1IssU8TAZCHAciSWOrT6cX5Xh9e/v1VkHEQgj4BrXCtlub7wDekdH7pK871TVZx6vrY85rmaOfc52vHE79f5L/olPfXnXqNHYcAnznuudNJ50pazVM+crn7vJC3YZqXOrCormKdS3m6pQoy8I2Exj8QcFnNKSH0UOf6OJXB0JBCOTrXjWu9PApZMaN392dx4NEqAaAt8ULLC2OR4J8g1kUntTAqkpbyjMkywS9+uiFKp/dive7K0+VEKGO9NF7xAxz/zX+vU571cZ/3Iq/XoH/x5Pe6lv6ZH/+gv6LRvf6GGsw/Xp796m+5YlBZiV1Xoaci9avLTAAsy2ktutBz4N9IbssBuacSRWaY8K3TrrbcRQTy8S0a6sZmKCsi/kbcScaK/wBp7E0ZcYShZqRTcUI3ciiVg3WBIfK2URynLWboUqlgU7ptf0uJSXzCpZEkiRXLX8DtwNshr8NWqF9RJS4L7hs1SbQ2YT1+4eUlp66N01nf/hE571ou14xkv0uYLXsACGcPNbltTp0jFNuQ3y9H5lKJ1ZRjvPGTqWq2OIq6oTeogthyZBWCBb8b1GPfsMo8lcvyuFQlsODoYbRuOp3XCELN+P6WuQFewP7LxNEehsa8sDZTHofLkR6HoIpRDhVoaqKW+OuqHngbtbSq7J6rCuMeJU6XJM6TeadLxj5G2PFLaerZ6Zz1NH/vy7frGnYsahi47irZq7sbzokt7Jld6K6AV4jbWm+AwgoodaZ3gjcULXtUcO1dVZDfbRCrPCxJHr+EkjkcdeNfYm2QYlCR24/RkxelCxRiJLFhqFiYVi5WhTAOoLhkrZfSdY6HoPyUNEnkSac2LQXdeN16/J7VSX0VkDiEbv3YgRqGzSTfsHOg3f/fPdPXXd6lm3vTDVg3b2zVsMZeKzSqzGRa6E0i3hcnOkKQ40xAzJiqjPv+J99zrTkPaqIiXQiNMpGgjNIWW48bOWAJHQwIrY+5o1D2u8z4kkJo0ZnrjJuZ6BDVKwCHcFbjhHqIRAOpEKOuASgnWFNz/8WBFqARDSvdRN0vW1t6IEmpt4RgQ5ZRt0tvf/wn93bsv4TiwUGhNyLI2+xWOWjFU6HFogBZ24kYbRgoNU+PGef3a0lgEpZRJuDGalvpILOTKgKchFEVOTBCJVj8xxtXBNeH3fhe9ZvS5wJDz3QreahUq6X/H0DqqrKeYTapmwVeyfxymXIMa8x8TvWzyx7/e5z4OPLyRYMwb8zHddGqA51x0u2Y279BiFfR3//Ae3en/p3neVm3MB2QZgZCteAzXSwXqyFTLf01NuA1SRY4DMGo3YvxNfBw44/ehKoFvAd9jQ/4tEPJ9N7Ey5SOqIqI6alChKCJYLomBUXDD491lckWbk+QocNtJ8v20ux7OiSM39UlFK9egTFoaJu1dHOo9F39AkzNblKOw2IA2O9HAMWBdYsww4AEYyqoBfqraUK+zlLETXUGFbHbv3qdhGVVjvN24J+43Y7SGb3Mpmsl34yNDjrCblDXygVZFej21GRdd7r7bkmGw04QqTWLMp1RqWkOb0lA9pWJKak+pDi0GR1tW4MKfeHxcNcC/0d6K4/AGocD8FizUgkR/l/2+Fnbv0mWXfkDzu+7ghmLIMieCxPmFWA6JXXZiLtbyuRFYCLiMGvm4DBsw4ywQ5Ui4dQNTZC4nH0GEx+9YAkdPAj7yjl7t45oPUwKJfIkJH0G9DPxYnYQqGHIvV4LKWqrZRXocWkhZrJXXlXKOU3P3x0UV9aJaHPm1iWtTPqtKdUJUrxX0pas+r09e9i9C26PIpBSTUl0rMymDApO3HWk/orQSbiJ247zOflM19QAAEABJREFUjcO59UVMSiahgP1ovdudVHBlT0KNXIx4aZRbPI0hR55419jLFK5bMq5XArvtlLrKsillxYw63a2anj1JW49/uHac9Cid+rBH69SzztFxJ5yqwFXKsE6MA2u4dFGIZzmEb+O8CekMMbjD0FGFia7pZymozSLGmB8znVzVvjv0tjf9qdrlXoVqXsadujGfxLWWuNIy+t4akbiEgryORepaQu59MMTs1zaaRU02jLhoTSyjpHoUNf6OJXCUJIAWWKl57H4rJWBohQY0aigVY93v0PIeQMSpyWAYWSPkCPKvPF4mubsCeTgjzhGUgikRVRQBo1xruG+PPsauY0uvw65jICM9y6gvCHsVRdBrIOBvUDRH5oENA8Qh/+HBgGIOrmAz5AL/SyjkTSefo02nXqCpky9Qvu1c1VNnqM6PA9tQx5uU8i0cRU9yJQFiT2Xsahg7oK0qFeTBGOgAavqxxmCsRmQhlmjrUFjgPIWFWmJXHSOLtbpQnzoXyb8U2lrCQPezKS3ZlBY1rb5t1iBs0zA7TsNih6rJ05WgN02fru5xZ2v25MfoxEc8Scc/7Anacsq5mjz+YWptOU3qHi+1tqk9sZ0TiMAOPmNsJPqdxVtKTT9HBSXQBDbSJwX4Tcq4I885Cg+KnMAkufGNGOCyLPXB91+kvXvuUuR0CiHAfZASo4arCjELE3KJxPoPBybK5/hXkJFmwPOpcYNEmRHcT3D8jiVwlCQwHmFHSbD3V62R4QACyjQj5oBawNJKZjLpIHUQCFsTa5IRCpRr4P6WxM4jYUAipRIKxY+D/djcUGCXvO9iadhXckWlJLRUU5O7IxBFTGoQyEGd+D12oyC4wSpZyGB6DXHXZtpXSsXMSWpvfbimTjhXMyedp02nPFbbH44xPB1jeOKjNXv82erOYgzb26TONvn/pqXWZiVQYWRLw7ivwoDLjj6G/mC0NWABcCgWy5b6VUtD9VRTV2I3ndqzig02094WpfZW5ZMnQsPp6sw6zlB79mFqz5ypMH2KwtTJUu8E5dMnqb3pFMGMnD4VsxJ1Kkwohkn6tKeQT6iujdFhjXFzmbDsk+hrHzMJmWgDPQYvloQRT8yKGreC7yj/gceUFSox8lne0r49u/Xpz3yWJV6mFHKpmUcFCzXmAnMtIR8hm4QUDUPObGO5JpGTetXIk0Jyn5qYDL/DcMfvWAJHTwLh6FV93zWPU781EgghoLAq3XzzTdq9e7eKokAXPXQVS8aixxWyoXaVDIOWtGvXHiWUefKj5lrKs5ZanSmpNS31tqnYdJJ620/XxPFnqrXlFLU2n6w2rqOzBT/H1y0WAqvRIa676WStRgcD26auQ+F1dLaeog51ev0Fbm/2FE1Nn6xJDHNv6kQ5Wr3jFNqbsS8zEAlt2SRuT628C81tZaElYUCcF3cPhclIF7y6gxQwSrweeGgCcYQQ5ItdMwJI4XOf+6zyPJdhuAnKo/0Kyv1jjCWwViUQ1iphY7qOjATqGstEVZde+iG1W20NBwO58iLqIfmamVI0ZJChwF15Z5rftyjDABqGMHCUbb4T42i7zqdVszuu8hlVmYMwbp1vIjyrKp9VmW1S6h2vbPLEgxAI2yEIkyewc747jPKciSt1t8t33qm1RQqbJANiRy0MtzDaBgJwA+7H8dz5Sm34cOPsUznILFcAgp9DYRaU5HkjMnAfAZl/HpLIWNT5/Gi1ChZ0tTqdDou6XQqBMeInN41UTP63BzR+xhJYwxIIa5i2I0jaQ7sq34Vfc801KPGEworKsuwhK5DIrtt1dAi56oqjVj9aLZMq/InjZs5UpeZOtFAVM+5Rg5IhL/ILA5+4t05i52sd4rtS6JGnx/Hswag0weHr5N1QcQ9+KGrrcuzdU+RoPi1Dbqz9SDybkLKe5Iab9sXJQQMxdc3hRgf6PIzxNqAGpDVxq12TP4mPw8zES+ih+BoLoAjjCRkE+eJ23755XX/d9arrKP/hRhLxV8qCuXeMsQTWrAR8lq9Z4saEfbMSSI2CqqpKuzlW9yPEvMgxWtU3W/H6LY/lyrIc5W0jZc3xeopSnrdloYCvHGSYQFOeSVmQTNh28tQutuSBZRAnEMiRWdBqeJxW58WfQGY5+e4OStOmlxohQRet8DqdtI+PphQhJhqGJlAZLoWUQaQZCeRp2oQe9x6K5EWIjBgqHIXAIoU49z/0kGTBZBbU7/cbf00H33HnHYqcYiUfFAjFjTrO6LWRM/6OJbDWJBDWGkEbgZ5jzUNCYydFRVxXRK6sqqpUQGkda9qOdfsJBe362H9KOWShUeDJrV9yykgxh/uljDiHm/aCqHaQcuJW4HEOzxOwsofC41fDyxl9clgINLgMy6QREm5soFCzMQduzLXqMcmA7uHxhZxhvJf6SyxiovykBs895HxoRK0saDJWbH4P7kfrif6JjJEYUyOEnDT3uExdrKYD/zx+jLEE1oIEXFWsBTrGNBwlCfhuzfdzWZbJjZc348rc3YcmUNBWw7oDvxtxh7mfaH9XvKlEdEOAq4oUkCiHolcDMqL4jUXT4UCiLHl12KD+Jq+XW0GEDo93uN9B1GG8ZgbZUYPBQOWwxO91HEbBDZ7FVvFHd3KcXmOuR5E+b8ZSGsli/F27Ehgb8rXbN4dJ2X1nM0N5o506na7qGGWG2npIa6aIwEBjuOuR3w15A4L+IiJ31Ox2XVir4GkO+WcF5Pa894emjZUy9+dSZ5Pf3ZW8TFe/v98Pzgr8zrzJt4rGewl710fGgF+1RMaEn0Q4vIWHJBCry0T0pcvBd+OB43Y/xRrt0jnVYmeOqDR+xhJYyxJAM6xl8sa0HSkJTE1NKvOjZFdavps8UhWvt3rcgLvB9Z2uux5uDJ8z4sbQ3RUsa3rX9g18uhAn3CZMPoIJf2pc6b5dMvn1xuHA2zgEhgG/G8S5u/NyWIA/aPVfrypyFgGQ78YL5yH4msyA7CDep6enuXIYycYw6mRRoLsPyjQOjCWwxiQwHqJrrEOOFDnJFRQ6yhV1otJeb0J5hoJCM/mujH06sZ7S7EXU/LUqjNoohqR7eTdCdNpv9A7hBnlhivdHJgvIBWBQ0wqauFGuFVkllynp8f5AvkTthwOyHdIIMV4QR+6uhscdBryIYZWKoqWi1ZIZo6DZbnrKMhgDh1HVusrinMHsMs0eAst8JvqcELJGFgravv14tVpdRXbiIizZsl+HPHZIeBwcS+DYSWBsyI+d7I98y5EqHY2O8Y81t7JCeT/+/Au4+0sKGPOAcspjrYz7XjfgMSTVy3C/KzdqElHubCiE5V2WK+osFBK73BDa2MYcPjMlN26ILgJT7pKSWSYzpEYarxoEiagGeJWh9A8HVKvDgfw5NGMg0pHhrsDDtK7DQIRg//vqvakp1ZzKLC0tsrgz6KlBpNIauNuYNvwb541w6L9d6PAxHq1Wxb9oGGrkUkZT1prQyac9QmUVZM2vGUoyyceMeGwZgb52EBy/YwmsCQmENUHFmIgjJAFXwCCZ65+mzmZHTtS3P+3bNShL+e/K5q2WEjkSSqzJxCc5kjXxeJvX4xrPMfsc+YbLslJVR3U7XS0tLWHIcp133nk05LzjbOB3OCwxSkFmJj+hSTLV7DzdTct827K70Rzv3RWoOZEZcVjXlcxMGQvcXXftkh+t50WhkLGoQyh1XbMA9gWOxs9YAmtWAmHNUjYm7MFJ4CBNjOpCGbVabSkEPeM7nqXe1LQGKPRoAXXm3W+0Y7IEBMhvxGzUN3A37MbLZZAXLfWHQ73gBS8QuvwgljeiDAoMVGKpVmGcduw4QSEvZBisg5j3/gcHCWOdB7wvrRntkVMm9ubL1wn+cwJZCKpY4Fowzc7M6LnPfS7i8BIjps0O+Ecx4+9YAmtPAq7J1x5VY4oenATQOemQkiaTUEatbk8v+fGXSuw8YsgUiUsy1LpJbsQdEjEiDPy15N8Nh4AMSnblBQscQxZbt21vePQP0hjJQBuPd2xVw9vExIQe/djHqtXuqIpSlKsBB9zzuhw2GgJXCQEDPhrxCTkkDPhQiSsm0dc14+GJT3qyTj311P2sB4y8I/PFzv7YsWcsgbUnAZ+9a4+qMUUPSgKJUthjpWUD7DrZf8Atura2oIc/4pF6xNmPUsRfA3fTaiVO+QOv792aGg9EbQCf78aLdldZy41Y0rOf853N8bJQ7drgT/MHUDBmou+3bN2mHENeJzdtQanh30cMQlgeP/g2yOvcJXiJcJlGSJIb6Rp55EVbmzZv0ate/WqO0ZPMjLyjd3Q1lUaB8XcsgTUqgbEhX6Md8+DIcoWT5GqoQRK7jkpZVkhR6k1O6VW/+EuqQ6bAbrRfcv9HHmPnIUoZSl3+GJGodvduNAyrWpPTM809eUAuT3/mdyhvtSRkYmb72TU74N8feUQ93/rKsizIlrflz/u+52txMFQtjLhlShbkv1ueh0wl8d966o5mi6O+DD7ODT+8GlcsJXOi3Z3QkN34857//Tr1zIer6PXU5Fsmx/1mlFkOj52xBNaiBMJaJGpM04OTwGgnPjLCbotd/fg9oKGck4JydqFnPeocvfyVPytXYkKZKUOJU8T/RKVhyA2/ePCi3KXlIDEb4+1NTOraG26U70Y3c6R+zrmPhjEkxYtn1bvROB+xNhj0m7/sNrtps5705KdIlql2Vi0oZBjxcqher6uN9vjPAwxZuFqWK8LzgFOqxLwY1tL5T36afvIVr1TWmVBshLHRuB/zs9ElMDbkG6yH0yp+GqMciSDSd1yuuNyA/fhPvExPeurTuCN1hR2a48Q85OzJ1UA8FNlwRhy2VKLAZzdvU1Sm85/4JJ100smK0YW02pInz7qh4MwM+ksY6R6nEbX8ZyZe/tM/o1aniy0vNChLRdg2duyxuTf2EhsDsKWl/lAhb6mOpjoZPLcULdfJpz9Mv/yrv6725Ix27V2Q5cXGYHrMxUNKAmNDvoG62xXWCju24sF1P1eBKCmMdVE07mv/12/rWc95jvKihfEOyu+mwLgjb/7ymTbU4zLyn1ifmJzUKzmZsCxDqRfw6FLCaZYvnsv9GwtFq1CJwe50evLxcPY55+qZz3pOY+TcoPufbnX2/Th5Y3EujHiB4Q7ql5VSyJtrhZlNW/Uff+039LCzHqWUtTQxvUlxozE+5uchIYGxId9Q3XzPBsiVtu+2ku9EOFYsWm1NTE3rv73mv+uZz3yWMo7YS45U7Z6LbygJmQWFLNPP/MwrtWnzZngzjNpDQ303BrrpY2NXKhlj4Udf+ELNbsaAMTbE4+Pgm9+RU9Eae/23FDiMUWDhWla1Hv3Yx+n3/+CPGzeaSRh3v25qxLPGaB+TM5bA/Ukg3F+Gcfr6kUBQxk14kPk/k1w/WcDNpLwIo7CkomgrkZB1e/qV//wb+jeveIWWUtKAAkZapJYEguXKic+VlOpKnRa7mrr2kCL11+SvgsnhYZFyAO7DSFJPgi5HxP2LdhkAAA39SURBVI3y2iDiMN4ko51ArbYMrzNREjSnBVxwGpAjjuLJ6bkcMdXKMq4OYsVxctlgkILOveBp+o7vfr7q0FIoOhy3e3mKNy+M0W7j3WCfEIPaWVvBMhnHzKHX06Oe8AS9/FX/XhXh9tRmpawrs7aac3b4z0KmRqTyPgiKAoydehmeaIyR/WgyJ0reE4g+jDcyrlbq9zHm4RFozQ5A0CT6U74IcWj0ZCGoqvyqoFaC4owxUJE3tDtaqqTv/cEf0f/4nf+js897nFq9CRkLWdZ2arckmtb4GUtgvUkgrDeCx/TeuwQMJTsC2k487izDFdQIKGQ8brArlN/01q16yctept/7o9fpuJNPVUmcHz1G6nIlaTLlaLlUR5XDoSgKjMpdoSYU5QiEZChNNWiSlz+edwU+3BweXk6+T4d80CNq3g+iRKtq2klyd9TuyK8mzf1Su9NRxX2v/750yHK1WbiccMrp+q+v/R21JqaVt3taGgzl1wtUtOr1RhyrojaKlw40DJ0w5lH0RautH3rRi/Xc532fhtHo8jYLmwS3qZH64qL/3+UECTUxRp5lv4ddSqtjXP4rYfcfgNdxePB6RxjlTyNn1ddjHIISaUSDaMp9Uu3HT/DobosxsDgYqDsxpYIrhZe9/Kf1H3/9N7gbP1MqsNw5103wFCgaqMKBM37HElhXEhiP23XVXUeKWFNiR5WxC6vqpF5vSt/+Hc/Wn73+DfrBH32hBpwxTs9uYZ+bcacYtdAfShjzkBeyjB01OzApNX8lK5DLYcuG1Yi3Q/we9h1baP4oR0T5jpTw/XFj1OV/793IuB/LRQ0Db/gNl+SmTs/vdHk4EeM/w1bCX9bqwEPFHehmvfZ//rampqbUarXYtVXKUeQ1pwxe5iGDdIDTzDItLvb1S7/0S3rik54kX9QMkUeNwP0H4Dr+E+zBJeuFokb9mJQRdNBF8i5YwUrNJK94H7AbGF8ZYyXDZf/PciOOxhphb38FIk9qkJZHnDhIMPp6IF+M+mLVfyq9hsdTTjtdf/zHr9MrXvFyddiZVz440sGkwfLBEePQWALrRAJjQ75OOupIkun6a4ix9h153upKHC8Lo37ciSfrF3/lP+n//H9/qO0nnKJK7FbaXeXdCWW48/2+alecaDxDdToCYYf7D9CY3Iwuo0b5R/y4y2UO5Lt/n4m6kqhjGdRkgJCEitey3/Np+UlmimDf4kBZq6c7du3TOY97gv749W/SWWc/SjMzM0oYhcCubcBuzY35ctGHjGNwasiuxqBNI4+p6Rn999f+Tz33X/0rhXZbqSjkv1M94ErFD6hFXpOafgj0hxtZh8s60Q+HQsQdDNPhPhljKvNrEQe76wwE769leE0OMTb2g7RIAzX9PjEzqxhylZarNbVJP/XKV+kv//pvde5jz1N3cooxLPlvb4jFrOBLD+gZZx5LYO1JIKw9ksYUHXUJoMCyoiVOy9UfVhw/J/ymAfeHAcP3jGc9V3/6F2/Sf//t39WWHSeqj4acH5aq2Nnk7G4T5RMK0JWpIzQKFZVKIC2DEGwkIHJGkIC7tQ73sSTKHID8WW4gkTKCt+6g4SbO/UFRmbpT00osUJ7+7O/Ub//fP9ApDz9bTr/vwFutVrMrz7JMZuY1b3w4m8twxxl2WTR35gE5ZLn+w3/6Nb34x1+qAQZ+b39JtcsGGZUYVc/vMPo7YGwdHl7uEjWuRxyClbYOib7XoNF7pqQRhKtVD7U1DeGSEknxEVXjr1k81NyZ710aqju9RT/xU6/UG//mLXrFv/sF1qpd+W8rKCuUsVBZnJ+n5IHXazsQGvvGElhfEhgb8vXVX0eEWv+96ZodTF4UKlBqAWMX8jZ+duf4fTfT4rj9ud/zvXrzP75Tv/Crv6bzv+2pGMYZRZS9K035jodja6E8hYFn06QaBRsJJ5RqMpNAEg/eZiuHck4YADfyTTxJatLwuIuTPA/AqyaNjGajxATN4pi3Jr3yVQg01KQn2ndUK36Pp7DBk/+hj//1u/9PJ552poY19YRcWZY1O3Kvzw26GfF6CD0uR2ToXLeLtvpLfWWcykxu2qIei59X/fIv63/8zv/WeRdw1N7taZHFnh9Ve78nL4S8fPzIZRwyRdwocawtahVuakAUKU0B9zagi8iT9sv/oDApZpjvZfoah1L+F+ccSb5ACwfGGX2ZvH3cZsxycnTcSafq3/zkK/QP73i3fubn/71OOuNhCtyNh3ZX7clp2pXqKsLnDDU7bTir3rvHrEo8Bt5xk2MJHI4Exob8cKS0wfKEEJShMFez5QrV8pwo0th15yg/LLu607N63vf/gH7/dX+qP33jX+pfPf8HlLUnmp/+ndq8TZZ3NL9UKm/3VKD0leUYzCRO7uV+0VaJ0R2WpdwIuOEU6j1h0OtYq+Y+1hcWRpx4EisCD3taYlcYyeflatxhVaHEU2M4FDLaSLTfUjT3UzhrqQe9u+cX9Z3/6nn6g9f9mX7yp39Wrd6kxALFskKG0iensixTgDZHWrEYnrCRYTAHr85vQs6EkLqp5/KxIIVM1mExV3T0jOd8l373//2Bfubf/Xt1pjB6yK89MdXIu19Wylpt+cJpgauJIX2YjPLAjW1AxmYZRtOav5QW6f+V9qQ0epfpcPnnOQtKFpUZ7Tc0MQ4HtFGTJ4ZAm4XydleVgsTCI5J/EI3TglzW4uqnM6HTHnaWfv23XqO/fvNb9Opf/hVt23ECaW2lLG/Gh6BJ0OT35hl1CVpl5s3tx8Gh/dFjz1gCa14CYc1TOCbwqEjAldZqjHbMK02tpLADQgFOsVNzw/6Icx+jX/3N39KFH/igfuU//6ae8OSnqTOzRcXErPZizPf1h/KdUWh15Ds4/xvWQ3Y/WVGohYGoMR6Lgz7605YRlGWZXJF7y8mVvEkBJesKntWGlEnJIm5Q1ipwM5BL1DnE0C+wQChRyKnoqgUdT3raM/W3b3m7XvPa39FjHn++ooJCQJljTCoMji8QvK2HKpIhz2XmrQkQoUAMsAw3Q9652shy07YT9OP/9hV62zveo5e+7OWa3rpN+/oD5b0JLbCoqrKMfu2oS9iQcUX/0rFKssaIJ6+fuoPlCk3dkvGveQM++o2M8l8Vq6jPF20Vd/K+UPBFYR0ylUkaUk+poEX6cIk2himoPTOrc5/wRL3kJ35Kf/FXf6c3v/tCfdfzX6Auiw4rWkoYcKO8ebvejlb4w5VJB0Hjp5HA+LNeJeCjer3SPqb7QUrAULWhMXEJdbaMhJvuXmFFfL9i54xCzNod9dmGTc5u1ff+4Av1m//jf+vN77hQr/+bt+oFP/oS7Tj5VBR9ifINCuRdKmv50eeQ8+/aQuO3rJCZKUPRNn8HXsaujXzQZPgd8gdafGdesmsfVCW7PzfmGbswU2VSHQIw5Z2OTj7jTL36P/wa96Fv1m++5rU67/wnyRcTvnAIKHX/eYDEjr7baSvQtlf/0ARCRc73xnuTimwThncwlBaWKhnXEyecfLpe+fO/oNe/6W/0h3/+Fzr7sY9X1p2UsTgbYFz75VBLw76EbDMWWO6a0Td5rjzPCHqlXruax7T8L5hK+ramjsg4C/RpQX9VjJUhefJeT6VlWqJoX0GTW7bpCU99uv4nJwXvef8l+v0/+XP9zKt+UQ8/5zEqfYyx6vMfcFTIJeoQZbT8UEXD+Yq7HH2Ic9+ph2QeB8cSWDMSGBvyNdMV3zpCjKYMtWYYc4ca/z0rMQsMkSyTQI2ibHMMa62u8s5ks2ub2nI8iv18/dp/eY3e/s736F3vuUi/8p9+XT/yYy/RS//tT+rk005n19ZDr+YKHIm6UXWlXbMDK9lNu7E2M9S2iQ+UJO5XIxu1JKPNlhvf3MtmCgUuePR55+mFL36xXvULv6g3/tVf62/e/Ga98CUv1akPe4SK7qRUtBvO/Dg2ckRLhRKVJ4yF0YzGD9LQMkYCSfJRIOQ2Qggt9SamucrI5P2eQqHN24/TBU95qv749a/XOy+in//zb+hnfvaVevoznqHNmzer0+3IjXFk0eT9WtG/FfKPnIS47Gli9NIJZiYzU4Hh73W7auH68buX375jh9qTk/q2pz9DL3rpv9GrfumX9SdveKPeeeHF+v0/fp2e+Z3fpSmMesFRfxUKFna5rOiw2Aua4fQoyWjHmrHk3DCi8KsBCc2bmu/4cywlMG77yEkgUNUXwNwYeojJIMHvCpx3m0P/HQxpLoRsLgs5bj7HMfmcWQ6yuaLdmePOci4UrbmUFXM54VanO3fGwx4+96M/9qK5V//CL869+hd/ae5v/+7v5y5673vnLn7vxXP/5//+3tyL/vVL5p54wRPnHvGIR8xt3bplrtVuUZ/N1bGeQ9nP5bTV6XTmJiYn5rZt3zZ3zqPPnfvBH/rBuf/6mv829/Z3vmPu0g9/aO71b3jD3C/+x1+de9krXzl37uMfN5dBg6DBijb0B5DNVVWcK/vDudBqzUXqxmbMcR8/d0/j3MzuMf6e8q7/OJszjXBPvGDg5jj7mAu5y9HmlpBhjgwtL+YMGbd6k3MF/bP9hBPnXvDDPzr38p/72bnf/d+/O3fRxRfPXXLJJXN/+Ed/NPeiF79k7mlPe9rcWWedNbd1y5a5brc7lxfFXFIC3rbmXOZOx44dO+bOOffcuec///lzv/Vb/3XuHe9859xb3/a2ufe+//1zr3nta5sx9G9/6qfmnvDkJ8/NUFeLujLoqb3PoCmjXqeNDTljkrGUZwf1JYuKOaXYxBnj+Z54Hsepkc9YDutWDnf9/wAAAP//1FnrwQAAAAZJREFUAwDcwooR4xd/UgAAAABJRU5ErkJggg==">
            <a:extLst>
              <a:ext uri="{FF2B5EF4-FFF2-40B4-BE49-F238E27FC236}">
                <a16:creationId xmlns:a16="http://schemas.microsoft.com/office/drawing/2014/main" id="{6788E8BA-826C-704C-98BE-214278E6A298}"/>
              </a:ext>
            </a:extLst>
          </p:cNvPr>
          <p:cNvSpPr/>
          <p:nvPr/>
        </p:nvSpPr>
        <p:spPr>
          <a:xfrm>
            <a:off x="112708" y="-2300292"/>
            <a:ext cx="3162296" cy="3524253"/>
          </a:xfrm>
          <a:prstGeom prst="rect">
            <a:avLst/>
          </a:prstGeom>
          <a:no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pic>
        <p:nvPicPr>
          <p:cNvPr id="7" name="Picture 9">
            <a:extLst>
              <a:ext uri="{FF2B5EF4-FFF2-40B4-BE49-F238E27FC236}">
                <a16:creationId xmlns:a16="http://schemas.microsoft.com/office/drawing/2014/main" id="{A6F9FA33-5A6C-96A9-29C2-8D2E2680F40E}"/>
              </a:ext>
            </a:extLst>
          </p:cNvPr>
          <p:cNvPicPr>
            <a:picLocks noChangeAspect="1"/>
          </p:cNvPicPr>
          <p:nvPr/>
        </p:nvPicPr>
        <p:blipFill>
          <a:blip r:embed="rId3"/>
          <a:stretch>
            <a:fillRect/>
          </a:stretch>
        </p:blipFill>
        <p:spPr>
          <a:xfrm>
            <a:off x="91778" y="2724153"/>
            <a:ext cx="3803181" cy="3659556"/>
          </a:xfrm>
          <a:prstGeom prst="rect">
            <a:avLst/>
          </a:prstGeom>
          <a:noFill/>
          <a:ln cap="flat">
            <a:noFill/>
          </a:ln>
        </p:spPr>
      </p:pic>
    </p:spTree>
  </p:cSld>
  <p:clrMapOvr>
    <a:masterClrMapping/>
  </p:clrMapOvr>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DB3195B3-48FC-290D-3E4E-B272C8660D79}"/>
              </a:ext>
            </a:extLst>
          </p:cNvPr>
          <p:cNvPicPr>
            <a:picLocks noChangeAspect="1"/>
          </p:cNvPicPr>
          <p:nvPr/>
        </p:nvPicPr>
        <p:blipFill>
          <a:blip r:embed="rId2"/>
          <a:stretch>
            <a:fillRect/>
          </a:stretch>
        </p:blipFill>
        <p:spPr>
          <a:xfrm>
            <a:off x="-125016" y="-269117"/>
            <a:ext cx="12317013" cy="2182764"/>
          </a:xfrm>
          <a:prstGeom prst="rect">
            <a:avLst/>
          </a:prstGeom>
          <a:noFill/>
          <a:ln cap="flat">
            <a:noFill/>
          </a:ln>
        </p:spPr>
      </p:pic>
      <p:sp>
        <p:nvSpPr>
          <p:cNvPr id="3" name="TextBox 4">
            <a:extLst>
              <a:ext uri="{FF2B5EF4-FFF2-40B4-BE49-F238E27FC236}">
                <a16:creationId xmlns:a16="http://schemas.microsoft.com/office/drawing/2014/main" id="{8DBA46E7-1627-BD51-BE4A-E527EE7C68FF}"/>
              </a:ext>
            </a:extLst>
          </p:cNvPr>
          <p:cNvSpPr txBox="1"/>
          <p:nvPr/>
        </p:nvSpPr>
        <p:spPr>
          <a:xfrm>
            <a:off x="8838581" y="2870630"/>
            <a:ext cx="3091540" cy="2585319"/>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5400" b="1" i="0" u="none" strike="noStrike" kern="1200" cap="none" spc="0" baseline="0">
                <a:solidFill>
                  <a:srgbClr val="00B050"/>
                </a:solidFill>
                <a:effectLst>
                  <a:outerShdw dist="19048" dir="2700000">
                    <a:srgbClr val="000000"/>
                  </a:outerShdw>
                </a:effectLst>
                <a:uFillTx/>
                <a:latin typeface="Calibri"/>
              </a:rPr>
              <a:t>Timetable of the Day</a:t>
            </a:r>
          </a:p>
        </p:txBody>
      </p:sp>
      <p:pic>
        <p:nvPicPr>
          <p:cNvPr id="4" name="Picture 5">
            <a:extLst>
              <a:ext uri="{FF2B5EF4-FFF2-40B4-BE49-F238E27FC236}">
                <a16:creationId xmlns:a16="http://schemas.microsoft.com/office/drawing/2014/main" id="{7B9A6580-A575-BE39-7A1A-B393775181FE}"/>
              </a:ext>
            </a:extLst>
          </p:cNvPr>
          <p:cNvPicPr>
            <a:picLocks noChangeAspect="1"/>
          </p:cNvPicPr>
          <p:nvPr/>
        </p:nvPicPr>
        <p:blipFill>
          <a:blip r:embed="rId3"/>
          <a:stretch>
            <a:fillRect/>
          </a:stretch>
        </p:blipFill>
        <p:spPr>
          <a:xfrm>
            <a:off x="261875" y="1540370"/>
            <a:ext cx="7967752" cy="5317629"/>
          </a:xfrm>
          <a:prstGeom prst="rect">
            <a:avLst/>
          </a:prstGeom>
          <a:noFill/>
          <a:ln cap="flat">
            <a:noFill/>
          </a:ln>
        </p:spPr>
      </p:pic>
    </p:spTree>
  </p:cSld>
  <p:clrMapOvr>
    <a:masterClrMapping/>
  </p:clrMapOvr>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name="Slide23">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68EE01C2-76B5-3901-4D70-405E021106ED}"/>
              </a:ext>
            </a:extLst>
          </p:cNvPr>
          <p:cNvSpPr txBox="1">
            <a:spLocks noGrp="1"/>
          </p:cNvSpPr>
          <p:nvPr>
            <p:ph idx="1"/>
          </p:nvPr>
        </p:nvSpPr>
        <p:spPr>
          <a:xfrm>
            <a:off x="228407" y="2817613"/>
            <a:ext cx="6366720" cy="3416865"/>
          </a:xfrm>
        </p:spPr>
        <p:txBody>
          <a:bodyPr>
            <a:noAutofit/>
          </a:bodyPr>
          <a:lstStyle/>
          <a:p>
            <a:pPr lvl="0"/>
            <a:r>
              <a:rPr lang="en-GB" sz="3200"/>
              <a:t>In term 1, the children will work on the texts, ‘Hidden Figures’ and ‘Robot Girl’ to generate their own writing across a range of genres, including descriptions, non-chronological reports, diary entries, character comparisons, letters of advice and narrative writing.</a:t>
            </a:r>
          </a:p>
          <a:p>
            <a:pPr lvl="0"/>
            <a:endParaRPr lang="en-GB">
              <a:highlight>
                <a:srgbClr val="FFFF00"/>
              </a:highlight>
            </a:endParaRPr>
          </a:p>
        </p:txBody>
      </p:sp>
      <p:pic>
        <p:nvPicPr>
          <p:cNvPr id="3" name="Picture 3">
            <a:extLst>
              <a:ext uri="{FF2B5EF4-FFF2-40B4-BE49-F238E27FC236}">
                <a16:creationId xmlns:a16="http://schemas.microsoft.com/office/drawing/2014/main" id="{C47DBF54-64E6-54D2-4792-162BF1FBD3D0}"/>
              </a:ext>
            </a:extLst>
          </p:cNvPr>
          <p:cNvPicPr>
            <a:picLocks noChangeAspect="1"/>
          </p:cNvPicPr>
          <p:nvPr/>
        </p:nvPicPr>
        <p:blipFill>
          <a:blip r:embed="rId2"/>
          <a:stretch>
            <a:fillRect/>
          </a:stretch>
        </p:blipFill>
        <p:spPr>
          <a:xfrm>
            <a:off x="-125007" y="0"/>
            <a:ext cx="12317013" cy="2182764"/>
          </a:xfrm>
          <a:prstGeom prst="rect">
            <a:avLst/>
          </a:prstGeom>
          <a:noFill/>
          <a:ln cap="flat">
            <a:noFill/>
          </a:ln>
        </p:spPr>
      </p:pic>
      <p:sp>
        <p:nvSpPr>
          <p:cNvPr id="4" name="TextBox 4">
            <a:extLst>
              <a:ext uri="{FF2B5EF4-FFF2-40B4-BE49-F238E27FC236}">
                <a16:creationId xmlns:a16="http://schemas.microsoft.com/office/drawing/2014/main" id="{CF6ACD95-30D0-02EC-9D0B-365674952DA1}"/>
              </a:ext>
            </a:extLst>
          </p:cNvPr>
          <p:cNvSpPr txBox="1"/>
          <p:nvPr/>
        </p:nvSpPr>
        <p:spPr>
          <a:xfrm>
            <a:off x="141430" y="1960299"/>
            <a:ext cx="6961235" cy="92333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5400" b="1" i="0" u="none" strike="noStrike" kern="1200" cap="none" spc="0" baseline="0">
                <a:solidFill>
                  <a:srgbClr val="00B050"/>
                </a:solidFill>
                <a:effectLst>
                  <a:outerShdw dist="19048" dir="2700000">
                    <a:srgbClr val="000000"/>
                  </a:outerShdw>
                </a:effectLst>
                <a:uFillTx/>
                <a:latin typeface="Calibri"/>
              </a:rPr>
              <a:t>English</a:t>
            </a:r>
          </a:p>
        </p:txBody>
      </p:sp>
      <p:pic>
        <p:nvPicPr>
          <p:cNvPr id="5" name="Picture 10">
            <a:extLst>
              <a:ext uri="{FF2B5EF4-FFF2-40B4-BE49-F238E27FC236}">
                <a16:creationId xmlns:a16="http://schemas.microsoft.com/office/drawing/2014/main" id="{7E804CEB-F0A6-8306-14DC-A881FBE064A7}"/>
              </a:ext>
            </a:extLst>
          </p:cNvPr>
          <p:cNvPicPr>
            <a:picLocks noChangeAspect="1"/>
          </p:cNvPicPr>
          <p:nvPr/>
        </p:nvPicPr>
        <p:blipFill>
          <a:blip r:embed="rId3"/>
          <a:stretch>
            <a:fillRect/>
          </a:stretch>
        </p:blipFill>
        <p:spPr>
          <a:xfrm>
            <a:off x="9635142" y="2661169"/>
            <a:ext cx="2328455" cy="3573310"/>
          </a:xfrm>
          <a:prstGeom prst="rect">
            <a:avLst/>
          </a:prstGeom>
          <a:noFill/>
          <a:ln cap="flat">
            <a:noFill/>
          </a:ln>
        </p:spPr>
      </p:pic>
      <p:pic>
        <p:nvPicPr>
          <p:cNvPr id="6" name="Picture 12">
            <a:extLst>
              <a:ext uri="{FF2B5EF4-FFF2-40B4-BE49-F238E27FC236}">
                <a16:creationId xmlns:a16="http://schemas.microsoft.com/office/drawing/2014/main" id="{C66953F4-CAAE-9691-1E0C-C7CA183573C1}"/>
              </a:ext>
            </a:extLst>
          </p:cNvPr>
          <p:cNvPicPr>
            <a:picLocks noChangeAspect="1"/>
          </p:cNvPicPr>
          <p:nvPr/>
        </p:nvPicPr>
        <p:blipFill>
          <a:blip r:embed="rId4"/>
          <a:stretch>
            <a:fillRect/>
          </a:stretch>
        </p:blipFill>
        <p:spPr>
          <a:xfrm>
            <a:off x="6508150" y="2661169"/>
            <a:ext cx="2935480" cy="3573310"/>
          </a:xfrm>
          <a:prstGeom prst="rect">
            <a:avLst/>
          </a:prstGeom>
          <a:noFill/>
          <a:ln cap="flat">
            <a:noFill/>
          </a:ln>
        </p:spPr>
      </p:pic>
    </p:spTree>
  </p:cSld>
  <p:clrMapOvr>
    <a:masterClrMapping/>
  </p:clrMapOvr>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F6590123-367C-DCD4-E9CD-BD1361201906}"/>
              </a:ext>
            </a:extLst>
          </p:cNvPr>
          <p:cNvSpPr txBox="1">
            <a:spLocks noGrp="1"/>
          </p:cNvSpPr>
          <p:nvPr>
            <p:ph idx="1"/>
          </p:nvPr>
        </p:nvSpPr>
        <p:spPr>
          <a:xfrm>
            <a:off x="331506" y="2803340"/>
            <a:ext cx="9630177" cy="4158764"/>
          </a:xfrm>
        </p:spPr>
        <p:txBody>
          <a:bodyPr/>
          <a:lstStyle/>
          <a:p>
            <a:pPr lvl="0">
              <a:lnSpc>
                <a:spcPct val="70000"/>
              </a:lnSpc>
            </a:pPr>
            <a:r>
              <a:rPr lang="en-GB" sz="2200"/>
              <a:t>This year, Foxes class will continue to use Spelling Shed as their spelling programme. They will have a 30-minute lesson every week which will focus on a spelling rule or pattern, followed by daily spelling activities linked to the spelling rule or pattern being studied. </a:t>
            </a:r>
            <a:r>
              <a:rPr lang="en-US" sz="2200"/>
              <a:t>​</a:t>
            </a:r>
          </a:p>
          <a:p>
            <a:pPr lvl="0">
              <a:lnSpc>
                <a:spcPct val="70000"/>
              </a:lnSpc>
            </a:pPr>
            <a:r>
              <a:rPr lang="en-US" sz="2200"/>
              <a:t>New spellings will be given every </a:t>
            </a:r>
            <a:r>
              <a:rPr lang="en-US" sz="2200" u="sng"/>
              <a:t>Friday</a:t>
            </a:r>
            <a:r>
              <a:rPr lang="en-US" sz="2200"/>
              <a:t> and tested the following </a:t>
            </a:r>
            <a:r>
              <a:rPr lang="en-US" sz="2200" u="sng"/>
              <a:t>Friday</a:t>
            </a:r>
            <a:r>
              <a:rPr lang="en-US" sz="2200"/>
              <a:t>. A list of the spelling rules/patterns which we will study during the year, along with exemplar words, will be available on the class page of the school website for your information. </a:t>
            </a:r>
          </a:p>
          <a:p>
            <a:pPr lvl="0">
              <a:lnSpc>
                <a:spcPct val="70000"/>
              </a:lnSpc>
            </a:pPr>
            <a:r>
              <a:rPr lang="en-US" sz="2200"/>
              <a:t>You will also find the weekly Spelling Shed homework as well as year 3/4 and 5/6 statutory spelling word lists on our class page. The first set of words, and accompanying homework, will be given out on Friday 11th September with the first spelling test taking place on Friday 18th September.</a:t>
            </a:r>
          </a:p>
          <a:p>
            <a:pPr lvl="0">
              <a:lnSpc>
                <a:spcPct val="70000"/>
              </a:lnSpc>
            </a:pPr>
            <a:r>
              <a:rPr lang="en-US" sz="2200"/>
              <a:t>Pupils all have a Spelling Shed account and will have access to the online games which will support them in strengthening their recall. </a:t>
            </a:r>
          </a:p>
          <a:p>
            <a:pPr marL="0" lvl="0" indent="0">
              <a:lnSpc>
                <a:spcPct val="70000"/>
              </a:lnSpc>
              <a:buNone/>
            </a:pPr>
            <a:endParaRPr lang="en-US" sz="2200"/>
          </a:p>
        </p:txBody>
      </p:sp>
      <p:pic>
        <p:nvPicPr>
          <p:cNvPr id="3" name="Picture 3">
            <a:extLst>
              <a:ext uri="{FF2B5EF4-FFF2-40B4-BE49-F238E27FC236}">
                <a16:creationId xmlns:a16="http://schemas.microsoft.com/office/drawing/2014/main" id="{EEF18D1C-6CD9-30D3-629D-9A39BB86700E}"/>
              </a:ext>
            </a:extLst>
          </p:cNvPr>
          <p:cNvPicPr>
            <a:picLocks noChangeAspect="1"/>
          </p:cNvPicPr>
          <p:nvPr/>
        </p:nvPicPr>
        <p:blipFill>
          <a:blip r:embed="rId3"/>
          <a:stretch>
            <a:fillRect/>
          </a:stretch>
        </p:blipFill>
        <p:spPr>
          <a:xfrm>
            <a:off x="-125007" y="0"/>
            <a:ext cx="12317013" cy="2182764"/>
          </a:xfrm>
          <a:prstGeom prst="rect">
            <a:avLst/>
          </a:prstGeom>
          <a:noFill/>
          <a:ln cap="flat">
            <a:noFill/>
          </a:ln>
        </p:spPr>
      </p:pic>
      <p:sp>
        <p:nvSpPr>
          <p:cNvPr id="4" name="TextBox 4">
            <a:extLst>
              <a:ext uri="{FF2B5EF4-FFF2-40B4-BE49-F238E27FC236}">
                <a16:creationId xmlns:a16="http://schemas.microsoft.com/office/drawing/2014/main" id="{00B65781-C1B1-C285-9AC0-E2C29D31C083}"/>
              </a:ext>
            </a:extLst>
          </p:cNvPr>
          <p:cNvSpPr txBox="1"/>
          <p:nvPr/>
        </p:nvSpPr>
        <p:spPr>
          <a:xfrm>
            <a:off x="524938" y="1979694"/>
            <a:ext cx="6961235" cy="92333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5400" b="1" i="0" u="none" strike="noStrike" kern="1200" cap="none" spc="0" baseline="0">
                <a:solidFill>
                  <a:srgbClr val="00B050"/>
                </a:solidFill>
                <a:effectLst>
                  <a:outerShdw dist="19048" dir="2700000">
                    <a:srgbClr val="000000"/>
                  </a:outerShdw>
                </a:effectLst>
                <a:uFillTx/>
                <a:latin typeface="Calibri"/>
              </a:rPr>
              <a:t>English - Spellings</a:t>
            </a:r>
          </a:p>
        </p:txBody>
      </p:sp>
      <p:pic>
        <p:nvPicPr>
          <p:cNvPr id="5" name="Picture 8">
            <a:extLst>
              <a:ext uri="{FF2B5EF4-FFF2-40B4-BE49-F238E27FC236}">
                <a16:creationId xmlns:a16="http://schemas.microsoft.com/office/drawing/2014/main" id="{272AE204-2307-E297-564E-F01C371D5D9E}"/>
              </a:ext>
            </a:extLst>
          </p:cNvPr>
          <p:cNvPicPr>
            <a:picLocks noChangeAspect="1"/>
          </p:cNvPicPr>
          <p:nvPr/>
        </p:nvPicPr>
        <p:blipFill>
          <a:blip r:embed="rId4"/>
          <a:stretch>
            <a:fillRect/>
          </a:stretch>
        </p:blipFill>
        <p:spPr>
          <a:xfrm>
            <a:off x="9733248" y="5254535"/>
            <a:ext cx="2389921" cy="1493699"/>
          </a:xfrm>
          <a:prstGeom prst="rect">
            <a:avLst/>
          </a:prstGeom>
          <a:noFill/>
          <a:ln cap="flat">
            <a:noFill/>
          </a:ln>
        </p:spPr>
      </p:pic>
    </p:spTree>
  </p:cSld>
  <p:clrMapOvr>
    <a:masterClrMapping/>
  </p:clrMapOvr>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name="Slide14">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85914711-80F3-0327-B7B8-324A4F660170}"/>
              </a:ext>
            </a:extLst>
          </p:cNvPr>
          <p:cNvSpPr txBox="1">
            <a:spLocks noGrp="1"/>
          </p:cNvSpPr>
          <p:nvPr>
            <p:ph idx="1"/>
          </p:nvPr>
        </p:nvSpPr>
        <p:spPr>
          <a:xfrm>
            <a:off x="476859" y="3147218"/>
            <a:ext cx="9860212" cy="3050301"/>
          </a:xfrm>
        </p:spPr>
        <p:txBody>
          <a:bodyPr/>
          <a:lstStyle/>
          <a:p>
            <a:pPr lvl="0"/>
            <a:r>
              <a:rPr lang="en-GB"/>
              <a:t>Please sign up to HOME CONNECT using the link provided on the letter which was sent home on Friday 11</a:t>
            </a:r>
            <a:r>
              <a:rPr lang="en-GB" baseline="30000"/>
              <a:t>th</a:t>
            </a:r>
            <a:r>
              <a:rPr lang="en-GB"/>
              <a:t> September. If you need another copy, let us know.</a:t>
            </a:r>
          </a:p>
          <a:p>
            <a:pPr lvl="0"/>
            <a:r>
              <a:rPr lang="en-GB"/>
              <a:t>Please enable “Email Notifications” so you can see how your child scores on their quizzes.</a:t>
            </a:r>
          </a:p>
          <a:p>
            <a:pPr lvl="0"/>
            <a:r>
              <a:rPr lang="en-GB"/>
              <a:t>All pupils need to bring in their AR book and reading record every day. We have time dedicated to reading every day.</a:t>
            </a:r>
          </a:p>
        </p:txBody>
      </p:sp>
      <p:pic>
        <p:nvPicPr>
          <p:cNvPr id="3" name="Picture 3">
            <a:extLst>
              <a:ext uri="{FF2B5EF4-FFF2-40B4-BE49-F238E27FC236}">
                <a16:creationId xmlns:a16="http://schemas.microsoft.com/office/drawing/2014/main" id="{0D21136A-82E1-ACC3-AC9F-806817DBDDB8}"/>
              </a:ext>
            </a:extLst>
          </p:cNvPr>
          <p:cNvPicPr>
            <a:picLocks noChangeAspect="1"/>
          </p:cNvPicPr>
          <p:nvPr/>
        </p:nvPicPr>
        <p:blipFill>
          <a:blip r:embed="rId2"/>
          <a:stretch>
            <a:fillRect/>
          </a:stretch>
        </p:blipFill>
        <p:spPr>
          <a:xfrm>
            <a:off x="-125007" y="0"/>
            <a:ext cx="12317013" cy="2182764"/>
          </a:xfrm>
          <a:prstGeom prst="rect">
            <a:avLst/>
          </a:prstGeom>
          <a:noFill/>
          <a:ln cap="flat">
            <a:noFill/>
          </a:ln>
        </p:spPr>
      </p:pic>
      <p:sp>
        <p:nvSpPr>
          <p:cNvPr id="4" name="TextBox 4">
            <a:extLst>
              <a:ext uri="{FF2B5EF4-FFF2-40B4-BE49-F238E27FC236}">
                <a16:creationId xmlns:a16="http://schemas.microsoft.com/office/drawing/2014/main" id="{A6F57D7B-1592-7AB3-75F6-892C84CA0D47}"/>
              </a:ext>
            </a:extLst>
          </p:cNvPr>
          <p:cNvSpPr txBox="1"/>
          <p:nvPr/>
        </p:nvSpPr>
        <p:spPr>
          <a:xfrm>
            <a:off x="717758" y="2203329"/>
            <a:ext cx="6961235" cy="92333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5400" b="1" i="0" u="none" strike="noStrike" kern="1200" cap="none" spc="0" baseline="0">
                <a:solidFill>
                  <a:srgbClr val="00B050"/>
                </a:solidFill>
                <a:effectLst>
                  <a:outerShdw dist="19048" dir="2700000">
                    <a:srgbClr val="000000"/>
                  </a:outerShdw>
                </a:effectLst>
                <a:uFillTx/>
                <a:latin typeface="Calibri"/>
              </a:rPr>
              <a:t>Accelerated Reader</a:t>
            </a:r>
          </a:p>
        </p:txBody>
      </p:sp>
      <p:pic>
        <p:nvPicPr>
          <p:cNvPr id="5" name="Picture 1">
            <a:extLst>
              <a:ext uri="{FF2B5EF4-FFF2-40B4-BE49-F238E27FC236}">
                <a16:creationId xmlns:a16="http://schemas.microsoft.com/office/drawing/2014/main" id="{F5CC0388-CB8E-E9A9-256B-9C25749D6488}"/>
              </a:ext>
            </a:extLst>
          </p:cNvPr>
          <p:cNvPicPr>
            <a:picLocks noChangeAspect="1"/>
          </p:cNvPicPr>
          <p:nvPr/>
        </p:nvPicPr>
        <p:blipFill>
          <a:blip r:embed="rId3"/>
          <a:stretch>
            <a:fillRect/>
          </a:stretch>
        </p:blipFill>
        <p:spPr>
          <a:xfrm>
            <a:off x="10241828" y="2344814"/>
            <a:ext cx="1501271" cy="1303129"/>
          </a:xfrm>
          <a:prstGeom prst="rect">
            <a:avLst/>
          </a:prstGeom>
          <a:noFill/>
          <a:ln cap="flat">
            <a:noFill/>
          </a:ln>
        </p:spPr>
      </p:pic>
      <p:pic>
        <p:nvPicPr>
          <p:cNvPr id="6" name="Picture 6">
            <a:extLst>
              <a:ext uri="{FF2B5EF4-FFF2-40B4-BE49-F238E27FC236}">
                <a16:creationId xmlns:a16="http://schemas.microsoft.com/office/drawing/2014/main" id="{A38FCAE1-8E07-BEF4-56EB-5D47B6917FB2}"/>
              </a:ext>
            </a:extLst>
          </p:cNvPr>
          <p:cNvPicPr>
            <a:picLocks noChangeAspect="1"/>
          </p:cNvPicPr>
          <p:nvPr/>
        </p:nvPicPr>
        <p:blipFill>
          <a:blip r:embed="rId4"/>
          <a:stretch>
            <a:fillRect/>
          </a:stretch>
        </p:blipFill>
        <p:spPr>
          <a:xfrm>
            <a:off x="10457910" y="5138799"/>
            <a:ext cx="1622721" cy="1561438"/>
          </a:xfrm>
          <a:prstGeom prst="rect">
            <a:avLst/>
          </a:prstGeom>
          <a:noFill/>
          <a:ln cap="flat">
            <a:noFill/>
          </a:ln>
        </p:spPr>
      </p:pic>
    </p:spTree>
  </p:cSld>
  <p:clrMapOvr>
    <a:masterClrMapping/>
  </p:clrMapOvr>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A19AE8F9-FB1F-62B2-ADBD-8C93D2C5BDC7}"/>
              </a:ext>
            </a:extLst>
          </p:cNvPr>
          <p:cNvSpPr txBox="1">
            <a:spLocks noGrp="1"/>
          </p:cNvSpPr>
          <p:nvPr>
            <p:ph idx="1"/>
          </p:nvPr>
        </p:nvSpPr>
        <p:spPr>
          <a:xfrm>
            <a:off x="290998" y="2749244"/>
            <a:ext cx="9425772" cy="2104107"/>
          </a:xfrm>
        </p:spPr>
        <p:txBody>
          <a:bodyPr/>
          <a:lstStyle/>
          <a:p>
            <a:pPr lvl="0"/>
            <a:r>
              <a:rPr lang="en-GB" sz="2400"/>
              <a:t>Maths homework is not formally set. However, all children are encouraged to practise their times tables recall using TT Rockstars. </a:t>
            </a:r>
          </a:p>
          <a:p>
            <a:pPr lvl="0"/>
            <a:r>
              <a:rPr lang="en-GB" sz="2400"/>
              <a:t>We use White Rose as the basis for our Maths lessons.</a:t>
            </a:r>
          </a:p>
          <a:p>
            <a:pPr lvl="0"/>
            <a:r>
              <a:rPr lang="en-GB" sz="2400"/>
              <a:t>This term we will be looking at place value, negative numbers, addition and subtraction and multiplication and division. </a:t>
            </a:r>
          </a:p>
          <a:p>
            <a:pPr lvl="0"/>
            <a:endParaRPr lang="en-GB"/>
          </a:p>
        </p:txBody>
      </p:sp>
      <p:pic>
        <p:nvPicPr>
          <p:cNvPr id="3" name="Picture 3">
            <a:extLst>
              <a:ext uri="{FF2B5EF4-FFF2-40B4-BE49-F238E27FC236}">
                <a16:creationId xmlns:a16="http://schemas.microsoft.com/office/drawing/2014/main" id="{2C96D9B0-1978-F4C7-F09B-4E82761A690D}"/>
              </a:ext>
            </a:extLst>
          </p:cNvPr>
          <p:cNvPicPr>
            <a:picLocks noChangeAspect="1"/>
          </p:cNvPicPr>
          <p:nvPr/>
        </p:nvPicPr>
        <p:blipFill>
          <a:blip r:embed="rId2"/>
          <a:stretch>
            <a:fillRect/>
          </a:stretch>
        </p:blipFill>
        <p:spPr>
          <a:xfrm>
            <a:off x="-125007" y="0"/>
            <a:ext cx="12317013" cy="2182764"/>
          </a:xfrm>
          <a:prstGeom prst="rect">
            <a:avLst/>
          </a:prstGeom>
          <a:noFill/>
          <a:ln cap="flat">
            <a:noFill/>
          </a:ln>
        </p:spPr>
      </p:pic>
      <p:sp>
        <p:nvSpPr>
          <p:cNvPr id="4" name="TextBox 4">
            <a:extLst>
              <a:ext uri="{FF2B5EF4-FFF2-40B4-BE49-F238E27FC236}">
                <a16:creationId xmlns:a16="http://schemas.microsoft.com/office/drawing/2014/main" id="{F67B8E6A-0B0A-B0CF-3ED1-079D4C299DCE}"/>
              </a:ext>
            </a:extLst>
          </p:cNvPr>
          <p:cNvSpPr txBox="1"/>
          <p:nvPr/>
        </p:nvSpPr>
        <p:spPr>
          <a:xfrm>
            <a:off x="424089" y="1990941"/>
            <a:ext cx="6961235" cy="92333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5400" b="1" i="0" u="none" strike="noStrike" kern="1200" cap="none" spc="0" baseline="0">
                <a:solidFill>
                  <a:srgbClr val="00B050"/>
                </a:solidFill>
                <a:effectLst>
                  <a:outerShdw dist="19048" dir="2700000">
                    <a:srgbClr val="000000"/>
                  </a:outerShdw>
                </a:effectLst>
                <a:uFillTx/>
                <a:latin typeface="Calibri"/>
              </a:rPr>
              <a:t>Maths</a:t>
            </a:r>
          </a:p>
        </p:txBody>
      </p:sp>
      <p:pic>
        <p:nvPicPr>
          <p:cNvPr id="5" name="Picture 5">
            <a:extLst>
              <a:ext uri="{FF2B5EF4-FFF2-40B4-BE49-F238E27FC236}">
                <a16:creationId xmlns:a16="http://schemas.microsoft.com/office/drawing/2014/main" id="{4208B3F0-5588-6927-A4C1-2A2203D30778}"/>
              </a:ext>
            </a:extLst>
          </p:cNvPr>
          <p:cNvPicPr>
            <a:picLocks noChangeAspect="1"/>
          </p:cNvPicPr>
          <p:nvPr/>
        </p:nvPicPr>
        <p:blipFill>
          <a:blip r:embed="rId3"/>
          <a:stretch>
            <a:fillRect/>
          </a:stretch>
        </p:blipFill>
        <p:spPr>
          <a:xfrm>
            <a:off x="10263975" y="2182764"/>
            <a:ext cx="1928030" cy="1607963"/>
          </a:xfrm>
          <a:prstGeom prst="rect">
            <a:avLst/>
          </a:prstGeom>
          <a:noFill/>
          <a:ln cap="flat">
            <a:noFill/>
          </a:ln>
        </p:spPr>
      </p:pic>
      <p:sp>
        <p:nvSpPr>
          <p:cNvPr id="6" name="Content Placeholder 2">
            <a:extLst>
              <a:ext uri="{FF2B5EF4-FFF2-40B4-BE49-F238E27FC236}">
                <a16:creationId xmlns:a16="http://schemas.microsoft.com/office/drawing/2014/main" id="{3D626E36-FA5F-A53D-8593-B9EEE3E3A67F}"/>
              </a:ext>
            </a:extLst>
          </p:cNvPr>
          <p:cNvSpPr txBox="1"/>
          <p:nvPr/>
        </p:nvSpPr>
        <p:spPr>
          <a:xfrm>
            <a:off x="144813" y="4640616"/>
            <a:ext cx="11397346" cy="2104107"/>
          </a:xfrm>
          <a:prstGeom prst="rect">
            <a:avLst/>
          </a:prstGeom>
          <a:noFill/>
          <a:ln cap="flat">
            <a:noFill/>
          </a:ln>
        </p:spPr>
        <p:txBody>
          <a:bodyPr vert="horz" wrap="square" lIns="91440" tIns="45720" rIns="91440" bIns="45720" anchor="t" anchorCtr="0" compatLnSpc="1">
            <a:normAutofit/>
          </a:bodyPr>
          <a:lstStyle/>
          <a:p>
            <a:pPr marL="228600" marR="0" lvl="0" indent="-228600" algn="l" defTabSz="914400" rtl="0" fontAlgn="auto" hangingPunct="1">
              <a:lnSpc>
                <a:spcPct val="90000"/>
              </a:lnSpc>
              <a:spcBef>
                <a:spcPts val="1000"/>
              </a:spcBef>
              <a:spcAft>
                <a:spcPts val="0"/>
              </a:spcAft>
              <a:buSzPct val="100000"/>
              <a:buFont typeface="Arial" pitchFamily="34"/>
              <a:buChar char="•"/>
              <a:tabLst/>
              <a:defRPr sz="1800" b="0" i="0" u="none" strike="noStrike" kern="0" cap="none" spc="0" baseline="0">
                <a:solidFill>
                  <a:srgbClr val="000000"/>
                </a:solidFill>
                <a:uFillTx/>
              </a:defRPr>
            </a:pPr>
            <a:endParaRPr lang="en-GB" sz="2800" b="0" i="0" u="none" strike="noStrike" kern="1200" cap="none" spc="0" baseline="0">
              <a:solidFill>
                <a:srgbClr val="000000"/>
              </a:solidFill>
              <a:uFillTx/>
              <a:latin typeface="Calibri"/>
            </a:endParaRPr>
          </a:p>
        </p:txBody>
      </p:sp>
      <p:pic>
        <p:nvPicPr>
          <p:cNvPr id="7" name="Picture 8">
            <a:extLst>
              <a:ext uri="{FF2B5EF4-FFF2-40B4-BE49-F238E27FC236}">
                <a16:creationId xmlns:a16="http://schemas.microsoft.com/office/drawing/2014/main" id="{B24C5837-6888-663B-A25A-8FCAACBC65C6}"/>
              </a:ext>
            </a:extLst>
          </p:cNvPr>
          <p:cNvPicPr>
            <a:picLocks noChangeAspect="1"/>
          </p:cNvPicPr>
          <p:nvPr/>
        </p:nvPicPr>
        <p:blipFill>
          <a:blip r:embed="rId4"/>
          <a:stretch>
            <a:fillRect/>
          </a:stretch>
        </p:blipFill>
        <p:spPr>
          <a:xfrm>
            <a:off x="1888107" y="4659663"/>
            <a:ext cx="3025402" cy="1996610"/>
          </a:xfrm>
          <a:prstGeom prst="rect">
            <a:avLst/>
          </a:prstGeom>
          <a:noFill/>
          <a:ln cap="flat">
            <a:noFill/>
          </a:ln>
        </p:spPr>
      </p:pic>
      <p:pic>
        <p:nvPicPr>
          <p:cNvPr id="8" name="Picture 10">
            <a:extLst>
              <a:ext uri="{FF2B5EF4-FFF2-40B4-BE49-F238E27FC236}">
                <a16:creationId xmlns:a16="http://schemas.microsoft.com/office/drawing/2014/main" id="{4667FFD0-44D0-F257-AE3A-A0DE38379529}"/>
              </a:ext>
            </a:extLst>
          </p:cNvPr>
          <p:cNvPicPr>
            <a:picLocks noChangeAspect="1"/>
          </p:cNvPicPr>
          <p:nvPr/>
        </p:nvPicPr>
        <p:blipFill>
          <a:blip r:embed="rId5"/>
          <a:stretch>
            <a:fillRect/>
          </a:stretch>
        </p:blipFill>
        <p:spPr>
          <a:xfrm>
            <a:off x="4942203" y="4621560"/>
            <a:ext cx="883996" cy="2034713"/>
          </a:xfrm>
          <a:prstGeom prst="rect">
            <a:avLst/>
          </a:prstGeom>
          <a:noFill/>
          <a:ln cap="flat">
            <a:noFill/>
          </a:ln>
        </p:spPr>
      </p:pic>
      <p:pic>
        <p:nvPicPr>
          <p:cNvPr id="9" name="Picture 12">
            <a:extLst>
              <a:ext uri="{FF2B5EF4-FFF2-40B4-BE49-F238E27FC236}">
                <a16:creationId xmlns:a16="http://schemas.microsoft.com/office/drawing/2014/main" id="{75C73474-459F-F652-DC7F-3443B86D91F0}"/>
              </a:ext>
            </a:extLst>
          </p:cNvPr>
          <p:cNvPicPr>
            <a:picLocks noChangeAspect="1"/>
          </p:cNvPicPr>
          <p:nvPr/>
        </p:nvPicPr>
        <p:blipFill>
          <a:blip r:embed="rId6"/>
          <a:stretch>
            <a:fillRect/>
          </a:stretch>
        </p:blipFill>
        <p:spPr>
          <a:xfrm>
            <a:off x="5826200" y="4621560"/>
            <a:ext cx="4381877" cy="2034713"/>
          </a:xfrm>
          <a:prstGeom prst="rect">
            <a:avLst/>
          </a:prstGeom>
          <a:noFill/>
          <a:ln cap="flat">
            <a:noFill/>
          </a:ln>
        </p:spPr>
      </p:pic>
    </p:spTree>
  </p:cSld>
  <p:clrMapOvr>
    <a:masterClrMapping/>
  </p:clrMapOvr>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2A4FA84F-40A0-D444-7DBC-B9DA86F5EE69}"/>
              </a:ext>
            </a:extLst>
          </p:cNvPr>
          <p:cNvSpPr txBox="1">
            <a:spLocks noGrp="1"/>
          </p:cNvSpPr>
          <p:nvPr>
            <p:ph idx="1"/>
          </p:nvPr>
        </p:nvSpPr>
        <p:spPr>
          <a:xfrm>
            <a:off x="272143" y="2969898"/>
            <a:ext cx="9544955" cy="1967861"/>
          </a:xfrm>
        </p:spPr>
        <p:txBody>
          <a:bodyPr>
            <a:noAutofit/>
          </a:bodyPr>
          <a:lstStyle/>
          <a:p>
            <a:pPr lvl="0"/>
            <a:r>
              <a:rPr lang="en-US" sz="2200"/>
              <a:t>In term 1 and 2, our humanities topic will be ‘Meet the Greeks’. </a:t>
            </a:r>
          </a:p>
          <a:p>
            <a:pPr lvl="0"/>
            <a:r>
              <a:rPr lang="en-GB" sz="2200"/>
              <a:t>The children will take a trip back to one of the most fascinating civilisations in history as they discover Ancient Greece. They will discover the people, the inventions, the art, the technology, the mythology and much more. Children will need to use their research skills to investigate what daily life was like for the Ancient Greeks, focusing on a range of aspects such as food, clothing, education and what life was like in differing city states. The children will study the origin of the Olympic Games and how it compares to the Olympics of today. </a:t>
            </a:r>
          </a:p>
          <a:p>
            <a:pPr lvl="0"/>
            <a:r>
              <a:rPr lang="en-GB" sz="2200"/>
              <a:t>They will also extend their existing knowledge of Europe by studying the country of Greece, identifying some key physical and human characteristics, and major cities in both ancient and modern Greece.  </a:t>
            </a:r>
          </a:p>
        </p:txBody>
      </p:sp>
      <p:pic>
        <p:nvPicPr>
          <p:cNvPr id="3" name="Picture 3">
            <a:extLst>
              <a:ext uri="{FF2B5EF4-FFF2-40B4-BE49-F238E27FC236}">
                <a16:creationId xmlns:a16="http://schemas.microsoft.com/office/drawing/2014/main" id="{0BE88C20-EBFA-0732-A12C-2B49B262C69B}"/>
              </a:ext>
            </a:extLst>
          </p:cNvPr>
          <p:cNvPicPr>
            <a:picLocks noChangeAspect="1"/>
          </p:cNvPicPr>
          <p:nvPr/>
        </p:nvPicPr>
        <p:blipFill>
          <a:blip r:embed="rId2"/>
          <a:stretch>
            <a:fillRect/>
          </a:stretch>
        </p:blipFill>
        <p:spPr>
          <a:xfrm>
            <a:off x="-125007" y="0"/>
            <a:ext cx="12317013" cy="2182764"/>
          </a:xfrm>
          <a:prstGeom prst="rect">
            <a:avLst/>
          </a:prstGeom>
          <a:noFill/>
          <a:ln cap="flat">
            <a:noFill/>
          </a:ln>
        </p:spPr>
      </p:pic>
      <p:sp>
        <p:nvSpPr>
          <p:cNvPr id="4" name="TextBox 4">
            <a:extLst>
              <a:ext uri="{FF2B5EF4-FFF2-40B4-BE49-F238E27FC236}">
                <a16:creationId xmlns:a16="http://schemas.microsoft.com/office/drawing/2014/main" id="{73F1C92B-C9EC-7668-E474-B43DEF898A92}"/>
              </a:ext>
            </a:extLst>
          </p:cNvPr>
          <p:cNvSpPr txBox="1"/>
          <p:nvPr/>
        </p:nvSpPr>
        <p:spPr>
          <a:xfrm>
            <a:off x="203947" y="2046573"/>
            <a:ext cx="6961235" cy="92333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5400" b="1" i="0" u="none" strike="noStrike" kern="1200" cap="none" spc="0" baseline="0">
                <a:solidFill>
                  <a:srgbClr val="00B050"/>
                </a:solidFill>
                <a:effectLst>
                  <a:outerShdw dist="19048" dir="2700000">
                    <a:srgbClr val="000000"/>
                  </a:outerShdw>
                </a:effectLst>
                <a:uFillTx/>
                <a:latin typeface="Calibri"/>
              </a:rPr>
              <a:t>Topics</a:t>
            </a:r>
          </a:p>
        </p:txBody>
      </p:sp>
      <p:pic>
        <p:nvPicPr>
          <p:cNvPr id="5" name="Picture 1">
            <a:extLst>
              <a:ext uri="{FF2B5EF4-FFF2-40B4-BE49-F238E27FC236}">
                <a16:creationId xmlns:a16="http://schemas.microsoft.com/office/drawing/2014/main" id="{FC04FCA0-B3F8-85E8-D929-4BB59D026713}"/>
              </a:ext>
            </a:extLst>
          </p:cNvPr>
          <p:cNvPicPr>
            <a:picLocks noChangeAspect="1"/>
          </p:cNvPicPr>
          <p:nvPr/>
        </p:nvPicPr>
        <p:blipFill>
          <a:blip r:embed="rId3"/>
          <a:stretch>
            <a:fillRect/>
          </a:stretch>
        </p:blipFill>
        <p:spPr>
          <a:xfrm>
            <a:off x="10270065" y="5364080"/>
            <a:ext cx="1452039" cy="1396188"/>
          </a:xfrm>
          <a:prstGeom prst="rect">
            <a:avLst/>
          </a:prstGeom>
          <a:noFill/>
          <a:ln cap="flat">
            <a:noFill/>
          </a:ln>
        </p:spPr>
      </p:pic>
      <p:pic>
        <p:nvPicPr>
          <p:cNvPr id="6" name="Picture 7">
            <a:extLst>
              <a:ext uri="{FF2B5EF4-FFF2-40B4-BE49-F238E27FC236}">
                <a16:creationId xmlns:a16="http://schemas.microsoft.com/office/drawing/2014/main" id="{2376801A-BFED-17DD-A037-E7F7E0280C34}"/>
              </a:ext>
            </a:extLst>
          </p:cNvPr>
          <p:cNvPicPr>
            <a:picLocks noChangeAspect="1"/>
          </p:cNvPicPr>
          <p:nvPr/>
        </p:nvPicPr>
        <p:blipFill>
          <a:blip r:embed="rId4"/>
          <a:stretch>
            <a:fillRect/>
          </a:stretch>
        </p:blipFill>
        <p:spPr>
          <a:xfrm>
            <a:off x="9975034" y="2390643"/>
            <a:ext cx="2013024" cy="2765547"/>
          </a:xfrm>
          <a:prstGeom prst="rect">
            <a:avLst/>
          </a:prstGeom>
          <a:noFill/>
          <a:ln cap="flat">
            <a:noFill/>
          </a:ln>
        </p:spPr>
      </p:pic>
    </p:spTree>
  </p:cSld>
  <p:clrMapOvr>
    <a:masterClrMapping/>
  </p:clrMapOvr>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name="Slide18">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15B1F945-74DD-5FB7-56AD-428B83FFFE23}"/>
              </a:ext>
            </a:extLst>
          </p:cNvPr>
          <p:cNvSpPr txBox="1">
            <a:spLocks noGrp="1"/>
          </p:cNvSpPr>
          <p:nvPr>
            <p:ph idx="1"/>
          </p:nvPr>
        </p:nvSpPr>
        <p:spPr>
          <a:xfrm>
            <a:off x="203947" y="3126653"/>
            <a:ext cx="7873249" cy="3458782"/>
          </a:xfrm>
        </p:spPr>
        <p:txBody>
          <a:bodyPr/>
          <a:lstStyle/>
          <a:p>
            <a:pPr lvl="0"/>
            <a:r>
              <a:rPr lang="en-US"/>
              <a:t>Our science work this term focuses on ‘Earth and Space’.</a:t>
            </a:r>
          </a:p>
          <a:p>
            <a:pPr lvl="0"/>
            <a:r>
              <a:rPr lang="en-GB"/>
              <a:t>Children will develop an understanding our solar system, the movement of celestial bodies, and how Earth's rotation creates day and night. </a:t>
            </a:r>
          </a:p>
          <a:p>
            <a:pPr lvl="0"/>
            <a:r>
              <a:rPr lang="en-GB"/>
              <a:t>They will also learn that the Sun, Earth, and Moon are approximately spherical and explore how science explains our place in space.</a:t>
            </a:r>
          </a:p>
        </p:txBody>
      </p:sp>
      <p:pic>
        <p:nvPicPr>
          <p:cNvPr id="3" name="Picture 3">
            <a:extLst>
              <a:ext uri="{FF2B5EF4-FFF2-40B4-BE49-F238E27FC236}">
                <a16:creationId xmlns:a16="http://schemas.microsoft.com/office/drawing/2014/main" id="{05AFDEF1-DD38-29DD-758E-45CBDF60F89F}"/>
              </a:ext>
            </a:extLst>
          </p:cNvPr>
          <p:cNvPicPr>
            <a:picLocks noChangeAspect="1"/>
          </p:cNvPicPr>
          <p:nvPr/>
        </p:nvPicPr>
        <p:blipFill>
          <a:blip r:embed="rId2"/>
          <a:stretch>
            <a:fillRect/>
          </a:stretch>
        </p:blipFill>
        <p:spPr>
          <a:xfrm>
            <a:off x="-125007" y="0"/>
            <a:ext cx="12317013" cy="2182764"/>
          </a:xfrm>
          <a:prstGeom prst="rect">
            <a:avLst/>
          </a:prstGeom>
          <a:noFill/>
          <a:ln cap="flat">
            <a:noFill/>
          </a:ln>
        </p:spPr>
      </p:pic>
      <p:sp>
        <p:nvSpPr>
          <p:cNvPr id="4" name="TextBox 4">
            <a:extLst>
              <a:ext uri="{FF2B5EF4-FFF2-40B4-BE49-F238E27FC236}">
                <a16:creationId xmlns:a16="http://schemas.microsoft.com/office/drawing/2014/main" id="{7317801B-6C0F-C51A-2DC6-79F10B24F319}"/>
              </a:ext>
            </a:extLst>
          </p:cNvPr>
          <p:cNvSpPr txBox="1"/>
          <p:nvPr/>
        </p:nvSpPr>
        <p:spPr>
          <a:xfrm>
            <a:off x="203947" y="2046573"/>
            <a:ext cx="6961235" cy="92333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5400" b="1" i="0" u="none" strike="noStrike" kern="1200" cap="none" spc="0" baseline="0">
                <a:solidFill>
                  <a:srgbClr val="00B050"/>
                </a:solidFill>
                <a:effectLst>
                  <a:outerShdw dist="19048" dir="2700000">
                    <a:srgbClr val="000000"/>
                  </a:outerShdw>
                </a:effectLst>
                <a:uFillTx/>
                <a:latin typeface="Calibri"/>
              </a:rPr>
              <a:t>Topics</a:t>
            </a:r>
          </a:p>
        </p:txBody>
      </p:sp>
      <p:pic>
        <p:nvPicPr>
          <p:cNvPr id="5" name="Picture 5">
            <a:extLst>
              <a:ext uri="{FF2B5EF4-FFF2-40B4-BE49-F238E27FC236}">
                <a16:creationId xmlns:a16="http://schemas.microsoft.com/office/drawing/2014/main" id="{E251AFED-0C69-512E-BAAC-3F23ADDE10DE}"/>
              </a:ext>
            </a:extLst>
          </p:cNvPr>
          <p:cNvPicPr>
            <a:picLocks noChangeAspect="1"/>
          </p:cNvPicPr>
          <p:nvPr/>
        </p:nvPicPr>
        <p:blipFill>
          <a:blip r:embed="rId3"/>
          <a:stretch>
            <a:fillRect/>
          </a:stretch>
        </p:blipFill>
        <p:spPr>
          <a:xfrm>
            <a:off x="7950195" y="4664409"/>
            <a:ext cx="2044717" cy="2044717"/>
          </a:xfrm>
          <a:prstGeom prst="rect">
            <a:avLst/>
          </a:prstGeom>
          <a:noFill/>
          <a:ln cap="flat">
            <a:noFill/>
          </a:ln>
        </p:spPr>
      </p:pic>
      <p:pic>
        <p:nvPicPr>
          <p:cNvPr id="6" name="Picture 6">
            <a:extLst>
              <a:ext uri="{FF2B5EF4-FFF2-40B4-BE49-F238E27FC236}">
                <a16:creationId xmlns:a16="http://schemas.microsoft.com/office/drawing/2014/main" id="{35FEC9C1-9707-039B-DB1E-EDAFF7A0EC8C}"/>
              </a:ext>
            </a:extLst>
          </p:cNvPr>
          <p:cNvPicPr>
            <a:picLocks noChangeAspect="1"/>
          </p:cNvPicPr>
          <p:nvPr/>
        </p:nvPicPr>
        <p:blipFill>
          <a:blip r:embed="rId4"/>
          <a:stretch>
            <a:fillRect/>
          </a:stretch>
        </p:blipFill>
        <p:spPr>
          <a:xfrm>
            <a:off x="9619268" y="1894755"/>
            <a:ext cx="2354397" cy="3327401"/>
          </a:xfrm>
          <a:prstGeom prst="rect">
            <a:avLst/>
          </a:prstGeom>
          <a:noFill/>
          <a:ln cap="flat">
            <a:noFill/>
          </a:ln>
        </p:spPr>
      </p:pic>
    </p:spTree>
  </p:cSld>
  <p:clrMapOvr>
    <a:masterClrMapping/>
  </p:clrMapOvr>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831496A0-D059-A51C-B257-8D04BCAA82F0}"/>
              </a:ext>
            </a:extLst>
          </p:cNvPr>
          <p:cNvSpPr txBox="1">
            <a:spLocks noGrp="1"/>
          </p:cNvSpPr>
          <p:nvPr>
            <p:ph idx="1"/>
          </p:nvPr>
        </p:nvSpPr>
        <p:spPr>
          <a:xfrm>
            <a:off x="838203" y="3126653"/>
            <a:ext cx="10515600" cy="3050301"/>
          </a:xfrm>
        </p:spPr>
        <p:txBody>
          <a:bodyPr/>
          <a:lstStyle/>
          <a:p>
            <a:pPr lvl="0">
              <a:lnSpc>
                <a:spcPct val="70000"/>
              </a:lnSpc>
            </a:pPr>
            <a:r>
              <a:rPr lang="en-GB" sz="2400"/>
              <a:t>Our PE day this year is </a:t>
            </a:r>
            <a:r>
              <a:rPr lang="en-GB" sz="2400">
                <a:solidFill>
                  <a:srgbClr val="FF0000"/>
                </a:solidFill>
              </a:rPr>
              <a:t>Thursday</a:t>
            </a:r>
            <a:r>
              <a:rPr lang="en-GB" sz="2400"/>
              <a:t>. Should this need to be changed, you will be notified in advance.</a:t>
            </a:r>
            <a:endParaRPr lang="en-GB" sz="2000"/>
          </a:p>
          <a:p>
            <a:pPr lvl="0">
              <a:lnSpc>
                <a:spcPct val="70000"/>
              </a:lnSpc>
            </a:pPr>
            <a:r>
              <a:rPr lang="en-GB" sz="2400"/>
              <a:t>Please make sure your child is wearing the correct PE kit: </a:t>
            </a:r>
          </a:p>
          <a:p>
            <a:pPr marL="717547" lvl="0" indent="-363538">
              <a:lnSpc>
                <a:spcPct val="70000"/>
              </a:lnSpc>
              <a:buFont typeface="Wingdings" pitchFamily="2"/>
              <a:buChar char="Ø"/>
            </a:pPr>
            <a:r>
              <a:rPr lang="en-GB" sz="2400"/>
              <a:t>T-shirt in house colour (Twist, Copperfield, Peggotty or Pip) </a:t>
            </a:r>
          </a:p>
          <a:p>
            <a:pPr marL="717547" lvl="0" indent="-363538">
              <a:lnSpc>
                <a:spcPct val="70000"/>
              </a:lnSpc>
              <a:buFont typeface="Wingdings" pitchFamily="2"/>
              <a:buChar char="Ø"/>
            </a:pPr>
            <a:r>
              <a:rPr lang="en-GB" sz="2400"/>
              <a:t>Fleece in house colour or black hoodie </a:t>
            </a:r>
          </a:p>
          <a:p>
            <a:pPr marL="717547" lvl="0" indent="-363538">
              <a:lnSpc>
                <a:spcPct val="70000"/>
              </a:lnSpc>
              <a:buFont typeface="Wingdings" pitchFamily="2"/>
              <a:buChar char="Ø"/>
            </a:pPr>
            <a:r>
              <a:rPr lang="en-GB" sz="2400"/>
              <a:t>PE shorts in green/black </a:t>
            </a:r>
          </a:p>
          <a:p>
            <a:pPr marL="717547" lvl="0" indent="-363538">
              <a:lnSpc>
                <a:spcPct val="70000"/>
              </a:lnSpc>
              <a:buFont typeface="Wingdings" pitchFamily="2"/>
              <a:buChar char="Ø"/>
            </a:pPr>
            <a:r>
              <a:rPr lang="en-GB" sz="2400"/>
              <a:t>Jog bottoms or legging in black only </a:t>
            </a:r>
          </a:p>
          <a:p>
            <a:pPr marL="717547" lvl="0" indent="-363538">
              <a:lnSpc>
                <a:spcPct val="70000"/>
              </a:lnSpc>
              <a:buFont typeface="Wingdings" pitchFamily="2"/>
              <a:buChar char="Ø"/>
            </a:pPr>
            <a:r>
              <a:rPr lang="en-GB" sz="2400"/>
              <a:t>No logos on any items of clothing- please wear plain black only. </a:t>
            </a:r>
          </a:p>
          <a:p>
            <a:pPr marL="354009" lvl="0" indent="0">
              <a:lnSpc>
                <a:spcPct val="70000"/>
              </a:lnSpc>
              <a:buNone/>
            </a:pPr>
            <a:endParaRPr lang="en-GB" sz="1300"/>
          </a:p>
        </p:txBody>
      </p:sp>
      <p:pic>
        <p:nvPicPr>
          <p:cNvPr id="3" name="Picture 3">
            <a:extLst>
              <a:ext uri="{FF2B5EF4-FFF2-40B4-BE49-F238E27FC236}">
                <a16:creationId xmlns:a16="http://schemas.microsoft.com/office/drawing/2014/main" id="{311C01F0-26E6-515D-1155-7AF1461660FF}"/>
              </a:ext>
            </a:extLst>
          </p:cNvPr>
          <p:cNvPicPr>
            <a:picLocks noChangeAspect="1"/>
          </p:cNvPicPr>
          <p:nvPr/>
        </p:nvPicPr>
        <p:blipFill>
          <a:blip r:embed="rId2"/>
          <a:stretch>
            <a:fillRect/>
          </a:stretch>
        </p:blipFill>
        <p:spPr>
          <a:xfrm>
            <a:off x="-125007" y="0"/>
            <a:ext cx="12317013" cy="2182764"/>
          </a:xfrm>
          <a:prstGeom prst="rect">
            <a:avLst/>
          </a:prstGeom>
          <a:noFill/>
          <a:ln cap="flat">
            <a:noFill/>
          </a:ln>
        </p:spPr>
      </p:pic>
      <p:sp>
        <p:nvSpPr>
          <p:cNvPr id="4" name="TextBox 4">
            <a:extLst>
              <a:ext uri="{FF2B5EF4-FFF2-40B4-BE49-F238E27FC236}">
                <a16:creationId xmlns:a16="http://schemas.microsoft.com/office/drawing/2014/main" id="{E772DD73-0616-47B2-1762-6DA52F3CD003}"/>
              </a:ext>
            </a:extLst>
          </p:cNvPr>
          <p:cNvSpPr txBox="1"/>
          <p:nvPr/>
        </p:nvSpPr>
        <p:spPr>
          <a:xfrm>
            <a:off x="717758" y="2203329"/>
            <a:ext cx="6961235" cy="92333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5400" b="1" i="0" u="none" strike="noStrike" kern="1200" cap="none" spc="0" baseline="0">
                <a:solidFill>
                  <a:srgbClr val="00B050"/>
                </a:solidFill>
                <a:effectLst>
                  <a:outerShdw dist="19048" dir="2700000">
                    <a:srgbClr val="000000"/>
                  </a:outerShdw>
                </a:effectLst>
                <a:uFillTx/>
                <a:latin typeface="Calibri"/>
              </a:rPr>
              <a:t>PE</a:t>
            </a:r>
          </a:p>
        </p:txBody>
      </p:sp>
      <p:pic>
        <p:nvPicPr>
          <p:cNvPr id="5" name="Picture 1">
            <a:extLst>
              <a:ext uri="{FF2B5EF4-FFF2-40B4-BE49-F238E27FC236}">
                <a16:creationId xmlns:a16="http://schemas.microsoft.com/office/drawing/2014/main" id="{EAAB6B69-647A-679A-73B1-D65E6A85C70A}"/>
              </a:ext>
            </a:extLst>
          </p:cNvPr>
          <p:cNvPicPr>
            <a:picLocks noChangeAspect="1"/>
          </p:cNvPicPr>
          <p:nvPr/>
        </p:nvPicPr>
        <p:blipFill>
          <a:blip r:embed="rId3"/>
          <a:stretch>
            <a:fillRect/>
          </a:stretch>
        </p:blipFill>
        <p:spPr>
          <a:xfrm>
            <a:off x="9486186" y="4651808"/>
            <a:ext cx="2324304" cy="1928030"/>
          </a:xfrm>
          <a:prstGeom prst="rect">
            <a:avLst/>
          </a:prstGeom>
          <a:noFill/>
          <a:ln cap="flat">
            <a:noFill/>
          </a:ln>
        </p:spPr>
      </p:pic>
    </p:spTree>
  </p:cSld>
  <p:clrMapOvr>
    <a:masterClrMapping/>
  </p:clrMapOvr>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name="Slide40">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E08F26A3-15DD-5F99-6D50-015AA419EC05}"/>
              </a:ext>
            </a:extLst>
          </p:cNvPr>
          <p:cNvSpPr txBox="1">
            <a:spLocks noGrp="1"/>
          </p:cNvSpPr>
          <p:nvPr>
            <p:ph idx="1"/>
          </p:nvPr>
        </p:nvSpPr>
        <p:spPr>
          <a:xfrm>
            <a:off x="237396" y="2795951"/>
            <a:ext cx="11755316" cy="3837928"/>
          </a:xfrm>
        </p:spPr>
        <p:txBody>
          <a:bodyPr/>
          <a:lstStyle/>
          <a:p>
            <a:pPr lvl="0"/>
            <a:r>
              <a:rPr lang="en-GB" sz="2400"/>
              <a:t>As part of our Design Technology curriculum, all of the children will get the opportunity to take part in cooking lessons with Mrs Harryman in the kitchen. </a:t>
            </a:r>
          </a:p>
          <a:p>
            <a:pPr lvl="0"/>
            <a:r>
              <a:rPr lang="en-GB" sz="2400"/>
              <a:t>The children will not all go at the same time and may not cook until the end of the year. The children will be split into groups and each group will attend five sessions across the term. This will begin from term 2 and you will be notified at least two weeks before your child is due to begin cooking lessons. </a:t>
            </a:r>
          </a:p>
          <a:p>
            <a:pPr lvl="0"/>
            <a:r>
              <a:rPr lang="en-GB" sz="2400"/>
              <a:t>When it is your child’s turn, you will receive a letter with all the details. In order to cover the cost of the ingredients, we are asking for a contribution of £5 per child. This only needs to be paid when it is your child’s turn. </a:t>
            </a:r>
          </a:p>
          <a:p>
            <a:pPr lvl="0"/>
            <a:r>
              <a:rPr lang="en-GB" sz="2400"/>
              <a:t>They will also need to bring in an airtight box each week to take home their cooking.</a:t>
            </a:r>
          </a:p>
          <a:p>
            <a:pPr lvl="0"/>
            <a:endParaRPr lang="en-GB"/>
          </a:p>
        </p:txBody>
      </p:sp>
      <p:pic>
        <p:nvPicPr>
          <p:cNvPr id="3" name="Picture 3">
            <a:extLst>
              <a:ext uri="{FF2B5EF4-FFF2-40B4-BE49-F238E27FC236}">
                <a16:creationId xmlns:a16="http://schemas.microsoft.com/office/drawing/2014/main" id="{D88A8093-C22E-6C61-8C9D-AE0B5DAE658A}"/>
              </a:ext>
            </a:extLst>
          </p:cNvPr>
          <p:cNvPicPr>
            <a:picLocks noChangeAspect="1"/>
          </p:cNvPicPr>
          <p:nvPr/>
        </p:nvPicPr>
        <p:blipFill>
          <a:blip r:embed="rId2"/>
          <a:stretch>
            <a:fillRect/>
          </a:stretch>
        </p:blipFill>
        <p:spPr>
          <a:xfrm>
            <a:off x="-125007" y="0"/>
            <a:ext cx="12317013" cy="2182764"/>
          </a:xfrm>
          <a:prstGeom prst="rect">
            <a:avLst/>
          </a:prstGeom>
          <a:noFill/>
          <a:ln cap="flat">
            <a:noFill/>
          </a:ln>
        </p:spPr>
      </p:pic>
      <p:sp>
        <p:nvSpPr>
          <p:cNvPr id="4" name="TextBox 4">
            <a:extLst>
              <a:ext uri="{FF2B5EF4-FFF2-40B4-BE49-F238E27FC236}">
                <a16:creationId xmlns:a16="http://schemas.microsoft.com/office/drawing/2014/main" id="{903CA8B7-7381-FFF3-C022-5A5DC07D4AD4}"/>
              </a:ext>
            </a:extLst>
          </p:cNvPr>
          <p:cNvSpPr txBox="1"/>
          <p:nvPr/>
        </p:nvSpPr>
        <p:spPr>
          <a:xfrm>
            <a:off x="717758" y="2027480"/>
            <a:ext cx="6961235" cy="92333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5400" b="1" i="0" u="none" strike="noStrike" kern="1200" cap="none" spc="0" baseline="0">
                <a:solidFill>
                  <a:srgbClr val="00B050"/>
                </a:solidFill>
                <a:effectLst>
                  <a:outerShdw dist="19048" dir="2700000">
                    <a:srgbClr val="000000"/>
                  </a:outerShdw>
                </a:effectLst>
                <a:uFillTx/>
                <a:latin typeface="Calibri"/>
              </a:rPr>
              <a:t>Cooking</a:t>
            </a:r>
          </a:p>
        </p:txBody>
      </p:sp>
    </p:spTree>
  </p:cSld>
  <p:clrMapOvr>
    <a:masterClrMapping/>
  </p:clrMapOvr>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181ED81B-543B-6E3A-48C5-28AC0568BC2C}"/>
              </a:ext>
            </a:extLst>
          </p:cNvPr>
          <p:cNvSpPr txBox="1">
            <a:spLocks noGrp="1"/>
          </p:cNvSpPr>
          <p:nvPr>
            <p:ph idx="1"/>
          </p:nvPr>
        </p:nvSpPr>
        <p:spPr>
          <a:xfrm>
            <a:off x="412952" y="3067665"/>
            <a:ext cx="11512945" cy="3790334"/>
          </a:xfrm>
        </p:spPr>
        <p:txBody>
          <a:bodyPr/>
          <a:lstStyle/>
          <a:p>
            <a:pPr lvl="0">
              <a:lnSpc>
                <a:spcPct val="50000"/>
              </a:lnSpc>
            </a:pPr>
            <a:r>
              <a:rPr lang="en-GB" sz="2400"/>
              <a:t>Reading book and Reading Record Book (yellow A5 book)</a:t>
            </a:r>
          </a:p>
          <a:p>
            <a:pPr lvl="0">
              <a:lnSpc>
                <a:spcPct val="50000"/>
              </a:lnSpc>
            </a:pPr>
            <a:r>
              <a:rPr lang="en-GB" sz="2400"/>
              <a:t>Named water bottle</a:t>
            </a:r>
          </a:p>
          <a:p>
            <a:pPr lvl="0">
              <a:lnSpc>
                <a:spcPct val="50000"/>
              </a:lnSpc>
            </a:pPr>
            <a:r>
              <a:rPr lang="en-GB" sz="2400"/>
              <a:t>All clothing named clearly</a:t>
            </a:r>
          </a:p>
          <a:p>
            <a:pPr lvl="0">
              <a:lnSpc>
                <a:spcPct val="50000"/>
              </a:lnSpc>
            </a:pPr>
            <a:r>
              <a:rPr lang="en-GB" sz="2400"/>
              <a:t>Snack in a clearly named pot. Snacks must be prepared and removed from any packaging. </a:t>
            </a:r>
          </a:p>
          <a:p>
            <a:pPr lvl="0">
              <a:lnSpc>
                <a:spcPct val="50000"/>
              </a:lnSpc>
            </a:pPr>
            <a:endParaRPr lang="en-GB" sz="2400"/>
          </a:p>
          <a:p>
            <a:pPr lvl="1">
              <a:lnSpc>
                <a:spcPct val="50000"/>
              </a:lnSpc>
            </a:pPr>
            <a:r>
              <a:rPr lang="en-GB"/>
              <a:t>Fresh Fruit </a:t>
            </a:r>
          </a:p>
          <a:p>
            <a:pPr lvl="1">
              <a:lnSpc>
                <a:spcPct val="50000"/>
              </a:lnSpc>
            </a:pPr>
            <a:r>
              <a:rPr lang="en-GB"/>
              <a:t>Fresh Vegetables </a:t>
            </a:r>
          </a:p>
          <a:p>
            <a:pPr lvl="1">
              <a:lnSpc>
                <a:spcPct val="50000"/>
              </a:lnSpc>
            </a:pPr>
            <a:r>
              <a:rPr lang="en-GB"/>
              <a:t>Dried Fruit (plain, no toppings or coatings) </a:t>
            </a:r>
          </a:p>
          <a:p>
            <a:pPr lvl="1">
              <a:lnSpc>
                <a:spcPct val="50000"/>
              </a:lnSpc>
            </a:pPr>
            <a:r>
              <a:rPr lang="en-GB"/>
              <a:t>Plain Breadsticks (nut/sesame seed free) </a:t>
            </a:r>
          </a:p>
          <a:p>
            <a:pPr lvl="1">
              <a:lnSpc>
                <a:spcPct val="50000"/>
              </a:lnSpc>
            </a:pPr>
            <a:r>
              <a:rPr lang="en-GB"/>
              <a:t>Cream Crackers </a:t>
            </a:r>
          </a:p>
          <a:p>
            <a:pPr lvl="1">
              <a:lnSpc>
                <a:spcPct val="50000"/>
              </a:lnSpc>
            </a:pPr>
            <a:r>
              <a:rPr lang="en-GB"/>
              <a:t>Bread - White/Brown Bread, Pitta, Bagel ONLY (nut/sesame seed free) </a:t>
            </a:r>
          </a:p>
          <a:p>
            <a:pPr marL="0" lvl="0" indent="0">
              <a:lnSpc>
                <a:spcPct val="50000"/>
              </a:lnSpc>
              <a:buNone/>
            </a:pPr>
            <a:r>
              <a:rPr lang="en-GB" sz="2400"/>
              <a:t>Please note that only butter or margarine is allowed as a topping on bread and cream crackers.</a:t>
            </a:r>
          </a:p>
          <a:p>
            <a:pPr marL="0" lvl="0" indent="0">
              <a:lnSpc>
                <a:spcPct val="50000"/>
              </a:lnSpc>
              <a:buNone/>
            </a:pPr>
            <a:endParaRPr lang="en-GB" sz="1600"/>
          </a:p>
        </p:txBody>
      </p:sp>
      <p:pic>
        <p:nvPicPr>
          <p:cNvPr id="3" name="Picture 3">
            <a:extLst>
              <a:ext uri="{FF2B5EF4-FFF2-40B4-BE49-F238E27FC236}">
                <a16:creationId xmlns:a16="http://schemas.microsoft.com/office/drawing/2014/main" id="{3932E2C5-CAB9-88E5-7A3B-52BDD3EABB6D}"/>
              </a:ext>
            </a:extLst>
          </p:cNvPr>
          <p:cNvPicPr>
            <a:picLocks noChangeAspect="1"/>
          </p:cNvPicPr>
          <p:nvPr/>
        </p:nvPicPr>
        <p:blipFill>
          <a:blip r:embed="rId2"/>
          <a:stretch>
            <a:fillRect/>
          </a:stretch>
        </p:blipFill>
        <p:spPr>
          <a:xfrm>
            <a:off x="-62508" y="0"/>
            <a:ext cx="12317013" cy="2182764"/>
          </a:xfrm>
          <a:prstGeom prst="rect">
            <a:avLst/>
          </a:prstGeom>
          <a:noFill/>
          <a:ln cap="flat">
            <a:noFill/>
          </a:ln>
        </p:spPr>
      </p:pic>
      <p:sp>
        <p:nvSpPr>
          <p:cNvPr id="4" name="TextBox 4">
            <a:extLst>
              <a:ext uri="{FF2B5EF4-FFF2-40B4-BE49-F238E27FC236}">
                <a16:creationId xmlns:a16="http://schemas.microsoft.com/office/drawing/2014/main" id="{E6F0F3B4-14F3-25F3-EED1-3542B1AB1228}"/>
              </a:ext>
            </a:extLst>
          </p:cNvPr>
          <p:cNvSpPr txBox="1"/>
          <p:nvPr/>
        </p:nvSpPr>
        <p:spPr>
          <a:xfrm>
            <a:off x="1007495" y="2072533"/>
            <a:ext cx="10323868" cy="92333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5400" b="1" i="0" u="none" strike="noStrike" kern="1200" cap="none" spc="0" baseline="0">
                <a:solidFill>
                  <a:srgbClr val="00B050"/>
                </a:solidFill>
                <a:effectLst>
                  <a:outerShdw dist="19048" dir="2700000">
                    <a:srgbClr val="000000"/>
                  </a:outerShdw>
                </a:effectLst>
                <a:uFillTx/>
                <a:latin typeface="Calibri"/>
              </a:rPr>
              <a:t>What they need to bring each day</a:t>
            </a:r>
          </a:p>
        </p:txBody>
      </p:sp>
      <p:pic>
        <p:nvPicPr>
          <p:cNvPr id="5" name="Picture 5">
            <a:extLst>
              <a:ext uri="{FF2B5EF4-FFF2-40B4-BE49-F238E27FC236}">
                <a16:creationId xmlns:a16="http://schemas.microsoft.com/office/drawing/2014/main" id="{D76EFD2A-A411-738D-2BD8-1A39A903DAAD}"/>
              </a:ext>
            </a:extLst>
          </p:cNvPr>
          <p:cNvPicPr>
            <a:picLocks noChangeAspect="1"/>
          </p:cNvPicPr>
          <p:nvPr/>
        </p:nvPicPr>
        <p:blipFill>
          <a:blip r:embed="rId3"/>
          <a:stretch>
            <a:fillRect/>
          </a:stretch>
        </p:blipFill>
        <p:spPr>
          <a:xfrm>
            <a:off x="10358579" y="4400056"/>
            <a:ext cx="1567318" cy="1507031"/>
          </a:xfrm>
          <a:prstGeom prst="rect">
            <a:avLst/>
          </a:prstGeom>
          <a:noFill/>
          <a:ln cap="flat">
            <a:noFill/>
          </a:ln>
        </p:spPr>
      </p:pic>
    </p:spTree>
  </p:cSld>
  <p:clrMapOvr>
    <a:masterClrMapping/>
  </p:clrMapOvr>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name="Slide41">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D8BDCB75-367E-1617-4A0F-E222D56263A1}"/>
              </a:ext>
            </a:extLst>
          </p:cNvPr>
          <p:cNvSpPr txBox="1">
            <a:spLocks noGrp="1"/>
          </p:cNvSpPr>
          <p:nvPr>
            <p:ph idx="1"/>
          </p:nvPr>
        </p:nvSpPr>
        <p:spPr>
          <a:xfrm>
            <a:off x="359880" y="2974259"/>
            <a:ext cx="7439558" cy="3675924"/>
          </a:xfrm>
        </p:spPr>
        <p:txBody>
          <a:bodyPr>
            <a:noAutofit/>
          </a:bodyPr>
          <a:lstStyle/>
          <a:p>
            <a:pPr lvl="0"/>
            <a:r>
              <a:rPr lang="en-GB" sz="2400"/>
              <a:t>School trips and workshops have not been finalised for this year yet; however we aim to give you as much notice as possible.</a:t>
            </a:r>
          </a:p>
          <a:p>
            <a:pPr lvl="0"/>
            <a:r>
              <a:rPr lang="en-GB" sz="2400"/>
              <a:t>Swimming takes place for Y5 in the Spring term. We will go to Cobham Hall each week where the children have a lesson taught by qualified swimming instructors. More details to follow.</a:t>
            </a:r>
          </a:p>
          <a:p>
            <a:pPr lvl="0"/>
            <a:r>
              <a:rPr lang="en-GB" sz="2400"/>
              <a:t>PGL (Wednesday 28</a:t>
            </a:r>
            <a:r>
              <a:rPr lang="en-GB" sz="2400" baseline="30000"/>
              <a:t>th</a:t>
            </a:r>
            <a:r>
              <a:rPr lang="en-GB" sz="2400"/>
              <a:t> April – Saturday 1</a:t>
            </a:r>
            <a:r>
              <a:rPr lang="en-GB" sz="2400" baseline="30000"/>
              <a:t>st</a:t>
            </a:r>
            <a:r>
              <a:rPr lang="en-GB" sz="2400"/>
              <a:t> May 2027)  There will be a meeting nearer to the time to go over the arrangements for this. </a:t>
            </a:r>
          </a:p>
        </p:txBody>
      </p:sp>
      <p:pic>
        <p:nvPicPr>
          <p:cNvPr id="3" name="Picture 3">
            <a:extLst>
              <a:ext uri="{FF2B5EF4-FFF2-40B4-BE49-F238E27FC236}">
                <a16:creationId xmlns:a16="http://schemas.microsoft.com/office/drawing/2014/main" id="{4E534C1B-12D4-DDDB-D1B5-286CA8624A47}"/>
              </a:ext>
            </a:extLst>
          </p:cNvPr>
          <p:cNvPicPr>
            <a:picLocks noChangeAspect="1"/>
          </p:cNvPicPr>
          <p:nvPr/>
        </p:nvPicPr>
        <p:blipFill>
          <a:blip r:embed="rId2"/>
          <a:stretch>
            <a:fillRect/>
          </a:stretch>
        </p:blipFill>
        <p:spPr>
          <a:xfrm>
            <a:off x="-125007" y="0"/>
            <a:ext cx="12317013" cy="2182764"/>
          </a:xfrm>
          <a:prstGeom prst="rect">
            <a:avLst/>
          </a:prstGeom>
          <a:noFill/>
          <a:ln cap="flat">
            <a:noFill/>
          </a:ln>
        </p:spPr>
      </p:pic>
      <p:sp>
        <p:nvSpPr>
          <p:cNvPr id="4" name="TextBox 4">
            <a:extLst>
              <a:ext uri="{FF2B5EF4-FFF2-40B4-BE49-F238E27FC236}">
                <a16:creationId xmlns:a16="http://schemas.microsoft.com/office/drawing/2014/main" id="{BAAF86E1-B8D2-61E2-B50F-F2F3E08780C5}"/>
              </a:ext>
            </a:extLst>
          </p:cNvPr>
          <p:cNvSpPr txBox="1"/>
          <p:nvPr/>
        </p:nvSpPr>
        <p:spPr>
          <a:xfrm>
            <a:off x="838203" y="2050926"/>
            <a:ext cx="6961235" cy="92333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5400" b="1" i="0" u="none" strike="noStrike" kern="1200" cap="none" spc="0" baseline="0">
                <a:solidFill>
                  <a:srgbClr val="00B050"/>
                </a:solidFill>
                <a:effectLst>
                  <a:outerShdw dist="19048" dir="2700000">
                    <a:srgbClr val="000000"/>
                  </a:outerShdw>
                </a:effectLst>
                <a:uFillTx/>
                <a:latin typeface="Calibri"/>
              </a:rPr>
              <a:t>School Trips and Events</a:t>
            </a:r>
          </a:p>
        </p:txBody>
      </p:sp>
      <p:pic>
        <p:nvPicPr>
          <p:cNvPr id="5" name="Picture 1">
            <a:extLst>
              <a:ext uri="{FF2B5EF4-FFF2-40B4-BE49-F238E27FC236}">
                <a16:creationId xmlns:a16="http://schemas.microsoft.com/office/drawing/2014/main" id="{1B31D924-A2D0-E2F4-4D38-3B3EDE99BC8F}"/>
              </a:ext>
            </a:extLst>
          </p:cNvPr>
          <p:cNvPicPr>
            <a:picLocks noChangeAspect="1"/>
          </p:cNvPicPr>
          <p:nvPr/>
        </p:nvPicPr>
        <p:blipFill>
          <a:blip r:embed="rId3"/>
          <a:stretch>
            <a:fillRect/>
          </a:stretch>
        </p:blipFill>
        <p:spPr>
          <a:xfrm>
            <a:off x="7646816" y="2632365"/>
            <a:ext cx="4545180" cy="3408892"/>
          </a:xfrm>
          <a:prstGeom prst="rect">
            <a:avLst/>
          </a:prstGeom>
          <a:noFill/>
          <a:ln cap="flat">
            <a:noFill/>
          </a:ln>
        </p:spPr>
      </p:pic>
    </p:spTree>
  </p:cSld>
  <p:clrMapOvr>
    <a:masterClrMapping/>
  </p:clrMapOvr>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name="Slide8">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18E739E0-CC35-582E-9CEE-05D936E05BCE}"/>
              </a:ext>
            </a:extLst>
          </p:cNvPr>
          <p:cNvSpPr txBox="1">
            <a:spLocks noGrp="1"/>
          </p:cNvSpPr>
          <p:nvPr>
            <p:ph idx="1"/>
          </p:nvPr>
        </p:nvSpPr>
        <p:spPr>
          <a:xfrm>
            <a:off x="328735" y="2793940"/>
            <a:ext cx="11646959" cy="3783842"/>
          </a:xfrm>
        </p:spPr>
        <p:txBody>
          <a:bodyPr>
            <a:noAutofit/>
          </a:bodyPr>
          <a:lstStyle/>
          <a:p>
            <a:pPr lvl="0"/>
            <a:r>
              <a:rPr lang="en-GB" sz="2300"/>
              <a:t>Helping with homework – please support your child to practise their times tables using TT Rockstars and their Spelling Shed spelling words. </a:t>
            </a:r>
          </a:p>
          <a:p>
            <a:pPr lvl="0"/>
            <a:r>
              <a:rPr lang="en-GB" sz="2300"/>
              <a:t>The importance of hearing your child read, even when they are an independent reader, cannot be overstated. Reading aloud helps to develop an understanding of appropriate tone and volume as well as closely observing punctuation in the text. Discussing what they have read helps build the skills of inference, deduction and prediction.</a:t>
            </a:r>
          </a:p>
          <a:p>
            <a:pPr lvl="0"/>
            <a:r>
              <a:rPr lang="en-GB" sz="2300"/>
              <a:t>Strengthening reading fluency and comprehension can also have a positive impact on writing. R</a:t>
            </a:r>
            <a:r>
              <a:rPr lang="en-US" sz="2300"/>
              <a:t>eading and writing draw upon the same skills, knowledge, and processes in terms of being able to read and comprehend text and in terms of being able to write text. </a:t>
            </a:r>
            <a:endParaRPr lang="en-GB" sz="2300"/>
          </a:p>
        </p:txBody>
      </p:sp>
      <p:pic>
        <p:nvPicPr>
          <p:cNvPr id="3" name="Picture 3">
            <a:extLst>
              <a:ext uri="{FF2B5EF4-FFF2-40B4-BE49-F238E27FC236}">
                <a16:creationId xmlns:a16="http://schemas.microsoft.com/office/drawing/2014/main" id="{525C00F7-393F-C48E-8D35-229BCE9F26BC}"/>
              </a:ext>
            </a:extLst>
          </p:cNvPr>
          <p:cNvPicPr>
            <a:picLocks noChangeAspect="1"/>
          </p:cNvPicPr>
          <p:nvPr/>
        </p:nvPicPr>
        <p:blipFill>
          <a:blip r:embed="rId2"/>
          <a:stretch>
            <a:fillRect/>
          </a:stretch>
        </p:blipFill>
        <p:spPr>
          <a:xfrm>
            <a:off x="-125007" y="0"/>
            <a:ext cx="12317013" cy="2182764"/>
          </a:xfrm>
          <a:prstGeom prst="rect">
            <a:avLst/>
          </a:prstGeom>
          <a:noFill/>
          <a:ln cap="flat">
            <a:noFill/>
          </a:ln>
        </p:spPr>
      </p:pic>
      <p:sp>
        <p:nvSpPr>
          <p:cNvPr id="4" name="TextBox 4">
            <a:extLst>
              <a:ext uri="{FF2B5EF4-FFF2-40B4-BE49-F238E27FC236}">
                <a16:creationId xmlns:a16="http://schemas.microsoft.com/office/drawing/2014/main" id="{AC4BCAF4-4394-4C6E-AC2E-CFAF1031CED6}"/>
              </a:ext>
            </a:extLst>
          </p:cNvPr>
          <p:cNvSpPr txBox="1"/>
          <p:nvPr/>
        </p:nvSpPr>
        <p:spPr>
          <a:xfrm>
            <a:off x="809865" y="1943109"/>
            <a:ext cx="10323868" cy="92333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5400" b="1" i="0" u="none" strike="noStrike" kern="1200" cap="none" spc="0" baseline="0">
                <a:solidFill>
                  <a:srgbClr val="00B050"/>
                </a:solidFill>
                <a:effectLst>
                  <a:outerShdw dist="19048" dir="2700000">
                    <a:srgbClr val="000000"/>
                  </a:outerShdw>
                </a:effectLst>
                <a:uFillTx/>
                <a:latin typeface="Calibri"/>
              </a:rPr>
              <a:t>How to support your child at home</a:t>
            </a:r>
          </a:p>
        </p:txBody>
      </p:sp>
    </p:spTree>
  </p:cSld>
  <p:clrMapOvr>
    <a:masterClrMapping/>
  </p:clrMapOvr>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name="Slide43">
    <p:spTree>
      <p:nvGrpSpPr>
        <p:cNvPr id="1" name=""/>
        <p:cNvGrpSpPr/>
        <p:nvPr/>
      </p:nvGrpSpPr>
      <p:grpSpPr>
        <a:xfrm>
          <a:off x="0" y="0"/>
          <a:ext cx="0" cy="0"/>
          <a:chOff x="0" y="0"/>
          <a:chExt cx="0" cy="0"/>
        </a:xfrm>
      </p:grpSpPr>
      <p:sp>
        <p:nvSpPr>
          <p:cNvPr id="2" name="Google Shape;74;p15">
            <a:extLst>
              <a:ext uri="{FF2B5EF4-FFF2-40B4-BE49-F238E27FC236}">
                <a16:creationId xmlns:a16="http://schemas.microsoft.com/office/drawing/2014/main" id="{8630B625-23DE-11BB-F49A-696452502802}"/>
              </a:ext>
            </a:extLst>
          </p:cNvPr>
          <p:cNvSpPr txBox="1">
            <a:spLocks noGrp="1"/>
          </p:cNvSpPr>
          <p:nvPr>
            <p:ph type="title"/>
          </p:nvPr>
        </p:nvSpPr>
        <p:spPr/>
        <p:txBody>
          <a:bodyPr lIns="121898" tIns="121898" rIns="121898" bIns="121898"/>
          <a:lstStyle/>
          <a:p>
            <a:pPr lvl="0"/>
            <a:r>
              <a:rPr lang="en-US" b="1"/>
              <a:t>Why Reading is Important</a:t>
            </a:r>
            <a:br>
              <a:rPr lang="en-US"/>
            </a:br>
            <a:endParaRPr lang="en-US"/>
          </a:p>
        </p:txBody>
      </p:sp>
      <p:sp>
        <p:nvSpPr>
          <p:cNvPr id="3" name="Text Placeholder 2">
            <a:extLst>
              <a:ext uri="{FF2B5EF4-FFF2-40B4-BE49-F238E27FC236}">
                <a16:creationId xmlns:a16="http://schemas.microsoft.com/office/drawing/2014/main" id="{B9D8DE6E-E4DD-D78F-2752-A95419C44B2D}"/>
              </a:ext>
            </a:extLst>
          </p:cNvPr>
          <p:cNvSpPr txBox="1">
            <a:spLocks noGrp="1"/>
          </p:cNvSpPr>
          <p:nvPr>
            <p:ph type="body" idx="1"/>
          </p:nvPr>
        </p:nvSpPr>
        <p:spPr>
          <a:xfrm>
            <a:off x="187003" y="1228523"/>
            <a:ext cx="10726168" cy="5107682"/>
          </a:xfrm>
        </p:spPr>
        <p:txBody>
          <a:bodyPr/>
          <a:lstStyle/>
          <a:p>
            <a:pPr lvl="0">
              <a:buFont typeface="Wingdings" pitchFamily="2"/>
              <a:buChar char="Ø"/>
            </a:pPr>
            <a:r>
              <a:rPr lang="en-US" sz="2600" b="1"/>
              <a:t>Builds focus and attention</a:t>
            </a:r>
            <a:r>
              <a:rPr lang="en-US" sz="2600"/>
              <a:t> – improves concentration and ability to stay engaged for longer.</a:t>
            </a:r>
          </a:p>
          <a:p>
            <a:pPr lvl="0">
              <a:buFont typeface="Wingdings" pitchFamily="2"/>
              <a:buChar char="Ø"/>
            </a:pPr>
            <a:r>
              <a:rPr lang="en-US" sz="2600" b="1"/>
              <a:t>Boosts knowledge and confidence</a:t>
            </a:r>
            <a:r>
              <a:rPr lang="en-US" sz="2600"/>
              <a:t> – the more children read, the more they know, and this builds self-esteem.</a:t>
            </a:r>
          </a:p>
          <a:p>
            <a:pPr lvl="0">
              <a:buFont typeface="Wingdings" pitchFamily="2"/>
              <a:buChar char="Ø"/>
            </a:pPr>
            <a:r>
              <a:rPr lang="en-US" sz="2600" b="1"/>
              <a:t>Expands vocabulary and communication</a:t>
            </a:r>
            <a:r>
              <a:rPr lang="en-US" sz="2600"/>
              <a:t> – avid readers learn new words in context, making it easier to express themselves.</a:t>
            </a:r>
          </a:p>
          <a:p>
            <a:pPr lvl="0">
              <a:buFont typeface="Wingdings" pitchFamily="2"/>
              <a:buChar char="Ø"/>
            </a:pPr>
            <a:r>
              <a:rPr lang="en-US" sz="2600" b="1"/>
              <a:t>Raises achievement</a:t>
            </a:r>
            <a:r>
              <a:rPr lang="en-US" sz="2600"/>
              <a:t> – strong reading habits support success across all areas of the curriculum.</a:t>
            </a:r>
          </a:p>
          <a:p>
            <a:pPr lvl="0">
              <a:buFont typeface="Wingdings" pitchFamily="2"/>
              <a:buChar char="Ø"/>
            </a:pPr>
            <a:r>
              <a:rPr lang="en-US" sz="2600" b="1"/>
              <a:t>Stimulates creativity and thinking</a:t>
            </a:r>
            <a:r>
              <a:rPr lang="en-US" sz="2600"/>
              <a:t> – reading challenges the brain, sparks imagination, and develops new ways of thinking.</a:t>
            </a:r>
          </a:p>
          <a:p>
            <a:pPr lvl="0">
              <a:buFont typeface="Wingdings" pitchFamily="2"/>
              <a:buChar char="Ø"/>
            </a:pPr>
            <a:r>
              <a:rPr lang="en-US" sz="2600" b="1"/>
              <a:t>Improves spelling naturally</a:t>
            </a:r>
            <a:r>
              <a:rPr lang="en-US" sz="2600"/>
              <a:t> – seeing words repeatedly reinforces correct spelling.</a:t>
            </a:r>
          </a:p>
          <a:p>
            <a:pPr lvl="0">
              <a:buFont typeface="Wingdings" pitchFamily="2"/>
              <a:buChar char="Ø"/>
            </a:pPr>
            <a:r>
              <a:rPr lang="en-US" sz="2600" b="1"/>
              <a:t>Encourages empathy and cultural awareness</a:t>
            </a:r>
            <a:r>
              <a:rPr lang="en-US" sz="2600"/>
              <a:t> – books open up new worlds, ideas, and perspectives on people, places, and beliefs. </a:t>
            </a:r>
            <a:endParaRPr lang="en-GB" sz="2600"/>
          </a:p>
        </p:txBody>
      </p:sp>
      <p:pic>
        <p:nvPicPr>
          <p:cNvPr id="4" name="Picture 3">
            <a:extLst>
              <a:ext uri="{FF2B5EF4-FFF2-40B4-BE49-F238E27FC236}">
                <a16:creationId xmlns:a16="http://schemas.microsoft.com/office/drawing/2014/main" id="{5665A964-0784-D9DA-8C58-C494CC085A1E}"/>
              </a:ext>
            </a:extLst>
          </p:cNvPr>
          <p:cNvPicPr>
            <a:picLocks noChangeAspect="1"/>
          </p:cNvPicPr>
          <p:nvPr/>
        </p:nvPicPr>
        <p:blipFill>
          <a:blip r:embed="rId3"/>
          <a:stretch>
            <a:fillRect/>
          </a:stretch>
        </p:blipFill>
        <p:spPr>
          <a:xfrm>
            <a:off x="10549451" y="99194"/>
            <a:ext cx="1455541" cy="2514819"/>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3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2FB82-B02A-F16A-B657-981002D2B803}"/>
              </a:ext>
            </a:extLst>
          </p:cNvPr>
          <p:cNvSpPr txBox="1">
            <a:spLocks noGrp="1"/>
          </p:cNvSpPr>
          <p:nvPr>
            <p:ph type="title"/>
          </p:nvPr>
        </p:nvSpPr>
        <p:spPr>
          <a:xfrm>
            <a:off x="66678" y="2159392"/>
            <a:ext cx="2266953" cy="2539206"/>
          </a:xfrm>
        </p:spPr>
        <p:txBody>
          <a:bodyPr/>
          <a:lstStyle/>
          <a:p>
            <a:pPr lvl="0"/>
            <a:r>
              <a:rPr lang="en-GB" sz="4000" b="1"/>
              <a:t>Questions you can ask at home…</a:t>
            </a:r>
          </a:p>
        </p:txBody>
      </p:sp>
      <p:pic>
        <p:nvPicPr>
          <p:cNvPr id="3" name="Picture 4">
            <a:extLst>
              <a:ext uri="{FF2B5EF4-FFF2-40B4-BE49-F238E27FC236}">
                <a16:creationId xmlns:a16="http://schemas.microsoft.com/office/drawing/2014/main" id="{D002CBC4-E724-E7F4-A352-93D42C3B39C9}"/>
              </a:ext>
            </a:extLst>
          </p:cNvPr>
          <p:cNvPicPr>
            <a:picLocks noChangeAspect="1"/>
          </p:cNvPicPr>
          <p:nvPr/>
        </p:nvPicPr>
        <p:blipFill>
          <a:blip r:embed="rId2"/>
          <a:stretch>
            <a:fillRect/>
          </a:stretch>
        </p:blipFill>
        <p:spPr>
          <a:xfrm>
            <a:off x="2333621" y="266264"/>
            <a:ext cx="9810753" cy="6325471"/>
          </a:xfrm>
          <a:prstGeom prst="rect">
            <a:avLst/>
          </a:prstGeom>
          <a:noFill/>
          <a:ln cap="flat">
            <a:noFill/>
          </a:ln>
        </p:spPr>
      </p:pic>
    </p:spTree>
  </p:cSld>
  <p:clrMapOvr>
    <a:masterClrMapping/>
  </p:clrMapOvr>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name="Slide20">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97429E3C-79A8-8668-26A5-CB3080C0C238}"/>
              </a:ext>
            </a:extLst>
          </p:cNvPr>
          <p:cNvPicPr>
            <a:picLocks noChangeAspect="1"/>
          </p:cNvPicPr>
          <p:nvPr/>
        </p:nvPicPr>
        <p:blipFill>
          <a:blip r:embed="rId2"/>
          <a:stretch>
            <a:fillRect/>
          </a:stretch>
        </p:blipFill>
        <p:spPr>
          <a:xfrm>
            <a:off x="-125007" y="0"/>
            <a:ext cx="12317013" cy="2182764"/>
          </a:xfrm>
          <a:prstGeom prst="rect">
            <a:avLst/>
          </a:prstGeom>
          <a:noFill/>
          <a:ln cap="flat">
            <a:noFill/>
          </a:ln>
        </p:spPr>
      </p:pic>
      <p:sp>
        <p:nvSpPr>
          <p:cNvPr id="3" name="TextBox 5">
            <a:extLst>
              <a:ext uri="{FF2B5EF4-FFF2-40B4-BE49-F238E27FC236}">
                <a16:creationId xmlns:a16="http://schemas.microsoft.com/office/drawing/2014/main" id="{23806C41-F484-3E99-EA88-85986F973CC3}"/>
              </a:ext>
            </a:extLst>
          </p:cNvPr>
          <p:cNvSpPr txBox="1"/>
          <p:nvPr/>
        </p:nvSpPr>
        <p:spPr>
          <a:xfrm>
            <a:off x="629262" y="2358850"/>
            <a:ext cx="10933471" cy="415498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400" b="1" i="0" u="none" strike="noStrike" kern="1200" cap="none" spc="0" baseline="0">
                <a:solidFill>
                  <a:srgbClr val="00B050"/>
                </a:solidFill>
                <a:effectLst>
                  <a:outerShdw dist="19048" dir="2700000">
                    <a:srgbClr val="000000"/>
                  </a:outerShdw>
                </a:effectLst>
                <a:uFillTx/>
                <a:latin typeface="Calibri"/>
              </a:rPr>
              <a:t>Thank you for coming.</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400" b="1" i="0" u="none" strike="noStrike" kern="1200" cap="none" spc="0" baseline="0">
                <a:solidFill>
                  <a:srgbClr val="00B050"/>
                </a:solidFill>
                <a:effectLst>
                  <a:outerShdw dist="19048" dir="2700000">
                    <a:srgbClr val="000000"/>
                  </a:outerShdw>
                </a:effectLst>
                <a:uFillTx/>
                <a:latin typeface="Calibri"/>
              </a:rPr>
              <a:t>Do feel free to ask questions.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400" b="1" i="0" u="none" strike="noStrike" kern="1200" cap="none" spc="0" baseline="0">
                <a:solidFill>
                  <a:srgbClr val="00B050"/>
                </a:solidFill>
                <a:effectLst>
                  <a:outerShdw dist="19048" dir="2700000">
                    <a:srgbClr val="000000"/>
                  </a:outerShdw>
                </a:effectLst>
                <a:uFillTx/>
                <a:latin typeface="Calibri"/>
              </a:rPr>
              <a:t> Alternatively, an email can be sent to the school office who will pass on any queries.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400" b="1" i="0" u="none" strike="noStrike" kern="1200" cap="none" spc="0" baseline="0">
                <a:solidFill>
                  <a:srgbClr val="00B050"/>
                </a:solidFill>
                <a:effectLst>
                  <a:outerShdw dist="19048" dir="2700000">
                    <a:srgbClr val="000000"/>
                  </a:outerShdw>
                </a:effectLst>
                <a:uFillTx/>
                <a:latin typeface="Calibri"/>
              </a:rPr>
              <a:t>This presentation will be available on the Foxes class page of the school website. </a:t>
            </a:r>
          </a:p>
        </p:txBody>
      </p:sp>
    </p:spTree>
  </p:cSld>
  <p:clrMapOvr>
    <a:masterClrMapping/>
  </p:clrMapOvr>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3137</TotalTime>
  <Words>1359</Words>
  <Application>Microsoft Office PowerPoint</Application>
  <PresentationFormat>Widescreen</PresentationFormat>
  <Paragraphs>74</Paragraphs>
  <Slides>16</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Wingdings</vt:lpstr>
      <vt:lpstr>Office Theme</vt:lpstr>
      <vt:lpstr>Welcome to Foxes class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Why Reading is Important </vt:lpstr>
      <vt:lpstr>Questions you can ask at home…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X class</dc:title>
  <dc:creator>Mrs Levy</dc:creator>
  <cp:lastModifiedBy>Mr S Walton</cp:lastModifiedBy>
  <cp:revision>65</cp:revision>
  <cp:lastPrinted>2026-09-11T09:55:52Z</cp:lastPrinted>
  <dcterms:created xsi:type="dcterms:W3CDTF">2019-07-10T07:18:38Z</dcterms:created>
  <dcterms:modified xsi:type="dcterms:W3CDTF">2026-09-11T13:47:58Z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0x0101003AAA975DE5B9AB42B869775D2D64FD04</vt:lpwstr>
  </property>
</Properties>
</file>