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77" r:id="rId3"/>
    <p:sldId id="285" r:id="rId4"/>
    <p:sldId id="286" r:id="rId5"/>
    <p:sldId id="287" r:id="rId6"/>
    <p:sldId id="296" r:id="rId7"/>
    <p:sldId id="293" r:id="rId8"/>
    <p:sldId id="290" r:id="rId9"/>
    <p:sldId id="298" r:id="rId10"/>
    <p:sldId id="259" r:id="rId11"/>
    <p:sldId id="262" r:id="rId12"/>
    <p:sldId id="279" r:id="rId13"/>
    <p:sldId id="280" r:id="rId14"/>
    <p:sldId id="260" r:id="rId15"/>
    <p:sldId id="271" r:id="rId16"/>
    <p:sldId id="302" r:id="rId17"/>
    <p:sldId id="281" r:id="rId18"/>
    <p:sldId id="263" r:id="rId19"/>
    <p:sldId id="267" r:id="rId20"/>
    <p:sldId id="282" r:id="rId21"/>
    <p:sldId id="283" r:id="rId22"/>
    <p:sldId id="284" r:id="rId2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N Hipkiss" userId="5e3bf115-e183-456c-b025-b0ee13c7bb5d" providerId="ADAL" clId="{3F1381A0-AF9A-4850-A5EF-D61B57D280B2}"/>
    <pc:docChg chg="delSld modSld">
      <pc:chgData name="Miss N Hipkiss" userId="5e3bf115-e183-456c-b025-b0ee13c7bb5d" providerId="ADAL" clId="{3F1381A0-AF9A-4850-A5EF-D61B57D280B2}" dt="2026-09-10T14:38:17.220" v="5" actId="47"/>
      <pc:docMkLst>
        <pc:docMk/>
      </pc:docMkLst>
      <pc:sldChg chg="addSp delSp modSp">
        <pc:chgData name="Miss N Hipkiss" userId="5e3bf115-e183-456c-b025-b0ee13c7bb5d" providerId="ADAL" clId="{3F1381A0-AF9A-4850-A5EF-D61B57D280B2}" dt="2026-09-09T14:04:37.528" v="1"/>
        <pc:sldMkLst>
          <pc:docMk/>
          <pc:sldMk cId="144722240" sldId="277"/>
        </pc:sldMkLst>
        <pc:spChg chg="add del mod">
          <ac:chgData name="Miss N Hipkiss" userId="5e3bf115-e183-456c-b025-b0ee13c7bb5d" providerId="ADAL" clId="{3F1381A0-AF9A-4850-A5EF-D61B57D280B2}" dt="2026-09-09T14:04:37.528" v="1"/>
          <ac:spMkLst>
            <pc:docMk/>
            <pc:sldMk cId="144722240" sldId="277"/>
            <ac:spMk id="2" creationId="{D9FF7C09-86BA-5B58-2491-EFC7829FED8B}"/>
          </ac:spMkLst>
        </pc:spChg>
      </pc:sldChg>
      <pc:sldChg chg="addSp modSp">
        <pc:chgData name="Miss N Hipkiss" userId="5e3bf115-e183-456c-b025-b0ee13c7bb5d" providerId="ADAL" clId="{3F1381A0-AF9A-4850-A5EF-D61B57D280B2}" dt="2026-09-09T14:07:31.253" v="3"/>
        <pc:sldMkLst>
          <pc:docMk/>
          <pc:sldMk cId="4248858721" sldId="285"/>
        </pc:sldMkLst>
        <pc:spChg chg="mod">
          <ac:chgData name="Miss N Hipkiss" userId="5e3bf115-e183-456c-b025-b0ee13c7bb5d" providerId="ADAL" clId="{3F1381A0-AF9A-4850-A5EF-D61B57D280B2}" dt="2026-09-09T14:07:31.253" v="3"/>
          <ac:spMkLst>
            <pc:docMk/>
            <pc:sldMk cId="4248858721" sldId="285"/>
            <ac:spMk id="3" creationId="{00000000-0000-0000-0000-000000000000}"/>
          </ac:spMkLst>
        </pc:spChg>
        <pc:picChg chg="add mod">
          <ac:chgData name="Miss N Hipkiss" userId="5e3bf115-e183-456c-b025-b0ee13c7bb5d" providerId="ADAL" clId="{3F1381A0-AF9A-4850-A5EF-D61B57D280B2}" dt="2026-09-09T14:05:51.656" v="2"/>
          <ac:picMkLst>
            <pc:docMk/>
            <pc:sldMk cId="4248858721" sldId="285"/>
            <ac:picMk id="2" creationId="{ED336FE2-6263-D4DF-072D-B5D6E0CD8D25}"/>
          </ac:picMkLst>
        </pc:picChg>
      </pc:sldChg>
      <pc:sldChg chg="del">
        <pc:chgData name="Miss N Hipkiss" userId="5e3bf115-e183-456c-b025-b0ee13c7bb5d" providerId="ADAL" clId="{3F1381A0-AF9A-4850-A5EF-D61B57D280B2}" dt="2026-09-10T14:38:17.220" v="5" actId="47"/>
        <pc:sldMkLst>
          <pc:docMk/>
          <pc:sldMk cId="153744826" sldId="291"/>
        </pc:sldMkLst>
      </pc:sldChg>
      <pc:sldChg chg="del">
        <pc:chgData name="Miss N Hipkiss" userId="5e3bf115-e183-456c-b025-b0ee13c7bb5d" providerId="ADAL" clId="{3F1381A0-AF9A-4850-A5EF-D61B57D280B2}" dt="2026-09-10T14:38:10.509" v="4" actId="47"/>
        <pc:sldMkLst>
          <pc:docMk/>
          <pc:sldMk cId="0" sldId="301"/>
        </pc:sldMkLst>
      </pc:sldChg>
      <pc:sldMasterChg chg="delSldLayout">
        <pc:chgData name="Miss N Hipkiss" userId="5e3bf115-e183-456c-b025-b0ee13c7bb5d" providerId="ADAL" clId="{3F1381A0-AF9A-4850-A5EF-D61B57D280B2}" dt="2026-09-10T14:38:10.509" v="4" actId="47"/>
        <pc:sldMasterMkLst>
          <pc:docMk/>
          <pc:sldMasterMk cId="1383057702" sldId="2147483648"/>
        </pc:sldMasterMkLst>
        <pc:sldLayoutChg chg="del">
          <pc:chgData name="Miss N Hipkiss" userId="5e3bf115-e183-456c-b025-b0ee13c7bb5d" providerId="ADAL" clId="{3F1381A0-AF9A-4850-A5EF-D61B57D280B2}" dt="2026-09-10T14:38:10.509" v="4" actId="47"/>
          <pc:sldLayoutMkLst>
            <pc:docMk/>
            <pc:sldMasterMk cId="1383057702" sldId="2147483648"/>
            <pc:sldLayoutMk cId="3603335648" sldId="2147483660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4C6D36-E014-4608-A0BD-05455E03F018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F9D51F-A551-4014-B060-D2299D2426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3199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1B655E-8A63-41DA-A88E-597F7658D203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BAFB96-3158-42D2-A251-D3FA2E147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405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C5D3-9C78-4DDA-91CC-6BF3BAF76F89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8B56-726B-4B65-8233-F315D7748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591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C5D3-9C78-4DDA-91CC-6BF3BAF76F89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8B56-726B-4B65-8233-F315D7748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993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C5D3-9C78-4DDA-91CC-6BF3BAF76F89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8B56-726B-4B65-8233-F315D7748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145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C5D3-9C78-4DDA-91CC-6BF3BAF76F89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8B56-726B-4B65-8233-F315D7748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196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C5D3-9C78-4DDA-91CC-6BF3BAF76F89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8B56-726B-4B65-8233-F315D7748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898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C5D3-9C78-4DDA-91CC-6BF3BAF76F89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8B56-726B-4B65-8233-F315D7748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950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C5D3-9C78-4DDA-91CC-6BF3BAF76F89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8B56-726B-4B65-8233-F315D7748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578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C5D3-9C78-4DDA-91CC-6BF3BAF76F89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8B56-726B-4B65-8233-F315D7748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803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C5D3-9C78-4DDA-91CC-6BF3BAF76F89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8B56-726B-4B65-8233-F315D7748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327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C5D3-9C78-4DDA-91CC-6BF3BAF76F89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8B56-726B-4B65-8233-F315D7748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085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C5D3-9C78-4DDA-91CC-6BF3BAF76F89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8B56-726B-4B65-8233-F315D7748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314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89C5D3-9C78-4DDA-91CC-6BF3BAF76F89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48B56-726B-4B65-8233-F315D7748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057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edshed.com/en-gb/login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13709" y="1070583"/>
            <a:ext cx="9144000" cy="2387600"/>
          </a:xfrm>
        </p:spPr>
        <p:txBody>
          <a:bodyPr/>
          <a:lstStyle/>
          <a:p>
            <a:r>
              <a:rPr lang="en-GB" b="1" dirty="0">
                <a:solidFill>
                  <a:srgbClr val="00B050"/>
                </a:solidFill>
              </a:rPr>
              <a:t>Welcome to BADGERS class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103" y="3325906"/>
            <a:ext cx="11897788" cy="2950203"/>
          </a:xfrm>
        </p:spPr>
        <p:txBody>
          <a:bodyPr>
            <a:noAutofit/>
          </a:bodyPr>
          <a:lstStyle/>
          <a:p>
            <a:r>
              <a:rPr lang="en-GB" sz="6000" dirty="0"/>
              <a:t>         </a:t>
            </a:r>
            <a:r>
              <a:rPr lang="en-GB" sz="4400" dirty="0"/>
              <a:t>Your teacher is Miss Hipkiss</a:t>
            </a:r>
          </a:p>
          <a:p>
            <a:r>
              <a:rPr lang="en-GB" sz="4400" dirty="0"/>
              <a:t>Your teaching assistants are Mrs Capon, Miss Irvine, Mrs Reece and Miss Reece</a:t>
            </a:r>
          </a:p>
          <a:p>
            <a:endParaRPr lang="en-GB" sz="6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17010" cy="21827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03" y="2241957"/>
            <a:ext cx="2127073" cy="2127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460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6117" y="6139238"/>
            <a:ext cx="10573871" cy="35733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000" dirty="0"/>
              <a:t>It is really important that pupils are in school promptly in the morning as we do use the first  15 minutes of the day for early work – times table practise and spelling activities.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75473" y="-178636"/>
            <a:ext cx="69612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Timetable of the Day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ACB97DB-1292-13EF-5B8C-D00AC9933B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167" y="630869"/>
            <a:ext cx="11066106" cy="5328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22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226" y="3467006"/>
            <a:ext cx="9755774" cy="2881415"/>
          </a:xfrm>
        </p:spPr>
        <p:txBody>
          <a:bodyPr>
            <a:noAutofit/>
          </a:bodyPr>
          <a:lstStyle/>
          <a:p>
            <a:r>
              <a:rPr lang="en-GB" dirty="0"/>
              <a:t>In Term 1 we will focus on:</a:t>
            </a:r>
          </a:p>
          <a:p>
            <a:pPr lvl="0"/>
            <a:r>
              <a:rPr lang="en-GB" dirty="0"/>
              <a:t>Grammar: tenses, punctuating simple sentences, adverbials.</a:t>
            </a:r>
          </a:p>
          <a:p>
            <a:r>
              <a:rPr lang="en-GB" dirty="0"/>
              <a:t> Informal letters, explanatory leaflets, list poems, dictionary of terms, postcard predictions, comparison texts, narrative</a:t>
            </a:r>
          </a:p>
          <a:p>
            <a:r>
              <a:rPr lang="en-GB" dirty="0"/>
              <a:t>Handwriting in joined, legible style.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10" y="0"/>
            <a:ext cx="12317010" cy="2182761"/>
          </a:xfrm>
          <a:prstGeom prst="rect">
            <a:avLst/>
          </a:prstGeom>
          <a:ln w="15875">
            <a:solidFill>
              <a:schemeClr val="accent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278296" y="2311203"/>
            <a:ext cx="69612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English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D336FE2-6263-D4DF-072D-B5D6E0CD8D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3807" y="2508477"/>
            <a:ext cx="2474591" cy="3587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85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864" y="3147223"/>
            <a:ext cx="9860210" cy="3050305"/>
          </a:xfrm>
        </p:spPr>
        <p:txBody>
          <a:bodyPr>
            <a:normAutofit/>
          </a:bodyPr>
          <a:lstStyle/>
          <a:p>
            <a:r>
              <a:rPr lang="en-GB" dirty="0"/>
              <a:t>Please sign up to HOME CONNECT using the link provided on the letter which was sent home in week one. If you need another copy, let us know.</a:t>
            </a:r>
          </a:p>
          <a:p>
            <a:r>
              <a:rPr lang="en-GB" dirty="0"/>
              <a:t>Please enable “Email Notifications” so you can see how your child scores on their quizzes.</a:t>
            </a:r>
          </a:p>
          <a:p>
            <a:r>
              <a:rPr lang="en-GB" dirty="0"/>
              <a:t>All pupils need to bring in their AR book and reading record every day as we have dedicated reading time each day.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10" y="0"/>
            <a:ext cx="12317010" cy="21827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7755" y="2203327"/>
            <a:ext cx="69612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Accelerated Reader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9270" y="2354389"/>
            <a:ext cx="1501270" cy="13031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022" l="3587" r="97826">
                        <a14:foregroundMark x1="44891" y1="21037" x2="44891" y2="21037"/>
                        <a14:foregroundMark x1="50000" y1="19276" x2="50000" y2="19276"/>
                        <a14:foregroundMark x1="48478" y1="24364" x2="48478" y2="24364"/>
                        <a14:foregroundMark x1="68370" y1="17808" x2="68370" y2="17808"/>
                        <a14:foregroundMark x1="72283" y1="20157" x2="72283" y2="20157"/>
                        <a14:foregroundMark x1="65978" y1="21722" x2="65978" y2="21722"/>
                        <a14:foregroundMark x1="72174" y1="17025" x2="72174" y2="17025"/>
                        <a14:foregroundMark x1="42717" y1="53816" x2="42717" y2="53816"/>
                        <a14:foregroundMark x1="66087" y1="56360" x2="66087" y2="56360"/>
                        <a14:foregroundMark x1="79457" y1="56360" x2="79457" y2="56360"/>
                        <a14:foregroundMark x1="69565" y1="60470" x2="69565" y2="60470"/>
                        <a14:foregroundMark x1="48043" y1="58121" x2="48043" y2="58121"/>
                        <a14:foregroundMark x1="48261" y1="71135" x2="48261" y2="71135"/>
                        <a14:foregroundMark x1="54783" y1="81018" x2="54783" y2="81018"/>
                        <a14:foregroundMark x1="30217" y1="83855" x2="30217" y2="83855"/>
                        <a14:foregroundMark x1="73804" y1="82583" x2="73804" y2="82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812" y="4612408"/>
            <a:ext cx="2084187" cy="2315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077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5E22C5E-64B2-4F2F-97E5-A65BD5230C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54148" y="0"/>
            <a:ext cx="5456583" cy="6730928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2E35FF5-A1A2-4BCE-910D-915664E12AA8}"/>
              </a:ext>
            </a:extLst>
          </p:cNvPr>
          <p:cNvSpPr txBox="1">
            <a:spLocks/>
          </p:cNvSpPr>
          <p:nvPr/>
        </p:nvSpPr>
        <p:spPr>
          <a:xfrm>
            <a:off x="506895" y="2351405"/>
            <a:ext cx="5496339" cy="3050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Home Connect – It tells you:</a:t>
            </a:r>
          </a:p>
          <a:p>
            <a:r>
              <a:rPr lang="en-GB" dirty="0"/>
              <a:t>How they got on in quizzes</a:t>
            </a:r>
          </a:p>
          <a:p>
            <a:r>
              <a:rPr lang="en-GB" dirty="0"/>
              <a:t>How many points they have </a:t>
            </a:r>
          </a:p>
          <a:p>
            <a:r>
              <a:rPr lang="en-GB" dirty="0"/>
              <a:t>Their book level</a:t>
            </a:r>
          </a:p>
          <a:p>
            <a:r>
              <a:rPr lang="en-GB" dirty="0"/>
              <a:t>How they are progressing towards their targets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645F8C-FAC7-4F0A-85F7-C10D4B62CAA2}"/>
              </a:ext>
            </a:extLst>
          </p:cNvPr>
          <p:cNvSpPr txBox="1"/>
          <p:nvPr/>
        </p:nvSpPr>
        <p:spPr>
          <a:xfrm>
            <a:off x="369886" y="560522"/>
            <a:ext cx="69612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Accelerated Reader</a:t>
            </a:r>
          </a:p>
        </p:txBody>
      </p:sp>
    </p:spTree>
    <p:extLst>
      <p:ext uri="{BB962C8B-B14F-4D97-AF65-F5344CB8AC3E}">
        <p14:creationId xmlns:p14="http://schemas.microsoft.com/office/powerpoint/2010/main" val="2913387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DA9C1-31A8-BE62-5A5D-A46708EB7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305" y="1985203"/>
            <a:ext cx="11585712" cy="1325563"/>
          </a:xfrm>
        </p:spPr>
        <p:txBody>
          <a:bodyPr/>
          <a:lstStyle/>
          <a:p>
            <a:r>
              <a:rPr lang="en-GB" b="1" u="sng" dirty="0"/>
              <a:t>Three ways you can help build fluency at home…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4BC41-9E0E-7037-9FBF-58E329C681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3091070"/>
            <a:ext cx="10515600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GB" b="1" dirty="0"/>
              <a:t>Read and follow </a:t>
            </a:r>
            <a:r>
              <a:rPr lang="en-GB" dirty="0"/>
              <a:t>– the adult reads the text and the child follows along with their finger. This helps the child with word recognition and models to them how they should read with fluency.</a:t>
            </a:r>
          </a:p>
          <a:p>
            <a:pPr marL="514350" indent="-514350">
              <a:buAutoNum type="arabicPeriod"/>
            </a:pPr>
            <a:r>
              <a:rPr lang="en-GB" b="1" dirty="0"/>
              <a:t>My turn, your turn </a:t>
            </a:r>
            <a:r>
              <a:rPr lang="en-GB" dirty="0"/>
              <a:t>– take turns reading a page or a paragraph. Here you are modelling how to read with fluency, flow and expression. </a:t>
            </a:r>
          </a:p>
          <a:p>
            <a:pPr marL="514350" indent="-514350">
              <a:buAutoNum type="arabicPeriod"/>
            </a:pPr>
            <a:r>
              <a:rPr lang="en-GB" b="1" dirty="0"/>
              <a:t>Echo Reading </a:t>
            </a:r>
            <a:r>
              <a:rPr lang="en-GB" dirty="0"/>
              <a:t>– as you read, the child copies. It is important here to pace yourself and read at a rate that your child can keep up with. </a:t>
            </a:r>
          </a:p>
          <a:p>
            <a:pPr marL="514350" indent="-514350">
              <a:buAutoNum type="arabicPeriod"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17B7D0-E143-4B66-87E5-96040FBF55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10" y="-119270"/>
            <a:ext cx="12317010" cy="2182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7640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282AB-15E4-E3C7-0BF3-067E29A93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" y="4052527"/>
            <a:ext cx="2266950" cy="2539207"/>
          </a:xfrm>
        </p:spPr>
        <p:txBody>
          <a:bodyPr>
            <a:normAutofit/>
          </a:bodyPr>
          <a:lstStyle/>
          <a:p>
            <a:r>
              <a:rPr lang="en-GB" sz="4000" b="1" dirty="0"/>
              <a:t>Questions you can ask at home…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3273E9-0A1B-1C5E-FDE6-B721B4E6AF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1555" y="733414"/>
            <a:ext cx="9265340" cy="5973818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4F92D9B-16A2-4FA0-B590-7E7CBE97F9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75" y="414354"/>
            <a:ext cx="2266951" cy="3305969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This refers to the understanding of a text. </a:t>
            </a:r>
          </a:p>
          <a:p>
            <a:r>
              <a:rPr lang="en-GB" dirty="0"/>
              <a:t>There are cases of where children are able to read thanks to secure phonics knowledge and the ability to decode but do not understand what they have read.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6A54E7C-6B8C-4512-9C17-1A3D1B1F820F}"/>
              </a:ext>
            </a:extLst>
          </p:cNvPr>
          <p:cNvSpPr/>
          <p:nvPr/>
        </p:nvSpPr>
        <p:spPr>
          <a:xfrm>
            <a:off x="4416226" y="150768"/>
            <a:ext cx="50259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u="sng" dirty="0"/>
              <a:t>What is comprehension?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0379016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6BFF9-82E1-CDDA-72B1-633D8D1AA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72" y="1941123"/>
            <a:ext cx="11200365" cy="968810"/>
          </a:xfrm>
        </p:spPr>
        <p:txBody>
          <a:bodyPr>
            <a:normAutofit fontScale="90000"/>
          </a:bodyPr>
          <a:lstStyle/>
          <a:p>
            <a:r>
              <a:rPr lang="en-GB" b="1" u="sng" dirty="0"/>
              <a:t>What you can do to help develop comprehension…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C9DAB7-4E37-E39F-4F5F-D37432DC0B7C}"/>
              </a:ext>
            </a:extLst>
          </p:cNvPr>
          <p:cNvSpPr txBox="1"/>
          <p:nvPr/>
        </p:nvSpPr>
        <p:spPr>
          <a:xfrm>
            <a:off x="551206" y="2690081"/>
            <a:ext cx="11487151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Comprehension of the world will develop comprehension in reading…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Ways you can develop comprehension – 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GB" sz="2800" dirty="0"/>
              <a:t>Talking a lot at home… about everything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GB" sz="2800" dirty="0"/>
              <a:t>Develop cultural capital by going out (this does not have to cost money) 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GB" sz="2800" dirty="0"/>
              <a:t>Reading together and discussing books together</a:t>
            </a: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en-GB" sz="2800" dirty="0"/>
              <a:t>Why do you like this book? </a:t>
            </a: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en-GB" sz="2800" dirty="0"/>
              <a:t>What do you think will happen next?</a:t>
            </a:r>
          </a:p>
          <a:p>
            <a:pPr marL="1485900" lvl="2" indent="-571500">
              <a:buFont typeface="Arial" panose="020B0604020202020204" pitchFamily="34" charset="0"/>
              <a:buChar char="•"/>
            </a:pPr>
            <a:r>
              <a:rPr lang="en-GB" sz="2800" dirty="0"/>
              <a:t>What do you think about this character?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FF56237-4B8C-48C5-9D99-2D443968D8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505" y="0"/>
            <a:ext cx="12317010" cy="2182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3666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E3C7BA8-C602-4421-A7D1-ED8E80D63D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1306" y="2661445"/>
            <a:ext cx="3800694" cy="1964099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565" y="3126658"/>
            <a:ext cx="8496348" cy="3433168"/>
          </a:xfrm>
        </p:spPr>
        <p:txBody>
          <a:bodyPr>
            <a:noAutofit/>
          </a:bodyPr>
          <a:lstStyle/>
          <a:p>
            <a:pPr fontAlgn="base"/>
            <a:r>
              <a:rPr lang="en-GB" sz="2200" dirty="0"/>
              <a:t>This year, we will carry on using Spelling Shed to teach and practice spellings. They will have a 30 minute lesson every </a:t>
            </a:r>
            <a:r>
              <a:rPr lang="en-GB" sz="2200" dirty="0">
                <a:highlight>
                  <a:srgbClr val="FFFF00"/>
                </a:highlight>
              </a:rPr>
              <a:t>Tuesday</a:t>
            </a:r>
            <a:r>
              <a:rPr lang="en-GB" sz="2200" dirty="0"/>
              <a:t> which will focus on a spelling rule or pattern, followed by daily spelling activities linked to the spelling rule or pattern being studied. </a:t>
            </a:r>
            <a:r>
              <a:rPr lang="en-US" sz="2200" dirty="0"/>
              <a:t>​</a:t>
            </a:r>
          </a:p>
          <a:p>
            <a:pPr fontAlgn="base"/>
            <a:r>
              <a:rPr lang="en-GB" sz="2200" dirty="0"/>
              <a:t>There will be a weekly spelling test every </a:t>
            </a:r>
            <a:r>
              <a:rPr lang="en-GB" sz="2200" dirty="0">
                <a:highlight>
                  <a:srgbClr val="FFFF00"/>
                </a:highlight>
              </a:rPr>
              <a:t>Monday</a:t>
            </a:r>
            <a:r>
              <a:rPr lang="en-GB" sz="2200" dirty="0"/>
              <a:t>. A list of the spelling rules/patterns which we will study during the term will be made available on the class page of the school website for your information.</a:t>
            </a:r>
            <a:r>
              <a:rPr lang="en-US" sz="2200" dirty="0"/>
              <a:t>​</a:t>
            </a:r>
          </a:p>
          <a:p>
            <a:pPr fontAlgn="base"/>
            <a:r>
              <a:rPr lang="en-US" sz="2200" dirty="0"/>
              <a:t>Pupils will all have a Spelling Shed account and will have access to the online games which will support them in strengthening their recall. </a:t>
            </a:r>
          </a:p>
          <a:p>
            <a:r>
              <a:rPr lang="en-GB" sz="2200" dirty="0"/>
              <a:t>A Parent Guide is available here: </a:t>
            </a:r>
            <a:r>
              <a:rPr lang="fr-FR" sz="2200" dirty="0">
                <a:hlinkClick r:id="rId3"/>
              </a:rPr>
              <a:t>https://play.edshed.com/en-gb/login</a:t>
            </a:r>
            <a:r>
              <a:rPr lang="fr-FR" sz="2200" dirty="0"/>
              <a:t> </a:t>
            </a:r>
            <a:endParaRPr lang="en-GB" sz="2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10" y="0"/>
            <a:ext cx="12317010" cy="21827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7755" y="2203327"/>
            <a:ext cx="69612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English - Spellings</a:t>
            </a:r>
          </a:p>
        </p:txBody>
      </p:sp>
    </p:spTree>
    <p:extLst>
      <p:ext uri="{BB962C8B-B14F-4D97-AF65-F5344CB8AC3E}">
        <p14:creationId xmlns:p14="http://schemas.microsoft.com/office/powerpoint/2010/main" val="3107510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C63BE7-670B-42AE-A3FF-5AD29C9D6B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0805" y="2405270"/>
            <a:ext cx="6122305" cy="410485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A613A68-7322-494E-B26B-B33FEF388026}"/>
              </a:ext>
            </a:extLst>
          </p:cNvPr>
          <p:cNvSpPr/>
          <p:nvPr/>
        </p:nvSpPr>
        <p:spPr>
          <a:xfrm>
            <a:off x="573157" y="2375453"/>
            <a:ext cx="506233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Pupils can log in using the username and password and it will take you to this screen. </a:t>
            </a:r>
            <a:r>
              <a:rPr lang="en-US" sz="2400" b="1" dirty="0"/>
              <a:t>You do not need to buy the app</a:t>
            </a:r>
            <a:r>
              <a:rPr lang="en-US" sz="2400" dirty="0"/>
              <a:t>. You can use spelling shed FREE on a web browser. </a:t>
            </a:r>
          </a:p>
          <a:p>
            <a:r>
              <a:rPr lang="en-US" sz="2400" dirty="0"/>
              <a:t>The pink notification boxes indicate how many assignments have been set by the teacher and on which game. </a:t>
            </a:r>
          </a:p>
          <a:p>
            <a:r>
              <a:rPr lang="en-US" sz="2400" dirty="0"/>
              <a:t>If you click on the assignments box at the top of the menu, you can see all of the assignments together. </a:t>
            </a:r>
            <a:endParaRPr lang="en-GB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9608E2-0B8F-4F8B-A427-9793101CBE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10" y="0"/>
            <a:ext cx="12317010" cy="2182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614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D98D028-DBFB-4B52-B8C2-C8716F59FF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7574" y="2479768"/>
            <a:ext cx="5131256" cy="338196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3B4E354-09D4-461E-B474-F41F19267C62}"/>
              </a:ext>
            </a:extLst>
          </p:cNvPr>
          <p:cNvSpPr/>
          <p:nvPr/>
        </p:nvSpPr>
        <p:spPr>
          <a:xfrm>
            <a:off x="245164" y="2182761"/>
            <a:ext cx="625502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u="sng" dirty="0"/>
              <a:t>Play </a:t>
            </a:r>
          </a:p>
          <a:p>
            <a:r>
              <a:rPr lang="en-US" sz="2000" dirty="0"/>
              <a:t>When you click ‘Play’, four difficulty options will appear. </a:t>
            </a:r>
          </a:p>
          <a:p>
            <a:r>
              <a:rPr lang="en-US" sz="2000" b="1" dirty="0">
                <a:solidFill>
                  <a:srgbClr val="92D050"/>
                </a:solidFill>
              </a:rPr>
              <a:t>Easy</a:t>
            </a:r>
            <a:r>
              <a:rPr lang="en-US" sz="2000" dirty="0"/>
              <a:t> - You will be shown the word as well as hearing it and you will only see the letters you need to spell it. </a:t>
            </a:r>
          </a:p>
          <a:p>
            <a:r>
              <a:rPr lang="en-US" sz="2000" b="1" dirty="0">
                <a:solidFill>
                  <a:srgbClr val="FFC000"/>
                </a:solidFill>
              </a:rPr>
              <a:t>Medium</a:t>
            </a:r>
            <a:r>
              <a:rPr lang="en-US" sz="2000" dirty="0"/>
              <a:t> - You can listen to the word and you will only have the letters you need. </a:t>
            </a:r>
          </a:p>
          <a:p>
            <a:r>
              <a:rPr lang="en-US" sz="2000" b="1" dirty="0">
                <a:solidFill>
                  <a:srgbClr val="FF0000"/>
                </a:solidFill>
              </a:rPr>
              <a:t>Hard</a:t>
            </a:r>
            <a:r>
              <a:rPr lang="en-US" sz="2000" dirty="0"/>
              <a:t> - You can listen to the word but you will have a few extra letters added </a:t>
            </a:r>
          </a:p>
          <a:p>
            <a:r>
              <a:rPr lang="en-US" sz="2000" b="1" dirty="0">
                <a:solidFill>
                  <a:srgbClr val="7030A0"/>
                </a:solidFill>
              </a:rPr>
              <a:t>Extreme</a:t>
            </a:r>
            <a:r>
              <a:rPr lang="en-US" sz="2000" dirty="0"/>
              <a:t> - You will hear the word and you have a full keyboard of letters </a:t>
            </a:r>
          </a:p>
          <a:p>
            <a:r>
              <a:rPr lang="en-US" sz="2000" dirty="0"/>
              <a:t>These levels of difficulty apply to solo and hive games. Games completed on easier levels will give the player a lower score and lower ranking. The teacher will be able to see which levels have been chosen for each game.</a:t>
            </a:r>
            <a:endParaRPr lang="en-GB"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32B9E9-DE44-45B6-9A23-35DD7BDC7A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506" y="0"/>
            <a:ext cx="12317010" cy="2182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4558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048000"/>
            <a:ext cx="7495903" cy="3257006"/>
          </a:xfrm>
        </p:spPr>
        <p:txBody>
          <a:bodyPr>
            <a:normAutofit fontScale="77500" lnSpcReduction="20000"/>
          </a:bodyPr>
          <a:lstStyle/>
          <a:p>
            <a:pPr lvl="0" fontAlgn="base">
              <a:spcAft>
                <a:spcPct val="0"/>
              </a:spcAft>
            </a:pPr>
            <a:r>
              <a:rPr lang="en-GB" altLang="en-US" dirty="0">
                <a:solidFill>
                  <a:prstClr val="black"/>
                </a:solidFill>
              </a:rPr>
              <a:t>Children are encouraged to use TT Rock Stars in Year 4 to help them learn their times tables. Login details are in the front of their Reading Record books. </a:t>
            </a:r>
          </a:p>
          <a:p>
            <a:pPr lvl="0" fontAlgn="base">
              <a:spcAft>
                <a:spcPct val="0"/>
              </a:spcAft>
            </a:pPr>
            <a:r>
              <a:rPr lang="en-GB" altLang="en-US" dirty="0">
                <a:solidFill>
                  <a:prstClr val="black"/>
                </a:solidFill>
              </a:rPr>
              <a:t>At the moment, please encourage your child to play the Garage games (Practising specific tables at their level) and the Studio (practicing all the times tables and developing their rock speed). </a:t>
            </a:r>
          </a:p>
          <a:p>
            <a:pPr lvl="0" fontAlgn="base">
              <a:spcAft>
                <a:spcPct val="0"/>
              </a:spcAft>
            </a:pPr>
            <a:r>
              <a:rPr lang="en-GB" altLang="en-US" dirty="0">
                <a:solidFill>
                  <a:prstClr val="black"/>
                </a:solidFill>
              </a:rPr>
              <a:t>Children will be set specific tasks to complete each week </a:t>
            </a:r>
            <a:r>
              <a:rPr lang="en-GB" altLang="en-US" dirty="0">
                <a:solidFill>
                  <a:srgbClr val="FF0000"/>
                </a:solidFill>
              </a:rPr>
              <a:t>– 5 studio and 5 garage sessions</a:t>
            </a:r>
          </a:p>
          <a:p>
            <a:pPr lvl="0" fontAlgn="base">
              <a:spcAft>
                <a:spcPct val="0"/>
              </a:spcAft>
            </a:pPr>
            <a:r>
              <a:rPr lang="en-GB" altLang="en-US" dirty="0">
                <a:solidFill>
                  <a:prstClr val="black"/>
                </a:solidFill>
              </a:rPr>
              <a:t>We will have tournaments across the school year as well, known as Band Battles.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10" y="0"/>
            <a:ext cx="12317010" cy="21827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7755" y="2203327"/>
            <a:ext cx="69612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Maths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644" y="2727542"/>
            <a:ext cx="3283427" cy="273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0569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126657"/>
            <a:ext cx="10515600" cy="305030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	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10" y="0"/>
            <a:ext cx="12317010" cy="21827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7755" y="2066535"/>
            <a:ext cx="69612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Topics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5863578"/>
              </p:ext>
            </p:extLst>
          </p:nvPr>
        </p:nvGraphicFramePr>
        <p:xfrm>
          <a:off x="914399" y="2895880"/>
          <a:ext cx="10929259" cy="37490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70542">
                  <a:extLst>
                    <a:ext uri="{9D8B030D-6E8A-4147-A177-3AD203B41FA5}">
                      <a16:colId xmlns:a16="http://schemas.microsoft.com/office/drawing/2014/main" val="885596196"/>
                    </a:ext>
                  </a:extLst>
                </a:gridCol>
                <a:gridCol w="1651743">
                  <a:extLst>
                    <a:ext uri="{9D8B030D-6E8A-4147-A177-3AD203B41FA5}">
                      <a16:colId xmlns:a16="http://schemas.microsoft.com/office/drawing/2014/main" val="3159184745"/>
                    </a:ext>
                  </a:extLst>
                </a:gridCol>
                <a:gridCol w="1142344">
                  <a:extLst>
                    <a:ext uri="{9D8B030D-6E8A-4147-A177-3AD203B41FA5}">
                      <a16:colId xmlns:a16="http://schemas.microsoft.com/office/drawing/2014/main" val="2725623664"/>
                    </a:ext>
                  </a:extLst>
                </a:gridCol>
                <a:gridCol w="509400">
                  <a:extLst>
                    <a:ext uri="{9D8B030D-6E8A-4147-A177-3AD203B41FA5}">
                      <a16:colId xmlns:a16="http://schemas.microsoft.com/office/drawing/2014/main" val="1304539484"/>
                    </a:ext>
                  </a:extLst>
                </a:gridCol>
                <a:gridCol w="1651743">
                  <a:extLst>
                    <a:ext uri="{9D8B030D-6E8A-4147-A177-3AD203B41FA5}">
                      <a16:colId xmlns:a16="http://schemas.microsoft.com/office/drawing/2014/main" val="2439662957"/>
                    </a:ext>
                  </a:extLst>
                </a:gridCol>
                <a:gridCol w="571172">
                  <a:extLst>
                    <a:ext uri="{9D8B030D-6E8A-4147-A177-3AD203B41FA5}">
                      <a16:colId xmlns:a16="http://schemas.microsoft.com/office/drawing/2014/main" val="1905210354"/>
                    </a:ext>
                  </a:extLst>
                </a:gridCol>
                <a:gridCol w="1080572">
                  <a:extLst>
                    <a:ext uri="{9D8B030D-6E8A-4147-A177-3AD203B41FA5}">
                      <a16:colId xmlns:a16="http://schemas.microsoft.com/office/drawing/2014/main" val="3375454902"/>
                    </a:ext>
                  </a:extLst>
                </a:gridCol>
                <a:gridCol w="1651743">
                  <a:extLst>
                    <a:ext uri="{9D8B030D-6E8A-4147-A177-3AD203B41FA5}">
                      <a16:colId xmlns:a16="http://schemas.microsoft.com/office/drawing/2014/main" val="35807523"/>
                    </a:ext>
                  </a:extLst>
                </a:gridCol>
              </a:tblGrid>
              <a:tr h="3583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Autumn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dirty="0"/>
                        <a:t>Spring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Summer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52922"/>
                  </a:ext>
                </a:extLst>
              </a:tr>
              <a:tr h="585595">
                <a:tc>
                  <a:txBody>
                    <a:bodyPr/>
                    <a:lstStyle/>
                    <a:p>
                      <a:r>
                        <a:rPr lang="en-GB" dirty="0"/>
                        <a:t>Humanities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Tomb Raiders</a:t>
                      </a:r>
                    </a:p>
                    <a:p>
                      <a:pPr algn="ctr"/>
                      <a:r>
                        <a:rPr lang="en-GB" dirty="0"/>
                        <a:t>(The Ancient Egyptians)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European Adventures (Looking</a:t>
                      </a:r>
                      <a:r>
                        <a:rPr lang="en-GB" baseline="0" dirty="0"/>
                        <a:t> at different countries in Europe)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The Quest for</a:t>
                      </a:r>
                      <a:r>
                        <a:rPr lang="en-GB" baseline="0" dirty="0"/>
                        <a:t> the Kingdom (The Anglo-Saxons and Vikings)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9709028"/>
                  </a:ext>
                </a:extLst>
              </a:tr>
              <a:tr h="585595">
                <a:tc>
                  <a:txBody>
                    <a:bodyPr/>
                    <a:lstStyle/>
                    <a:p>
                      <a:r>
                        <a:rPr lang="en-GB" dirty="0"/>
                        <a:t>Science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Sound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Living things and their habitats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Animals including Humans – digestion &amp; teeth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States of Matter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Electricity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1625516"/>
                  </a:ext>
                </a:extLst>
              </a:tr>
              <a:tr h="585595">
                <a:tc>
                  <a:txBody>
                    <a:bodyPr/>
                    <a:lstStyle/>
                    <a:p>
                      <a:r>
                        <a:rPr lang="en-GB" dirty="0"/>
                        <a:t>DT</a:t>
                      </a:r>
                      <a:r>
                        <a:rPr lang="en-GB" baseline="0" dirty="0"/>
                        <a:t> / Art</a:t>
                      </a:r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Textiles – Egyptian collars</a:t>
                      </a:r>
                    </a:p>
                    <a:p>
                      <a:pPr algn="ctr"/>
                      <a:r>
                        <a:rPr lang="en-GB" dirty="0"/>
                        <a:t>Sculptures – clay and papier mâché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dirty="0"/>
                        <a:t>Working with colour</a:t>
                      </a:r>
                    </a:p>
                    <a:p>
                      <a:pPr algn="ctr"/>
                      <a:r>
                        <a:rPr lang="en-GB" dirty="0"/>
                        <a:t> Textiles – weaving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Structures – pavilions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Electrical systems - torches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6842696"/>
                  </a:ext>
                </a:extLst>
              </a:tr>
              <a:tr h="585595">
                <a:tc>
                  <a:txBody>
                    <a:bodyPr/>
                    <a:lstStyle/>
                    <a:p>
                      <a:r>
                        <a:rPr lang="en-GB" dirty="0"/>
                        <a:t>PE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Basketball </a:t>
                      </a:r>
                    </a:p>
                    <a:p>
                      <a:pPr algn="ctr"/>
                      <a:r>
                        <a:rPr lang="en-GB" dirty="0"/>
                        <a:t>Gymnastics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dirty="0"/>
                        <a:t>Swimming</a:t>
                      </a:r>
                    </a:p>
                    <a:p>
                      <a:pPr algn="ctr"/>
                      <a:r>
                        <a:rPr lang="en-GB" dirty="0"/>
                        <a:t>Fitness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Tennis</a:t>
                      </a:r>
                    </a:p>
                    <a:p>
                      <a:pPr algn="ctr"/>
                      <a:r>
                        <a:rPr lang="en-GB" dirty="0"/>
                        <a:t>Athletics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91328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74496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126657"/>
            <a:ext cx="10515600" cy="3050305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Our PE day is FRIDAY</a:t>
            </a:r>
          </a:p>
          <a:p>
            <a:r>
              <a:rPr lang="en-GB" dirty="0"/>
              <a:t>Please make sure you are wearing the correct PE kit: </a:t>
            </a:r>
          </a:p>
          <a:p>
            <a:pPr marL="717550" indent="-363538">
              <a:buFont typeface="Wingdings" panose="05000000000000000000" pitchFamily="2" charset="2"/>
              <a:buChar char="Ø"/>
            </a:pPr>
            <a:r>
              <a:rPr lang="en-GB" dirty="0"/>
              <a:t>T-shirt in house colour (Twist, Copperfield, Peggotty or Pip) </a:t>
            </a:r>
          </a:p>
          <a:p>
            <a:pPr marL="717550" indent="-363538" fontAlgn="base">
              <a:buFont typeface="Wingdings" panose="05000000000000000000" pitchFamily="2" charset="2"/>
              <a:buChar char="Ø"/>
            </a:pPr>
            <a:r>
              <a:rPr lang="en-GB" dirty="0"/>
              <a:t>Fleece in house colour or black hoodie </a:t>
            </a:r>
          </a:p>
          <a:p>
            <a:pPr marL="717550" indent="-363538" fontAlgn="base">
              <a:buFont typeface="Wingdings" panose="05000000000000000000" pitchFamily="2" charset="2"/>
              <a:buChar char="Ø"/>
            </a:pPr>
            <a:r>
              <a:rPr lang="en-GB" dirty="0"/>
              <a:t>PE shorts in green/black </a:t>
            </a:r>
          </a:p>
          <a:p>
            <a:pPr marL="717550" indent="-363538" fontAlgn="base">
              <a:buFont typeface="Wingdings" panose="05000000000000000000" pitchFamily="2" charset="2"/>
              <a:buChar char="Ø"/>
            </a:pPr>
            <a:r>
              <a:rPr lang="en-GB" dirty="0"/>
              <a:t>Jog bottoms or legging in black only </a:t>
            </a:r>
          </a:p>
          <a:p>
            <a:pPr marL="717550" indent="-363538" fontAlgn="base">
              <a:buFont typeface="Wingdings" panose="05000000000000000000" pitchFamily="2" charset="2"/>
              <a:buChar char="Ø"/>
            </a:pPr>
            <a:r>
              <a:rPr lang="en-GB" dirty="0"/>
              <a:t>No logos on any items of clothing- please wear plain black only. </a:t>
            </a:r>
          </a:p>
          <a:p>
            <a:pPr marL="717550" indent="-363538" fontAlgn="base">
              <a:buFont typeface="Wingdings" panose="05000000000000000000" pitchFamily="2" charset="2"/>
              <a:buChar char="Ø"/>
            </a:pPr>
            <a:r>
              <a:rPr lang="en-GB" dirty="0"/>
              <a:t>Earrings and watches to be removed and hair tied back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10" y="0"/>
            <a:ext cx="12317010" cy="21827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7755" y="2203327"/>
            <a:ext cx="69612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86185" y="4651809"/>
            <a:ext cx="2324301" cy="1928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4678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040" y="2824005"/>
            <a:ext cx="8605598" cy="3050305"/>
          </a:xfrm>
        </p:spPr>
        <p:txBody>
          <a:bodyPr/>
          <a:lstStyle/>
          <a:p>
            <a:r>
              <a:rPr lang="en-GB" dirty="0"/>
              <a:t>Don’t forget to try our tasty school dinners </a:t>
            </a:r>
          </a:p>
          <a:p>
            <a:r>
              <a:rPr lang="en-GB" dirty="0"/>
              <a:t>Menus are available on the school website</a:t>
            </a:r>
          </a:p>
          <a:p>
            <a:r>
              <a:rPr lang="en-GB" dirty="0"/>
              <a:t>Please wherever possible, order you child’s meal in advance on </a:t>
            </a:r>
            <a:r>
              <a:rPr lang="en-GB" dirty="0" err="1"/>
              <a:t>Bromcom</a:t>
            </a:r>
            <a:r>
              <a:rPr lang="en-GB" dirty="0"/>
              <a:t> as this makes morning registration much quicker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10" y="0"/>
            <a:ext cx="12317010" cy="21827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7755" y="2046011"/>
            <a:ext cx="69612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Lunch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3638" y="2664992"/>
            <a:ext cx="3043404" cy="30503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9094" y="4727419"/>
            <a:ext cx="2595024" cy="19757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23798" y="5063244"/>
            <a:ext cx="2064861" cy="1584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2786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9A1DC1-828F-5A28-04A7-492BA12973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784992C-D18C-9CFF-5660-BF07B4B14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10" y="0"/>
            <a:ext cx="12317010" cy="218276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3029A18-8D47-C307-3705-FD6F17109F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5010" y="0"/>
            <a:ext cx="123170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1143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3126657"/>
            <a:ext cx="8395626" cy="3391374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Yr 4 Multiplication check- (Two week window from 7</a:t>
            </a:r>
            <a:r>
              <a:rPr lang="en-GB" baseline="30000" dirty="0"/>
              <a:t>th</a:t>
            </a:r>
            <a:r>
              <a:rPr lang="en-GB" dirty="0"/>
              <a:t> June 2027)</a:t>
            </a:r>
          </a:p>
          <a:p>
            <a:pPr marL="0" indent="0">
              <a:buNone/>
            </a:pPr>
            <a:r>
              <a:rPr lang="en-GB" dirty="0"/>
              <a:t> - This is a 25 question test, taken on the iPad which covers all times tables up to 12 x 12 – it is a timed test</a:t>
            </a:r>
          </a:p>
          <a:p>
            <a:pPr marL="0" indent="0">
              <a:buNone/>
            </a:pPr>
            <a:r>
              <a:rPr lang="en-GB" dirty="0"/>
              <a:t> - It is very similar in format to the </a:t>
            </a:r>
            <a:r>
              <a:rPr lang="en-GB" dirty="0" err="1"/>
              <a:t>Soundcheck</a:t>
            </a:r>
            <a:r>
              <a:rPr lang="en-GB" dirty="0"/>
              <a:t> feature on TT </a:t>
            </a:r>
            <a:r>
              <a:rPr lang="en-GB" dirty="0" err="1"/>
              <a:t>Rockstars</a:t>
            </a:r>
            <a:r>
              <a:rPr lang="en-GB" dirty="0"/>
              <a:t> – use this to practise!</a:t>
            </a:r>
          </a:p>
          <a:p>
            <a:pPr marL="0" indent="0">
              <a:buNone/>
            </a:pPr>
            <a:r>
              <a:rPr lang="en-GB" dirty="0"/>
              <a:t>- There will be a separate meeting to give you  more information about this test in Term 3</a:t>
            </a:r>
          </a:p>
          <a:p>
            <a:r>
              <a:rPr lang="en-GB" dirty="0"/>
              <a:t>There are also three assessment weeks in the year where more formal English and Maths papers are sat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10" y="0"/>
            <a:ext cx="12317010" cy="21827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7755" y="2203327"/>
            <a:ext cx="69612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External tests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3826" y="4374236"/>
            <a:ext cx="2793029" cy="220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6410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126657"/>
            <a:ext cx="10515600" cy="3050305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Helping with homework – learning spellings (issued every Tuesday) and times tables</a:t>
            </a:r>
          </a:p>
          <a:p>
            <a:r>
              <a:rPr lang="en-GB" dirty="0"/>
              <a:t>Hearing them read regularly and asking them questions about what they have read</a:t>
            </a:r>
          </a:p>
          <a:p>
            <a:r>
              <a:rPr lang="en-GB" dirty="0"/>
              <a:t>Talk to them about school – What new facts did they learn today? What did they find tricky? </a:t>
            </a:r>
          </a:p>
          <a:p>
            <a:r>
              <a:rPr lang="en-GB" dirty="0"/>
              <a:t>Help them find other information / go on visits linked to the topics being studied. </a:t>
            </a:r>
          </a:p>
          <a:p>
            <a:r>
              <a:rPr lang="en-GB" dirty="0"/>
              <a:t>Keep an eye on the school website and Facebook pages for information about the different events in school and for other useful information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10" y="0"/>
            <a:ext cx="12317010" cy="21827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7754" y="2203327"/>
            <a:ext cx="103238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to support your child at home</a:t>
            </a:r>
          </a:p>
        </p:txBody>
      </p:sp>
    </p:spTree>
    <p:extLst>
      <p:ext uri="{BB962C8B-B14F-4D97-AF65-F5344CB8AC3E}">
        <p14:creationId xmlns:p14="http://schemas.microsoft.com/office/powerpoint/2010/main" val="3230938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126658"/>
            <a:ext cx="10515600" cy="3659624"/>
          </a:xfrm>
        </p:spPr>
        <p:txBody>
          <a:bodyPr>
            <a:normAutofit fontScale="92500" lnSpcReduction="10000"/>
          </a:bodyPr>
          <a:lstStyle/>
          <a:p>
            <a:r>
              <a:rPr lang="en-GB" sz="1800" dirty="0"/>
              <a:t>AR reading book and yellow reading record book </a:t>
            </a:r>
          </a:p>
          <a:p>
            <a:r>
              <a:rPr lang="en-GB" sz="1800" dirty="0"/>
              <a:t>Named water bottle</a:t>
            </a:r>
          </a:p>
          <a:p>
            <a:r>
              <a:rPr lang="en-GB" sz="1800" dirty="0"/>
              <a:t>Snack in a </a:t>
            </a:r>
            <a:r>
              <a:rPr lang="en-GB" sz="1800" b="1" dirty="0"/>
              <a:t>named</a:t>
            </a:r>
            <a:r>
              <a:rPr lang="en-GB" sz="1800" dirty="0"/>
              <a:t> pot</a:t>
            </a:r>
          </a:p>
          <a:p>
            <a:pPr marL="717550" indent="-363538" fontAlgn="base">
              <a:buFont typeface="Wingdings" panose="05000000000000000000" pitchFamily="2" charset="2"/>
              <a:buChar char="Ø"/>
            </a:pPr>
            <a:r>
              <a:rPr lang="en-GB" sz="1800" dirty="0"/>
              <a:t>Fresh fruit – prepared and ready to eat</a:t>
            </a:r>
          </a:p>
          <a:p>
            <a:pPr marL="717550" indent="-363538" fontAlgn="base">
              <a:buFont typeface="Wingdings" panose="05000000000000000000" pitchFamily="2" charset="2"/>
              <a:buChar char="Ø"/>
            </a:pPr>
            <a:r>
              <a:rPr lang="en-GB" sz="1800" dirty="0"/>
              <a:t>Fresh vegetables – prepared and ready to eat</a:t>
            </a:r>
          </a:p>
          <a:p>
            <a:pPr marL="717550" indent="-363538" fontAlgn="base">
              <a:buFont typeface="Wingdings" panose="05000000000000000000" pitchFamily="2" charset="2"/>
              <a:buChar char="Ø"/>
            </a:pPr>
            <a:r>
              <a:rPr lang="en-GB" sz="1800" dirty="0"/>
              <a:t>Plain breadsticks (nut / sesame seed free) – out of the wrapper and in a named snack pot. </a:t>
            </a:r>
          </a:p>
          <a:p>
            <a:pPr marL="717550" indent="-363538" fontAlgn="base">
              <a:buFont typeface="Wingdings" panose="05000000000000000000" pitchFamily="2" charset="2"/>
              <a:buChar char="Ø"/>
            </a:pPr>
            <a:r>
              <a:rPr lang="en-GB" sz="1800" dirty="0"/>
              <a:t>Pitta bread or other bread – out of the wrapper and in a named snack pot.</a:t>
            </a:r>
          </a:p>
          <a:p>
            <a:pPr marL="354012" indent="0" fontAlgn="base">
              <a:buNone/>
            </a:pPr>
            <a:endParaRPr lang="en-GB" sz="1800" dirty="0"/>
          </a:p>
          <a:p>
            <a:pPr marL="354012" indent="0" fontAlgn="base">
              <a:buNone/>
            </a:pPr>
            <a:r>
              <a:rPr lang="en-GB" sz="1800" dirty="0"/>
              <a:t>*  All clothing worn (both PE kit and uniform) should be clearly labelled with the child’s name</a:t>
            </a:r>
          </a:p>
          <a:p>
            <a:pPr marL="354012" indent="0" fontAlgn="base">
              <a:buNone/>
            </a:pPr>
            <a:r>
              <a:rPr lang="en-GB" sz="1800" dirty="0"/>
              <a:t>*  Please </a:t>
            </a:r>
            <a:r>
              <a:rPr lang="en-GB" sz="1800" b="1" dirty="0"/>
              <a:t>DO NOT </a:t>
            </a:r>
            <a:r>
              <a:rPr lang="en-GB" sz="1800" dirty="0"/>
              <a:t>send children in with their own pencil cases and equipment as this can cause problems in class and we cannot accept responsibility if things get damaged or go missing. </a:t>
            </a:r>
            <a:endParaRPr lang="en-GB" sz="1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10" y="0"/>
            <a:ext cx="12317010" cy="21827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7754" y="2203327"/>
            <a:ext cx="103238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they need to bring each day</a:t>
            </a:r>
          </a:p>
        </p:txBody>
      </p:sp>
    </p:spTree>
    <p:extLst>
      <p:ext uri="{BB962C8B-B14F-4D97-AF65-F5344CB8AC3E}">
        <p14:creationId xmlns:p14="http://schemas.microsoft.com/office/powerpoint/2010/main" val="36387671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987041"/>
            <a:ext cx="10515600" cy="373597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9600" dirty="0"/>
              <a:t>If anyone is able to help in class each week to hear readers, please let myself or the office know (DBS check would be required)</a:t>
            </a:r>
          </a:p>
          <a:p>
            <a:pPr marL="0" indent="0">
              <a:buNone/>
            </a:pPr>
            <a:endParaRPr lang="en-GB" sz="9600" dirty="0"/>
          </a:p>
          <a:p>
            <a:pPr marL="0" indent="0">
              <a:buNone/>
            </a:pPr>
            <a:r>
              <a:rPr lang="en-GB" sz="9600" dirty="0"/>
              <a:t>Also, throughout the year, there are some activities that we do in class that are much easier with a few extra pairs of hands </a:t>
            </a:r>
            <a:r>
              <a:rPr lang="en-GB" sz="9600" dirty="0" err="1"/>
              <a:t>eg</a:t>
            </a:r>
            <a:r>
              <a:rPr lang="en-GB" sz="9600" dirty="0"/>
              <a:t>: sewing and papier-mache so I may put out a request for parent helpers from time to time – please come forward and help!!</a:t>
            </a:r>
          </a:p>
          <a:p>
            <a:pPr marL="0" indent="0">
              <a:buNone/>
            </a:pPr>
            <a:endParaRPr lang="en-GB" sz="9600" dirty="0"/>
          </a:p>
          <a:p>
            <a:pPr marL="0" indent="0">
              <a:buNone/>
            </a:pPr>
            <a:r>
              <a:rPr lang="en-GB" sz="9600" dirty="0"/>
              <a:t>Random Request: We will be in need of 30 tall Pringles tubes in Term 2 so if anyone has any tubes between now and then, please send them in and I will store them away safely!</a:t>
            </a:r>
          </a:p>
          <a:p>
            <a:pPr marL="0" indent="0">
              <a:buNone/>
            </a:pPr>
            <a:endParaRPr lang="en-GB" sz="45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10" y="0"/>
            <a:ext cx="12317010" cy="21827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7754" y="2203327"/>
            <a:ext cx="103238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Volunteers</a:t>
            </a:r>
          </a:p>
        </p:txBody>
      </p:sp>
    </p:spTree>
    <p:extLst>
      <p:ext uri="{BB962C8B-B14F-4D97-AF65-F5344CB8AC3E}">
        <p14:creationId xmlns:p14="http://schemas.microsoft.com/office/powerpoint/2010/main" val="3987719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9883" y="2974257"/>
            <a:ext cx="7439556" cy="3675925"/>
          </a:xfrm>
        </p:spPr>
        <p:txBody>
          <a:bodyPr>
            <a:normAutofit/>
          </a:bodyPr>
          <a:lstStyle/>
          <a:p>
            <a:r>
              <a:rPr lang="en-GB" sz="2400" dirty="0"/>
              <a:t>Cinema Trip- 24</a:t>
            </a:r>
            <a:r>
              <a:rPr lang="en-GB" sz="2400" baseline="30000" dirty="0"/>
              <a:t>th</a:t>
            </a:r>
            <a:r>
              <a:rPr lang="en-GB" sz="2400" dirty="0"/>
              <a:t> November 10am- 11:45am</a:t>
            </a:r>
          </a:p>
          <a:p>
            <a:r>
              <a:rPr lang="en-GB" sz="2400" dirty="0"/>
              <a:t>Swimming takes place for Y4 in the last Tuesday in Term and every Tuesday in Term 4. </a:t>
            </a:r>
          </a:p>
          <a:p>
            <a:pPr marL="0" indent="0">
              <a:buNone/>
            </a:pPr>
            <a:r>
              <a:rPr lang="en-GB" sz="2400" dirty="0"/>
              <a:t>We go to Cygnet Leisure Centre each week where the children have a 55-60 minute lesson taught by qualified swimming instructors. Please be aware that there is a cost for this, which is just the cost of the transport to and from the pool, not for the lessons themselves.</a:t>
            </a:r>
          </a:p>
          <a:p>
            <a:r>
              <a:rPr lang="en-GB" sz="2400" dirty="0"/>
              <a:t>End of year trip</a:t>
            </a:r>
          </a:p>
          <a:p>
            <a:pPr marL="0" indent="0">
              <a:buNone/>
            </a:pPr>
            <a:endParaRPr lang="en-GB" dirty="0">
              <a:highlight>
                <a:srgbClr val="FFFF00"/>
              </a:highlight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10" y="0"/>
            <a:ext cx="12317010" cy="21827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8200" y="2050927"/>
            <a:ext cx="69612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School Trips and Events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6816" y="2632363"/>
            <a:ext cx="4545184" cy="3408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1536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2984" y="5120258"/>
            <a:ext cx="11129752" cy="1379082"/>
          </a:xfrm>
        </p:spPr>
        <p:txBody>
          <a:bodyPr>
            <a:normAutofit/>
          </a:bodyPr>
          <a:lstStyle/>
          <a:p>
            <a:r>
              <a:rPr lang="en-GB" dirty="0"/>
              <a:t>Please remember that I am available at the end of the school day or alternatively please send an email to school office if you need to contact me. </a:t>
            </a:r>
          </a:p>
          <a:p>
            <a:pPr marL="0" indent="0">
              <a:buNone/>
            </a:pPr>
            <a:endParaRPr lang="en-GB" dirty="0">
              <a:highlight>
                <a:srgbClr val="FFFF00"/>
              </a:highlight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10" y="0"/>
            <a:ext cx="12317010" cy="218276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AAC8092-EA4F-4D0D-AC80-E2F50AA37A70}"/>
              </a:ext>
            </a:extLst>
          </p:cNvPr>
          <p:cNvSpPr txBox="1"/>
          <p:nvPr/>
        </p:nvSpPr>
        <p:spPr>
          <a:xfrm>
            <a:off x="629264" y="2358848"/>
            <a:ext cx="1093347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Thank-you for coming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1" i="0" u="none" strike="noStrike" kern="1200" cap="none" spc="0" normalizeH="0" baseline="0" noProof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5898955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1233</TotalTime>
  <Words>1658</Words>
  <Application>Microsoft Office PowerPoint</Application>
  <PresentationFormat>Widescreen</PresentationFormat>
  <Paragraphs>142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Wingdings</vt:lpstr>
      <vt:lpstr>Office Theme</vt:lpstr>
      <vt:lpstr>Welcome to BADGERS class </vt:lpstr>
      <vt:lpstr>PowerPoint Presentation</vt:lpstr>
      <vt:lpstr>PowerPoint Presentation</vt:lpstr>
      <vt:lpstr>PowerPoint Presentation</vt:lpstr>
      <vt:lpstr>PowerPoint Presentation</vt:lpstr>
      <vt:lpstr>Three ways you can help build fluency at home…</vt:lpstr>
      <vt:lpstr>Questions you can ask at home…</vt:lpstr>
      <vt:lpstr>What you can do to help develop comprehension…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Higham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X class</dc:title>
  <dc:creator>Mrs Levy</dc:creator>
  <cp:lastModifiedBy>Miss N Hipkiss</cp:lastModifiedBy>
  <cp:revision>39</cp:revision>
  <cp:lastPrinted>2019-07-10T13:54:43Z</cp:lastPrinted>
  <dcterms:created xsi:type="dcterms:W3CDTF">2019-07-10T07:18:38Z</dcterms:created>
  <dcterms:modified xsi:type="dcterms:W3CDTF">2026-09-10T14:38:19Z</dcterms:modified>
</cp:coreProperties>
</file>