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4" r:id="rId1"/>
  </p:sldMasterIdLst>
  <p:notesMasterIdLst>
    <p:notesMasterId r:id="rId16"/>
  </p:notesMasterIdLst>
  <p:handoutMasterIdLst>
    <p:handoutMasterId r:id="rId17"/>
  </p:handoutMasterIdLst>
  <p:sldIdLst>
    <p:sldId id="256" r:id="rId2"/>
    <p:sldId id="283" r:id="rId3"/>
    <p:sldId id="284" r:id="rId4"/>
    <p:sldId id="300" r:id="rId5"/>
    <p:sldId id="289" r:id="rId6"/>
    <p:sldId id="287" r:id="rId7"/>
    <p:sldId id="288" r:id="rId8"/>
    <p:sldId id="290" r:id="rId9"/>
    <p:sldId id="291" r:id="rId10"/>
    <p:sldId id="294" r:id="rId11"/>
    <p:sldId id="296" r:id="rId12"/>
    <p:sldId id="297" r:id="rId13"/>
    <p:sldId id="301" r:id="rId14"/>
    <p:sldId id="299" r:id="rId15"/>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99FF66"/>
    <a:srgbClr val="009900"/>
    <a:srgbClr val="0033CC"/>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73" d="100"/>
          <a:sy n="73" d="100"/>
        </p:scale>
        <p:origin x="1085" y="4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a:extLst>
              <a:ext uri="{FF2B5EF4-FFF2-40B4-BE49-F238E27FC236}">
                <a16:creationId xmlns:a16="http://schemas.microsoft.com/office/drawing/2014/main" id="{65E14D10-A526-442A-801F-CCA55F05553C}"/>
              </a:ext>
            </a:extLst>
          </p:cNvPr>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0437" tIns="45218" rIns="90437" bIns="45218" numCol="1" anchor="t" anchorCtr="0" compatLnSpc="1">
            <a:prstTxWarp prst="textNoShape">
              <a:avLst/>
            </a:prstTxWarp>
          </a:bodyPr>
          <a:lstStyle>
            <a:lvl1pPr defTabSz="904817" eaLnBrk="1" fontAlgn="auto" hangingPunct="1">
              <a:spcBef>
                <a:spcPts val="0"/>
              </a:spcBef>
              <a:spcAft>
                <a:spcPts val="0"/>
              </a:spcAft>
              <a:defRPr sz="1200">
                <a:latin typeface="Arial" charset="0"/>
                <a:cs typeface="+mn-cs"/>
              </a:defRPr>
            </a:lvl1pPr>
          </a:lstStyle>
          <a:p>
            <a:pPr>
              <a:defRPr/>
            </a:pPr>
            <a:endParaRPr lang="en-GB"/>
          </a:p>
        </p:txBody>
      </p:sp>
      <p:sp>
        <p:nvSpPr>
          <p:cNvPr id="121859" name="Rectangle 3">
            <a:extLst>
              <a:ext uri="{FF2B5EF4-FFF2-40B4-BE49-F238E27FC236}">
                <a16:creationId xmlns:a16="http://schemas.microsoft.com/office/drawing/2014/main" id="{B755B84D-79C2-40C9-A406-846776236432}"/>
              </a:ext>
            </a:extLst>
          </p:cNvPr>
          <p:cNvSpPr>
            <a:spLocks noGrp="1" noChangeArrowheads="1"/>
          </p:cNvSpPr>
          <p:nvPr>
            <p:ph type="dt" sz="quarter" idx="1"/>
          </p:nvPr>
        </p:nvSpPr>
        <p:spPr bwMode="auto">
          <a:xfrm>
            <a:off x="3851275" y="0"/>
            <a:ext cx="2944813" cy="496888"/>
          </a:xfrm>
          <a:prstGeom prst="rect">
            <a:avLst/>
          </a:prstGeom>
          <a:noFill/>
          <a:ln w="9525">
            <a:noFill/>
            <a:miter lim="800000"/>
            <a:headEnd/>
            <a:tailEnd/>
          </a:ln>
          <a:effectLst/>
        </p:spPr>
        <p:txBody>
          <a:bodyPr vert="horz" wrap="square" lIns="90437" tIns="45218" rIns="90437" bIns="45218" numCol="1" anchor="t" anchorCtr="0" compatLnSpc="1">
            <a:prstTxWarp prst="textNoShape">
              <a:avLst/>
            </a:prstTxWarp>
          </a:bodyPr>
          <a:lstStyle>
            <a:lvl1pPr algn="r" defTabSz="904817" eaLnBrk="1" fontAlgn="auto" hangingPunct="1">
              <a:spcBef>
                <a:spcPts val="0"/>
              </a:spcBef>
              <a:spcAft>
                <a:spcPts val="0"/>
              </a:spcAft>
              <a:defRPr sz="1200">
                <a:latin typeface="Arial" charset="0"/>
                <a:cs typeface="+mn-cs"/>
              </a:defRPr>
            </a:lvl1pPr>
          </a:lstStyle>
          <a:p>
            <a:pPr>
              <a:defRPr/>
            </a:pPr>
            <a:endParaRPr lang="en-GB"/>
          </a:p>
        </p:txBody>
      </p:sp>
      <p:sp>
        <p:nvSpPr>
          <p:cNvPr id="121860" name="Rectangle 4">
            <a:extLst>
              <a:ext uri="{FF2B5EF4-FFF2-40B4-BE49-F238E27FC236}">
                <a16:creationId xmlns:a16="http://schemas.microsoft.com/office/drawing/2014/main" id="{4B61997D-3A40-4B65-B7C3-B2F46C126355}"/>
              </a:ext>
            </a:extLst>
          </p:cNvPr>
          <p:cNvSpPr>
            <a:spLocks noGrp="1" noChangeArrowheads="1"/>
          </p:cNvSpPr>
          <p:nvPr>
            <p:ph type="ftr" sz="quarter" idx="2"/>
          </p:nvPr>
        </p:nvSpPr>
        <p:spPr bwMode="auto">
          <a:xfrm>
            <a:off x="0" y="9428163"/>
            <a:ext cx="2944813" cy="496887"/>
          </a:xfrm>
          <a:prstGeom prst="rect">
            <a:avLst/>
          </a:prstGeom>
          <a:noFill/>
          <a:ln w="9525">
            <a:noFill/>
            <a:miter lim="800000"/>
            <a:headEnd/>
            <a:tailEnd/>
          </a:ln>
          <a:effectLst/>
        </p:spPr>
        <p:txBody>
          <a:bodyPr vert="horz" wrap="square" lIns="90437" tIns="45218" rIns="90437" bIns="45218" numCol="1" anchor="b" anchorCtr="0" compatLnSpc="1">
            <a:prstTxWarp prst="textNoShape">
              <a:avLst/>
            </a:prstTxWarp>
          </a:bodyPr>
          <a:lstStyle>
            <a:lvl1pPr defTabSz="904817" eaLnBrk="1" fontAlgn="auto" hangingPunct="1">
              <a:spcBef>
                <a:spcPts val="0"/>
              </a:spcBef>
              <a:spcAft>
                <a:spcPts val="0"/>
              </a:spcAft>
              <a:defRPr sz="1200">
                <a:latin typeface="Arial" charset="0"/>
                <a:cs typeface="+mn-cs"/>
              </a:defRPr>
            </a:lvl1pPr>
          </a:lstStyle>
          <a:p>
            <a:pPr>
              <a:defRPr/>
            </a:pPr>
            <a:endParaRPr lang="en-GB"/>
          </a:p>
        </p:txBody>
      </p:sp>
      <p:sp>
        <p:nvSpPr>
          <p:cNvPr id="121861" name="Rectangle 5">
            <a:extLst>
              <a:ext uri="{FF2B5EF4-FFF2-40B4-BE49-F238E27FC236}">
                <a16:creationId xmlns:a16="http://schemas.microsoft.com/office/drawing/2014/main" id="{6A3ACCD3-CCF6-4FC8-A879-8409753321D8}"/>
              </a:ext>
            </a:extLst>
          </p:cNvPr>
          <p:cNvSpPr>
            <a:spLocks noGrp="1" noChangeArrowheads="1"/>
          </p:cNvSpPr>
          <p:nvPr>
            <p:ph type="sldNum" sz="quarter" idx="3"/>
          </p:nvPr>
        </p:nvSpPr>
        <p:spPr bwMode="auto">
          <a:xfrm>
            <a:off x="3851275" y="9428163"/>
            <a:ext cx="2944813" cy="496887"/>
          </a:xfrm>
          <a:prstGeom prst="rect">
            <a:avLst/>
          </a:prstGeom>
          <a:noFill/>
          <a:ln w="9525">
            <a:noFill/>
            <a:miter lim="800000"/>
            <a:headEnd/>
            <a:tailEnd/>
          </a:ln>
          <a:effectLst/>
        </p:spPr>
        <p:txBody>
          <a:bodyPr vert="horz" wrap="square" lIns="90437" tIns="45218" rIns="90437" bIns="45218" numCol="1" anchor="b" anchorCtr="0" compatLnSpc="1">
            <a:prstTxWarp prst="textNoShape">
              <a:avLst/>
            </a:prstTxWarp>
          </a:bodyPr>
          <a:lstStyle>
            <a:lvl1pPr algn="r" defTabSz="903288" eaLnBrk="1" fontAlgn="auto" hangingPunct="1">
              <a:spcBef>
                <a:spcPts val="0"/>
              </a:spcBef>
              <a:spcAft>
                <a:spcPts val="0"/>
              </a:spcAft>
              <a:defRPr sz="1200">
                <a:latin typeface="+mn-lt"/>
              </a:defRPr>
            </a:lvl1pPr>
          </a:lstStyle>
          <a:p>
            <a:pPr>
              <a:defRPr/>
            </a:pPr>
            <a:fld id="{2784447E-278D-4B89-8893-8E43620F9A3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A53E0213-BFEA-4E6A-A4C4-DEC91F94DA1A}"/>
              </a:ext>
            </a:extLst>
          </p:cNvPr>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0437" tIns="45218" rIns="90437" bIns="45218" numCol="1" anchor="t" anchorCtr="0" compatLnSpc="1">
            <a:prstTxWarp prst="textNoShape">
              <a:avLst/>
            </a:prstTxWarp>
          </a:bodyPr>
          <a:lstStyle>
            <a:lvl1pPr defTabSz="904817" eaLnBrk="1" fontAlgn="auto" hangingPunct="1">
              <a:spcBef>
                <a:spcPts val="0"/>
              </a:spcBef>
              <a:spcAft>
                <a:spcPts val="0"/>
              </a:spcAft>
              <a:defRPr sz="1200">
                <a:latin typeface="Arial" charset="0"/>
                <a:cs typeface="+mn-cs"/>
              </a:defRPr>
            </a:lvl1pPr>
          </a:lstStyle>
          <a:p>
            <a:pPr>
              <a:defRPr/>
            </a:pPr>
            <a:endParaRPr lang="en-GB"/>
          </a:p>
        </p:txBody>
      </p:sp>
      <p:sp>
        <p:nvSpPr>
          <p:cNvPr id="95235" name="Rectangle 3">
            <a:extLst>
              <a:ext uri="{FF2B5EF4-FFF2-40B4-BE49-F238E27FC236}">
                <a16:creationId xmlns:a16="http://schemas.microsoft.com/office/drawing/2014/main" id="{1EAC81B9-1FAD-443C-A689-9BE22C64DAC0}"/>
              </a:ext>
            </a:extLst>
          </p:cNvPr>
          <p:cNvSpPr>
            <a:spLocks noGrp="1" noChangeArrowheads="1"/>
          </p:cNvSpPr>
          <p:nvPr>
            <p:ph type="dt" idx="1"/>
          </p:nvPr>
        </p:nvSpPr>
        <p:spPr bwMode="auto">
          <a:xfrm>
            <a:off x="3851275" y="0"/>
            <a:ext cx="2944813" cy="496888"/>
          </a:xfrm>
          <a:prstGeom prst="rect">
            <a:avLst/>
          </a:prstGeom>
          <a:noFill/>
          <a:ln w="9525">
            <a:noFill/>
            <a:miter lim="800000"/>
            <a:headEnd/>
            <a:tailEnd/>
          </a:ln>
          <a:effectLst/>
        </p:spPr>
        <p:txBody>
          <a:bodyPr vert="horz" wrap="square" lIns="90437" tIns="45218" rIns="90437" bIns="45218" numCol="1" anchor="t" anchorCtr="0" compatLnSpc="1">
            <a:prstTxWarp prst="textNoShape">
              <a:avLst/>
            </a:prstTxWarp>
          </a:bodyPr>
          <a:lstStyle>
            <a:lvl1pPr algn="r" defTabSz="904817" eaLnBrk="1" fontAlgn="auto" hangingPunct="1">
              <a:spcBef>
                <a:spcPts val="0"/>
              </a:spcBef>
              <a:spcAft>
                <a:spcPts val="0"/>
              </a:spcAft>
              <a:defRPr sz="1200">
                <a:latin typeface="Arial" charset="0"/>
                <a:cs typeface="+mn-cs"/>
              </a:defRPr>
            </a:lvl1pPr>
          </a:lstStyle>
          <a:p>
            <a:pPr>
              <a:defRPr/>
            </a:pPr>
            <a:endParaRPr lang="en-GB"/>
          </a:p>
        </p:txBody>
      </p:sp>
      <p:sp>
        <p:nvSpPr>
          <p:cNvPr id="2052" name="Rectangle 4">
            <a:extLst>
              <a:ext uri="{FF2B5EF4-FFF2-40B4-BE49-F238E27FC236}">
                <a16:creationId xmlns:a16="http://schemas.microsoft.com/office/drawing/2014/main" id="{9FF3F652-4596-436A-8BAC-C71C4A6AE679}"/>
              </a:ext>
            </a:extLst>
          </p:cNvPr>
          <p:cNvSpPr>
            <a:spLocks noGrp="1" noRot="1" noChangeAspect="1" noChangeArrowheads="1" noTextEdit="1"/>
          </p:cNvSpPr>
          <p:nvPr>
            <p:ph type="sldImg" idx="2"/>
          </p:nvPr>
        </p:nvSpPr>
        <p:spPr bwMode="auto">
          <a:xfrm>
            <a:off x="917575" y="744538"/>
            <a:ext cx="4962525" cy="37211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7" name="Rectangle 5">
            <a:extLst>
              <a:ext uri="{FF2B5EF4-FFF2-40B4-BE49-F238E27FC236}">
                <a16:creationId xmlns:a16="http://schemas.microsoft.com/office/drawing/2014/main" id="{1A391CE2-C985-4EA6-A5A3-8D00FC0930D4}"/>
              </a:ext>
            </a:extLst>
          </p:cNvPr>
          <p:cNvSpPr>
            <a:spLocks noGrp="1" noChangeArrowheads="1"/>
          </p:cNvSpPr>
          <p:nvPr>
            <p:ph type="body" sz="quarter" idx="3"/>
          </p:nvPr>
        </p:nvSpPr>
        <p:spPr bwMode="auto">
          <a:xfrm>
            <a:off x="681038" y="4714875"/>
            <a:ext cx="5435600" cy="4467225"/>
          </a:xfrm>
          <a:prstGeom prst="rect">
            <a:avLst/>
          </a:prstGeom>
          <a:noFill/>
          <a:ln w="9525">
            <a:noFill/>
            <a:miter lim="800000"/>
            <a:headEnd/>
            <a:tailEnd/>
          </a:ln>
          <a:effectLst/>
        </p:spPr>
        <p:txBody>
          <a:bodyPr vert="horz" wrap="square" lIns="90437" tIns="45218" rIns="90437" bIns="45218"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95238" name="Rectangle 6">
            <a:extLst>
              <a:ext uri="{FF2B5EF4-FFF2-40B4-BE49-F238E27FC236}">
                <a16:creationId xmlns:a16="http://schemas.microsoft.com/office/drawing/2014/main" id="{9BB99AF6-C86A-44C7-9133-BEB74C0EA237}"/>
              </a:ext>
            </a:extLst>
          </p:cNvPr>
          <p:cNvSpPr>
            <a:spLocks noGrp="1" noChangeArrowheads="1"/>
          </p:cNvSpPr>
          <p:nvPr>
            <p:ph type="ftr" sz="quarter" idx="4"/>
          </p:nvPr>
        </p:nvSpPr>
        <p:spPr bwMode="auto">
          <a:xfrm>
            <a:off x="0" y="9428163"/>
            <a:ext cx="2944813" cy="496887"/>
          </a:xfrm>
          <a:prstGeom prst="rect">
            <a:avLst/>
          </a:prstGeom>
          <a:noFill/>
          <a:ln w="9525">
            <a:noFill/>
            <a:miter lim="800000"/>
            <a:headEnd/>
            <a:tailEnd/>
          </a:ln>
          <a:effectLst/>
        </p:spPr>
        <p:txBody>
          <a:bodyPr vert="horz" wrap="square" lIns="90437" tIns="45218" rIns="90437" bIns="45218" numCol="1" anchor="b" anchorCtr="0" compatLnSpc="1">
            <a:prstTxWarp prst="textNoShape">
              <a:avLst/>
            </a:prstTxWarp>
          </a:bodyPr>
          <a:lstStyle>
            <a:lvl1pPr defTabSz="904817" eaLnBrk="1" fontAlgn="auto" hangingPunct="1">
              <a:spcBef>
                <a:spcPts val="0"/>
              </a:spcBef>
              <a:spcAft>
                <a:spcPts val="0"/>
              </a:spcAft>
              <a:defRPr sz="1200">
                <a:latin typeface="Arial" charset="0"/>
                <a:cs typeface="+mn-cs"/>
              </a:defRPr>
            </a:lvl1pPr>
          </a:lstStyle>
          <a:p>
            <a:pPr>
              <a:defRPr/>
            </a:pPr>
            <a:endParaRPr lang="en-GB"/>
          </a:p>
        </p:txBody>
      </p:sp>
      <p:sp>
        <p:nvSpPr>
          <p:cNvPr id="95239" name="Rectangle 7">
            <a:extLst>
              <a:ext uri="{FF2B5EF4-FFF2-40B4-BE49-F238E27FC236}">
                <a16:creationId xmlns:a16="http://schemas.microsoft.com/office/drawing/2014/main" id="{E1752438-4B29-42BD-BFDD-248099A89689}"/>
              </a:ext>
            </a:extLst>
          </p:cNvPr>
          <p:cNvSpPr>
            <a:spLocks noGrp="1" noChangeArrowheads="1"/>
          </p:cNvSpPr>
          <p:nvPr>
            <p:ph type="sldNum" sz="quarter" idx="5"/>
          </p:nvPr>
        </p:nvSpPr>
        <p:spPr bwMode="auto">
          <a:xfrm>
            <a:off x="3851275" y="9428163"/>
            <a:ext cx="2944813" cy="496887"/>
          </a:xfrm>
          <a:prstGeom prst="rect">
            <a:avLst/>
          </a:prstGeom>
          <a:noFill/>
          <a:ln w="9525">
            <a:noFill/>
            <a:miter lim="800000"/>
            <a:headEnd/>
            <a:tailEnd/>
          </a:ln>
          <a:effectLst/>
        </p:spPr>
        <p:txBody>
          <a:bodyPr vert="horz" wrap="square" lIns="90437" tIns="45218" rIns="90437" bIns="45218" numCol="1" anchor="b" anchorCtr="0" compatLnSpc="1">
            <a:prstTxWarp prst="textNoShape">
              <a:avLst/>
            </a:prstTxWarp>
          </a:bodyPr>
          <a:lstStyle>
            <a:lvl1pPr algn="r" defTabSz="903288" eaLnBrk="1" fontAlgn="auto" hangingPunct="1">
              <a:spcBef>
                <a:spcPts val="0"/>
              </a:spcBef>
              <a:spcAft>
                <a:spcPts val="0"/>
              </a:spcAft>
              <a:defRPr sz="1200">
                <a:latin typeface="+mn-lt"/>
              </a:defRPr>
            </a:lvl1pPr>
          </a:lstStyle>
          <a:p>
            <a:pPr>
              <a:defRPr/>
            </a:pPr>
            <a:fld id="{1B37F5A1-46D1-41E9-B1D6-921164BCAA55}"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1A7E252D-403E-445B-9A90-2D825525EFB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spcBef>
                <a:spcPct val="30000"/>
              </a:spcBef>
              <a:defRPr sz="1200">
                <a:solidFill>
                  <a:schemeClr val="tx1"/>
                </a:solidFill>
                <a:latin typeface="Arial" panose="020B0604020202020204" pitchFamily="34" charset="0"/>
              </a:defRPr>
            </a:lvl1pPr>
            <a:lvl2pPr marL="738188" indent="-284163" defTabSz="903288">
              <a:spcBef>
                <a:spcPct val="30000"/>
              </a:spcBef>
              <a:defRPr sz="1200">
                <a:solidFill>
                  <a:schemeClr val="tx1"/>
                </a:solidFill>
                <a:latin typeface="Arial" panose="020B0604020202020204" pitchFamily="34" charset="0"/>
              </a:defRPr>
            </a:lvl2pPr>
            <a:lvl3pPr marL="1136650" indent="-227013" defTabSz="903288">
              <a:spcBef>
                <a:spcPct val="30000"/>
              </a:spcBef>
              <a:defRPr sz="1200">
                <a:solidFill>
                  <a:schemeClr val="tx1"/>
                </a:solidFill>
                <a:latin typeface="Arial" panose="020B0604020202020204" pitchFamily="34" charset="0"/>
              </a:defRPr>
            </a:lvl3pPr>
            <a:lvl4pPr marL="1590675" indent="-227013" defTabSz="903288">
              <a:spcBef>
                <a:spcPct val="30000"/>
              </a:spcBef>
              <a:defRPr sz="1200">
                <a:solidFill>
                  <a:schemeClr val="tx1"/>
                </a:solidFill>
                <a:latin typeface="Arial" panose="020B0604020202020204" pitchFamily="34" charset="0"/>
              </a:defRPr>
            </a:lvl4pPr>
            <a:lvl5pPr marL="2046288" indent="-227013" defTabSz="903288">
              <a:spcBef>
                <a:spcPct val="30000"/>
              </a:spcBef>
              <a:defRPr sz="1200">
                <a:solidFill>
                  <a:schemeClr val="tx1"/>
                </a:solidFill>
                <a:latin typeface="Arial" panose="020B0604020202020204" pitchFamily="34" charset="0"/>
              </a:defRPr>
            </a:lvl5pPr>
            <a:lvl6pPr marL="2503488" indent="-227013" defTabSz="903288" eaLnBrk="0" fontAlgn="base" hangingPunct="0">
              <a:spcBef>
                <a:spcPct val="30000"/>
              </a:spcBef>
              <a:spcAft>
                <a:spcPct val="0"/>
              </a:spcAft>
              <a:defRPr sz="1200">
                <a:solidFill>
                  <a:schemeClr val="tx1"/>
                </a:solidFill>
                <a:latin typeface="Arial" panose="020B0604020202020204" pitchFamily="34" charset="0"/>
              </a:defRPr>
            </a:lvl6pPr>
            <a:lvl7pPr marL="2960688" indent="-227013" defTabSz="903288" eaLnBrk="0" fontAlgn="base" hangingPunct="0">
              <a:spcBef>
                <a:spcPct val="30000"/>
              </a:spcBef>
              <a:spcAft>
                <a:spcPct val="0"/>
              </a:spcAft>
              <a:defRPr sz="1200">
                <a:solidFill>
                  <a:schemeClr val="tx1"/>
                </a:solidFill>
                <a:latin typeface="Arial" panose="020B0604020202020204" pitchFamily="34" charset="0"/>
              </a:defRPr>
            </a:lvl7pPr>
            <a:lvl8pPr marL="3417888" indent="-227013" defTabSz="903288" eaLnBrk="0" fontAlgn="base" hangingPunct="0">
              <a:spcBef>
                <a:spcPct val="30000"/>
              </a:spcBef>
              <a:spcAft>
                <a:spcPct val="0"/>
              </a:spcAft>
              <a:defRPr sz="1200">
                <a:solidFill>
                  <a:schemeClr val="tx1"/>
                </a:solidFill>
                <a:latin typeface="Arial" panose="020B0604020202020204" pitchFamily="34" charset="0"/>
              </a:defRPr>
            </a:lvl8pPr>
            <a:lvl9pPr marL="3875088" indent="-227013" defTabSz="903288"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E0797093-2A4F-456D-AFFC-2BD6F329B8FF}" type="slidenum">
              <a:rPr lang="en-GB" altLang="en-US" smtClean="0"/>
              <a:pPr fontAlgn="base">
                <a:spcBef>
                  <a:spcPct val="0"/>
                </a:spcBef>
                <a:spcAft>
                  <a:spcPct val="0"/>
                </a:spcAft>
              </a:pPr>
              <a:t>1</a:t>
            </a:fld>
            <a:endParaRPr lang="en-GB" altLang="en-US"/>
          </a:p>
        </p:txBody>
      </p:sp>
      <p:sp>
        <p:nvSpPr>
          <p:cNvPr id="5123" name="Rectangle 2">
            <a:extLst>
              <a:ext uri="{FF2B5EF4-FFF2-40B4-BE49-F238E27FC236}">
                <a16:creationId xmlns:a16="http://schemas.microsoft.com/office/drawing/2014/main" id="{F91DF040-DBB5-4DED-A0DE-3AF72C3D3495}"/>
              </a:ext>
            </a:extLst>
          </p:cNvPr>
          <p:cNvSpPr>
            <a:spLocks noGrp="1" noRot="1" noChangeAspect="1" noChangeArrowheads="1" noTextEdit="1"/>
          </p:cNvSpPr>
          <p:nvPr>
            <p:ph type="sldImg"/>
          </p:nvPr>
        </p:nvSpPr>
        <p:spPr>
          <a:ln/>
        </p:spPr>
      </p:sp>
      <p:sp>
        <p:nvSpPr>
          <p:cNvPr id="5124" name="Rectangle 3">
            <a:extLst>
              <a:ext uri="{FF2B5EF4-FFF2-40B4-BE49-F238E27FC236}">
                <a16:creationId xmlns:a16="http://schemas.microsoft.com/office/drawing/2014/main" id="{EA1AC1CF-FBC2-4383-A77D-AD8E91D03B7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D598D7F-CC4B-4B7C-BB80-1EFC5B6B04DA}"/>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03D8ED7-9A22-4EAC-85EB-099FFB2C664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350ED91-1727-4982-9EF4-5E146DD2C073}"/>
              </a:ext>
            </a:extLst>
          </p:cNvPr>
          <p:cNvSpPr>
            <a:spLocks noGrp="1"/>
          </p:cNvSpPr>
          <p:nvPr>
            <p:ph type="sldNum" sz="quarter" idx="12"/>
          </p:nvPr>
        </p:nvSpPr>
        <p:spPr/>
        <p:txBody>
          <a:bodyPr/>
          <a:lstStyle>
            <a:lvl1pPr>
              <a:defRPr/>
            </a:lvl1pPr>
          </a:lstStyle>
          <a:p>
            <a:pPr>
              <a:defRPr/>
            </a:pPr>
            <a:fld id="{CD804ADD-E1E3-40D1-80DF-00B0716E1D8E}" type="slidenum">
              <a:rPr lang="en-GB" altLang="en-US"/>
              <a:pPr>
                <a:defRPr/>
              </a:pPr>
              <a:t>‹#›</a:t>
            </a:fld>
            <a:endParaRPr lang="en-GB" altLang="en-US"/>
          </a:p>
        </p:txBody>
      </p:sp>
    </p:spTree>
    <p:extLst>
      <p:ext uri="{BB962C8B-B14F-4D97-AF65-F5344CB8AC3E}">
        <p14:creationId xmlns:p14="http://schemas.microsoft.com/office/powerpoint/2010/main" val="2885662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E5C408D-27D7-4138-AA81-E28DD50B34B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47EF087C-284D-4C84-B88C-A62F948DAE4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6F9A078-C844-4EC7-9D8E-750EBC2F0AAB}"/>
              </a:ext>
            </a:extLst>
          </p:cNvPr>
          <p:cNvSpPr>
            <a:spLocks noGrp="1"/>
          </p:cNvSpPr>
          <p:nvPr>
            <p:ph type="sldNum" sz="quarter" idx="12"/>
          </p:nvPr>
        </p:nvSpPr>
        <p:spPr/>
        <p:txBody>
          <a:bodyPr/>
          <a:lstStyle>
            <a:lvl1pPr>
              <a:defRPr/>
            </a:lvl1pPr>
          </a:lstStyle>
          <a:p>
            <a:pPr>
              <a:defRPr/>
            </a:pPr>
            <a:fld id="{1E4DE2C4-71D6-48D5-8791-88E5A1358643}" type="slidenum">
              <a:rPr lang="en-GB" altLang="en-US"/>
              <a:pPr>
                <a:defRPr/>
              </a:pPr>
              <a:t>‹#›</a:t>
            </a:fld>
            <a:endParaRPr lang="en-GB" altLang="en-US"/>
          </a:p>
        </p:txBody>
      </p:sp>
    </p:spTree>
    <p:extLst>
      <p:ext uri="{BB962C8B-B14F-4D97-AF65-F5344CB8AC3E}">
        <p14:creationId xmlns:p14="http://schemas.microsoft.com/office/powerpoint/2010/main" val="2903799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F21BF07-970E-49D0-886B-D1F368F7CE35}"/>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23D3FFD6-5630-4474-BF4E-153D6D497F0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A48B4B6-2B37-43F6-91F5-E64574A827EA}"/>
              </a:ext>
            </a:extLst>
          </p:cNvPr>
          <p:cNvSpPr>
            <a:spLocks noGrp="1"/>
          </p:cNvSpPr>
          <p:nvPr>
            <p:ph type="sldNum" sz="quarter" idx="12"/>
          </p:nvPr>
        </p:nvSpPr>
        <p:spPr/>
        <p:txBody>
          <a:bodyPr/>
          <a:lstStyle>
            <a:lvl1pPr>
              <a:defRPr/>
            </a:lvl1pPr>
          </a:lstStyle>
          <a:p>
            <a:pPr>
              <a:defRPr/>
            </a:pPr>
            <a:fld id="{BE69946A-D289-4C56-AA46-6472940FE48A}" type="slidenum">
              <a:rPr lang="en-GB" altLang="en-US"/>
              <a:pPr>
                <a:defRPr/>
              </a:pPr>
              <a:t>‹#›</a:t>
            </a:fld>
            <a:endParaRPr lang="en-GB" altLang="en-US"/>
          </a:p>
        </p:txBody>
      </p:sp>
    </p:spTree>
    <p:extLst>
      <p:ext uri="{BB962C8B-B14F-4D97-AF65-F5344CB8AC3E}">
        <p14:creationId xmlns:p14="http://schemas.microsoft.com/office/powerpoint/2010/main" val="3416464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19B38BC7-1F21-4233-834B-675DB3458D69}"/>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DE6243B6-4DF7-46DE-AB23-2DC7A72CCA2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7A4A5D8-F3D9-496E-8886-D04B3FB57F1B}"/>
              </a:ext>
            </a:extLst>
          </p:cNvPr>
          <p:cNvSpPr>
            <a:spLocks noGrp="1"/>
          </p:cNvSpPr>
          <p:nvPr>
            <p:ph type="sldNum" sz="quarter" idx="12"/>
          </p:nvPr>
        </p:nvSpPr>
        <p:spPr/>
        <p:txBody>
          <a:bodyPr/>
          <a:lstStyle>
            <a:lvl1pPr>
              <a:defRPr/>
            </a:lvl1pPr>
          </a:lstStyle>
          <a:p>
            <a:pPr>
              <a:defRPr/>
            </a:pPr>
            <a:fld id="{1243BABF-A9CB-4DC0-860F-F30B12E7A59A}" type="slidenum">
              <a:rPr lang="en-GB" altLang="en-US"/>
              <a:pPr>
                <a:defRPr/>
              </a:pPr>
              <a:t>‹#›</a:t>
            </a:fld>
            <a:endParaRPr lang="en-GB" altLang="en-US"/>
          </a:p>
        </p:txBody>
      </p:sp>
    </p:spTree>
    <p:extLst>
      <p:ext uri="{BB962C8B-B14F-4D97-AF65-F5344CB8AC3E}">
        <p14:creationId xmlns:p14="http://schemas.microsoft.com/office/powerpoint/2010/main" val="2995347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A365EBC1-24C4-4846-8D0B-C71DDE9A7B10}"/>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224D1C68-8710-45AC-A0BD-578B5A1F0C67}"/>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974AF9C4-84A7-4C06-AE75-3992F07FD27F}"/>
              </a:ext>
            </a:extLst>
          </p:cNvPr>
          <p:cNvSpPr>
            <a:spLocks noGrp="1"/>
          </p:cNvSpPr>
          <p:nvPr>
            <p:ph type="sldNum" sz="quarter" idx="12"/>
          </p:nvPr>
        </p:nvSpPr>
        <p:spPr/>
        <p:txBody>
          <a:bodyPr/>
          <a:lstStyle>
            <a:lvl1pPr>
              <a:defRPr/>
            </a:lvl1pPr>
          </a:lstStyle>
          <a:p>
            <a:pPr>
              <a:defRPr/>
            </a:pPr>
            <a:fld id="{16A6181D-D98C-4CA8-9B6C-759025AF170F}" type="slidenum">
              <a:rPr lang="en-GB" altLang="en-US"/>
              <a:pPr>
                <a:defRPr/>
              </a:pPr>
              <a:t>‹#›</a:t>
            </a:fld>
            <a:endParaRPr lang="en-GB" altLang="en-US"/>
          </a:p>
        </p:txBody>
      </p:sp>
    </p:spTree>
    <p:extLst>
      <p:ext uri="{BB962C8B-B14F-4D97-AF65-F5344CB8AC3E}">
        <p14:creationId xmlns:p14="http://schemas.microsoft.com/office/powerpoint/2010/main" val="1910913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709580B-748A-4E5A-9122-310ABA2AE7BE}"/>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17F2E1BA-15E0-475F-AE81-AB36878B3EF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78CEFC97-35DE-4EF1-AE16-7B956B403B91}"/>
              </a:ext>
            </a:extLst>
          </p:cNvPr>
          <p:cNvSpPr>
            <a:spLocks noGrp="1"/>
          </p:cNvSpPr>
          <p:nvPr>
            <p:ph type="sldNum" sz="quarter" idx="12"/>
          </p:nvPr>
        </p:nvSpPr>
        <p:spPr/>
        <p:txBody>
          <a:bodyPr/>
          <a:lstStyle>
            <a:lvl1pPr>
              <a:defRPr/>
            </a:lvl1pPr>
          </a:lstStyle>
          <a:p>
            <a:pPr>
              <a:defRPr/>
            </a:pPr>
            <a:fld id="{ADCA0F84-26D3-475B-9A42-8852E2FB9967}" type="slidenum">
              <a:rPr lang="en-GB" altLang="en-US"/>
              <a:pPr>
                <a:defRPr/>
              </a:pPr>
              <a:t>‹#›</a:t>
            </a:fld>
            <a:endParaRPr lang="en-GB" altLang="en-US"/>
          </a:p>
        </p:txBody>
      </p:sp>
    </p:spTree>
    <p:extLst>
      <p:ext uri="{BB962C8B-B14F-4D97-AF65-F5344CB8AC3E}">
        <p14:creationId xmlns:p14="http://schemas.microsoft.com/office/powerpoint/2010/main" val="274241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CE3B1D0-3C3E-4DE3-97D2-3AAA55A619AC}"/>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62E69989-B90D-424D-B3BD-9699376A9E2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F4D9F021-E06B-4757-96F5-7F439F2A389C}"/>
              </a:ext>
            </a:extLst>
          </p:cNvPr>
          <p:cNvSpPr>
            <a:spLocks noGrp="1"/>
          </p:cNvSpPr>
          <p:nvPr>
            <p:ph type="sldNum" sz="quarter" idx="12"/>
          </p:nvPr>
        </p:nvSpPr>
        <p:spPr/>
        <p:txBody>
          <a:bodyPr/>
          <a:lstStyle>
            <a:lvl1pPr>
              <a:defRPr/>
            </a:lvl1pPr>
          </a:lstStyle>
          <a:p>
            <a:pPr>
              <a:defRPr/>
            </a:pPr>
            <a:fld id="{910BBA93-2403-40CC-962D-717DB823DE0A}" type="slidenum">
              <a:rPr lang="en-GB" altLang="en-US"/>
              <a:pPr>
                <a:defRPr/>
              </a:pPr>
              <a:t>‹#›</a:t>
            </a:fld>
            <a:endParaRPr lang="en-GB" altLang="en-US"/>
          </a:p>
        </p:txBody>
      </p:sp>
    </p:spTree>
    <p:extLst>
      <p:ext uri="{BB962C8B-B14F-4D97-AF65-F5344CB8AC3E}">
        <p14:creationId xmlns:p14="http://schemas.microsoft.com/office/powerpoint/2010/main" val="904259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FE623522-D776-49B4-B93B-AE6AD6EF1B78}"/>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7EE942C4-BF77-43C4-A5AF-46E7FAE0D305}"/>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0CD24F7-C119-4C4B-85FC-8169692C0D69}"/>
              </a:ext>
            </a:extLst>
          </p:cNvPr>
          <p:cNvSpPr>
            <a:spLocks noGrp="1"/>
          </p:cNvSpPr>
          <p:nvPr>
            <p:ph type="sldNum" sz="quarter" idx="12"/>
          </p:nvPr>
        </p:nvSpPr>
        <p:spPr/>
        <p:txBody>
          <a:bodyPr/>
          <a:lstStyle>
            <a:lvl1pPr>
              <a:defRPr/>
            </a:lvl1pPr>
          </a:lstStyle>
          <a:p>
            <a:pPr>
              <a:defRPr/>
            </a:pPr>
            <a:fld id="{98263D26-7816-4411-B889-83F8A1D8A348}" type="slidenum">
              <a:rPr lang="en-GB" altLang="en-US"/>
              <a:pPr>
                <a:defRPr/>
              </a:pPr>
              <a:t>‹#›</a:t>
            </a:fld>
            <a:endParaRPr lang="en-GB" altLang="en-US"/>
          </a:p>
        </p:txBody>
      </p:sp>
    </p:spTree>
    <p:extLst>
      <p:ext uri="{BB962C8B-B14F-4D97-AF65-F5344CB8AC3E}">
        <p14:creationId xmlns:p14="http://schemas.microsoft.com/office/powerpoint/2010/main" val="773780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D6B9E8E0-7F89-4BA3-85FB-96C02187BB8B}"/>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14202915-46DF-4CC8-A0E5-9058E75D5A7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B51AFDA-468B-403F-AAB9-6FBD8CAE493C}"/>
              </a:ext>
            </a:extLst>
          </p:cNvPr>
          <p:cNvSpPr>
            <a:spLocks noGrp="1"/>
          </p:cNvSpPr>
          <p:nvPr>
            <p:ph type="sldNum" sz="quarter" idx="12"/>
          </p:nvPr>
        </p:nvSpPr>
        <p:spPr/>
        <p:txBody>
          <a:bodyPr/>
          <a:lstStyle>
            <a:lvl1pPr>
              <a:defRPr/>
            </a:lvl1pPr>
          </a:lstStyle>
          <a:p>
            <a:pPr>
              <a:defRPr/>
            </a:pPr>
            <a:fld id="{28D4DFC7-45A5-473C-A175-1BA2253549A3}" type="slidenum">
              <a:rPr lang="en-GB" altLang="en-US"/>
              <a:pPr>
                <a:defRPr/>
              </a:pPr>
              <a:t>‹#›</a:t>
            </a:fld>
            <a:endParaRPr lang="en-GB" altLang="en-US"/>
          </a:p>
        </p:txBody>
      </p:sp>
    </p:spTree>
    <p:extLst>
      <p:ext uri="{BB962C8B-B14F-4D97-AF65-F5344CB8AC3E}">
        <p14:creationId xmlns:p14="http://schemas.microsoft.com/office/powerpoint/2010/main" val="1447651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9865A71-2B97-4F4D-A793-DF09280BE9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40486010-0694-45FB-89E4-3E6E9666CA8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11655FC-FB6E-48CB-921A-66538D4BD74D}"/>
              </a:ext>
            </a:extLst>
          </p:cNvPr>
          <p:cNvSpPr>
            <a:spLocks noGrp="1"/>
          </p:cNvSpPr>
          <p:nvPr>
            <p:ph type="sldNum" sz="quarter" idx="12"/>
          </p:nvPr>
        </p:nvSpPr>
        <p:spPr/>
        <p:txBody>
          <a:bodyPr/>
          <a:lstStyle>
            <a:lvl1pPr>
              <a:defRPr/>
            </a:lvl1pPr>
          </a:lstStyle>
          <a:p>
            <a:pPr>
              <a:defRPr/>
            </a:pPr>
            <a:fld id="{ADDFFA41-F865-4F49-960C-8DC5DA0E561B}" type="slidenum">
              <a:rPr lang="en-GB" altLang="en-US"/>
              <a:pPr>
                <a:defRPr/>
              </a:pPr>
              <a:t>‹#›</a:t>
            </a:fld>
            <a:endParaRPr lang="en-GB" altLang="en-US"/>
          </a:p>
        </p:txBody>
      </p:sp>
    </p:spTree>
    <p:extLst>
      <p:ext uri="{BB962C8B-B14F-4D97-AF65-F5344CB8AC3E}">
        <p14:creationId xmlns:p14="http://schemas.microsoft.com/office/powerpoint/2010/main" val="4082516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DF78C56-5F75-4DEF-9169-4DD37C101A8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4348F8-795B-458C-9E37-159B340F3FE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0E6B3F3-D484-4F24-A3A2-1771780C1FD1}"/>
              </a:ext>
            </a:extLst>
          </p:cNvPr>
          <p:cNvSpPr>
            <a:spLocks noGrp="1"/>
          </p:cNvSpPr>
          <p:nvPr>
            <p:ph type="sldNum" sz="quarter" idx="12"/>
          </p:nvPr>
        </p:nvSpPr>
        <p:spPr/>
        <p:txBody>
          <a:bodyPr/>
          <a:lstStyle>
            <a:lvl1pPr>
              <a:defRPr/>
            </a:lvl1pPr>
          </a:lstStyle>
          <a:p>
            <a:pPr>
              <a:defRPr/>
            </a:pPr>
            <a:fld id="{2BA185D9-C622-4137-B4F2-20172DA1321A}" type="slidenum">
              <a:rPr lang="en-GB" altLang="en-US"/>
              <a:pPr>
                <a:defRPr/>
              </a:pPr>
              <a:t>‹#›</a:t>
            </a:fld>
            <a:endParaRPr lang="en-GB" altLang="en-US"/>
          </a:p>
        </p:txBody>
      </p:sp>
    </p:spTree>
    <p:extLst>
      <p:ext uri="{BB962C8B-B14F-4D97-AF65-F5344CB8AC3E}">
        <p14:creationId xmlns:p14="http://schemas.microsoft.com/office/powerpoint/2010/main" val="677971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1D07230-4C28-4E0D-963E-86AD8D4178FE}"/>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6506154-C51D-4547-933A-39B514F9831E}"/>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8F84E57-CF8F-4398-9C6C-71774C91DC75}"/>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5" name="Footer Placeholder 4">
            <a:extLst>
              <a:ext uri="{FF2B5EF4-FFF2-40B4-BE49-F238E27FC236}">
                <a16:creationId xmlns:a16="http://schemas.microsoft.com/office/drawing/2014/main" id="{A921DC44-4811-4CE7-BE4B-ECFE4BC6E9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FF1269E4-AE8F-4F23-B6B7-342FEA872AC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235BCCED-C0C3-4C0C-97AB-13CF4313D21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2319AA-406C-48D0-A69B-7855CCB94B84}"/>
              </a:ext>
            </a:extLst>
          </p:cNvPr>
          <p:cNvSpPr/>
          <p:nvPr/>
        </p:nvSpPr>
        <p:spPr>
          <a:xfrm>
            <a:off x="1131090" y="1620838"/>
            <a:ext cx="6881819" cy="1754326"/>
          </a:xfrm>
          <a:prstGeom prst="rect">
            <a:avLst/>
          </a:prstGeom>
          <a:noFill/>
          <a:ln>
            <a:noFill/>
          </a:ln>
        </p:spPr>
        <p:txBody>
          <a:bodyPr wrap="none">
            <a:spAutoFit/>
          </a:bodyPr>
          <a:lstStyle/>
          <a:p>
            <a:pPr algn="ctr" eaLnBrk="1" fontAlgn="auto" hangingPunct="1">
              <a:spcBef>
                <a:spcPts val="0"/>
              </a:spcBef>
              <a:spcAft>
                <a:spcPts val="0"/>
              </a:spcAft>
              <a:defRPr/>
            </a:pPr>
            <a:r>
              <a:rPr lang="en-US" sz="5400" b="1" dirty="0">
                <a:ln w="22225">
                  <a:solidFill>
                    <a:srgbClr val="008000"/>
                  </a:solidFill>
                  <a:prstDash val="solid"/>
                </a:ln>
                <a:solidFill>
                  <a:srgbClr val="008000"/>
                </a:solidFill>
                <a:latin typeface="+mn-lt"/>
              </a:rPr>
              <a:t>Welcome to </a:t>
            </a:r>
          </a:p>
          <a:p>
            <a:pPr algn="ctr" eaLnBrk="1" fontAlgn="auto" hangingPunct="1">
              <a:spcBef>
                <a:spcPts val="0"/>
              </a:spcBef>
              <a:spcAft>
                <a:spcPts val="0"/>
              </a:spcAft>
              <a:defRPr/>
            </a:pPr>
            <a:r>
              <a:rPr lang="en-US" sz="5400" b="1" dirty="0">
                <a:ln w="22225">
                  <a:solidFill>
                    <a:srgbClr val="008000"/>
                  </a:solidFill>
                  <a:prstDash val="solid"/>
                </a:ln>
                <a:solidFill>
                  <a:srgbClr val="008000"/>
                </a:solidFill>
                <a:latin typeface="+mn-lt"/>
              </a:rPr>
              <a:t>Higham Primary School</a:t>
            </a:r>
          </a:p>
        </p:txBody>
      </p:sp>
      <p:pic>
        <p:nvPicPr>
          <p:cNvPr id="4100" name="Picture 1">
            <a:extLst>
              <a:ext uri="{FF2B5EF4-FFF2-40B4-BE49-F238E27FC236}">
                <a16:creationId xmlns:a16="http://schemas.microsoft.com/office/drawing/2014/main" id="{852D75E0-4738-4BBD-8AEF-B4694B14744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14563" y="3424238"/>
            <a:ext cx="4714875"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8C77441D-8242-43B6-9F00-206A39F56DDC}"/>
              </a:ext>
            </a:extLst>
          </p:cNvPr>
          <p:cNvPicPr>
            <a:picLocks noChangeAspect="1"/>
          </p:cNvPicPr>
          <p:nvPr/>
        </p:nvPicPr>
        <p:blipFill rotWithShape="1">
          <a:blip r:embed="rId4"/>
          <a:srcRect t="10991"/>
          <a:stretch/>
        </p:blipFill>
        <p:spPr>
          <a:xfrm>
            <a:off x="0" y="0"/>
            <a:ext cx="9144000" cy="15370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6147" name="TextBox 5">
            <a:extLst>
              <a:ext uri="{FF2B5EF4-FFF2-40B4-BE49-F238E27FC236}">
                <a16:creationId xmlns:a16="http://schemas.microsoft.com/office/drawing/2014/main" id="{86BBE4E8-4405-49A0-985C-21A01FFB4A82}"/>
              </a:ext>
            </a:extLst>
          </p:cNvPr>
          <p:cNvSpPr txBox="1">
            <a:spLocks noChangeArrowheads="1"/>
          </p:cNvSpPr>
          <p:nvPr/>
        </p:nvSpPr>
        <p:spPr bwMode="auto">
          <a:xfrm>
            <a:off x="641350" y="1773238"/>
            <a:ext cx="7962900" cy="523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a:solidFill>
                  <a:srgbClr val="008000"/>
                </a:solidFill>
              </a:rPr>
              <a:t>Welcome </a:t>
            </a:r>
          </a:p>
          <a:p>
            <a:pPr eaLnBrk="1" hangingPunct="1">
              <a:lnSpc>
                <a:spcPct val="100000"/>
              </a:lnSpc>
              <a:spcBef>
                <a:spcPct val="0"/>
              </a:spcBef>
              <a:buFontTx/>
              <a:buNone/>
            </a:pPr>
            <a:endParaRPr lang="en-GB" altLang="en-US" sz="1800"/>
          </a:p>
          <a:p>
            <a:pPr eaLnBrk="1" hangingPunct="1">
              <a:lnSpc>
                <a:spcPct val="100000"/>
              </a:lnSpc>
              <a:spcBef>
                <a:spcPct val="0"/>
              </a:spcBef>
              <a:buFontTx/>
              <a:buNone/>
            </a:pPr>
            <a:r>
              <a:rPr lang="en-GB" altLang="en-US" sz="2000"/>
              <a:t>Thank-you for expressing an interest in Higham Primary School. </a:t>
            </a:r>
          </a:p>
          <a:p>
            <a:pPr eaLnBrk="1" hangingPunct="1">
              <a:lnSpc>
                <a:spcPct val="100000"/>
              </a:lnSpc>
              <a:spcBef>
                <a:spcPct val="0"/>
              </a:spcBef>
              <a:buFontTx/>
              <a:buNone/>
            </a:pPr>
            <a:endParaRPr lang="en-GB" altLang="en-US" sz="2000"/>
          </a:p>
          <a:p>
            <a:pPr eaLnBrk="1" hangingPunct="1">
              <a:lnSpc>
                <a:spcPct val="100000"/>
              </a:lnSpc>
              <a:spcBef>
                <a:spcPct val="0"/>
              </a:spcBef>
              <a:buFontTx/>
              <a:buNone/>
            </a:pPr>
            <a:r>
              <a:rPr lang="en-GB" altLang="en-US" sz="2000"/>
              <a:t>Choosing a primary school for your child is one of the most important decisions you will ever make. Education is fundamental to everyone's lives and getting the right start in life is vital. We believe that here at Higham Primary School, we have the right balance. We are very proud of our child centred approach and celebrate the success and achievements of our children. Our children are encouraged to achieve the highest academic standards possible, in a nurturing, inclusive and supportive learning environment that values every individual and develops children to have high self-esteem, morals, self-confidence and motivation to succeed.</a:t>
            </a:r>
          </a:p>
          <a:p>
            <a:pPr eaLnBrk="1" hangingPunct="1">
              <a:lnSpc>
                <a:spcPct val="100000"/>
              </a:lnSpc>
              <a:spcBef>
                <a:spcPct val="0"/>
              </a:spcBef>
              <a:buFontTx/>
              <a:buNone/>
            </a:pPr>
            <a:endParaRPr lang="en-GB" altLang="en-US" sz="2000"/>
          </a:p>
          <a:p>
            <a:pPr eaLnBrk="1" hangingPunct="1">
              <a:lnSpc>
                <a:spcPct val="100000"/>
              </a:lnSpc>
              <a:spcBef>
                <a:spcPct val="0"/>
              </a:spcBef>
              <a:buFontTx/>
              <a:buNone/>
            </a:pPr>
            <a:r>
              <a:rPr lang="en-GB" altLang="en-US" sz="2000"/>
              <a:t>Our children are happy, they are eager to learn and behave well. </a:t>
            </a:r>
          </a:p>
          <a:p>
            <a:pPr eaLnBrk="1" hangingPunct="1">
              <a:lnSpc>
                <a:spcPct val="100000"/>
              </a:lnSpc>
              <a:spcBef>
                <a:spcPct val="0"/>
              </a:spcBef>
              <a:buFontTx/>
              <a:buNone/>
            </a:pPr>
            <a:endParaRPr lang="en-GB" altLang="en-US" sz="2000"/>
          </a:p>
        </p:txBody>
      </p:sp>
      <p:pic>
        <p:nvPicPr>
          <p:cNvPr id="4" name="Picture 3">
            <a:extLst>
              <a:ext uri="{FF2B5EF4-FFF2-40B4-BE49-F238E27FC236}">
                <a16:creationId xmlns:a16="http://schemas.microsoft.com/office/drawing/2014/main" id="{1CC127C3-4A35-4444-A043-69AC76B10969}"/>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D280758-E966-4793-BD1B-C19B86F6D664}"/>
              </a:ext>
            </a:extLst>
          </p:cNvPr>
          <p:cNvGraphicFramePr>
            <a:graphicFrameLocks noGrp="1"/>
          </p:cNvGraphicFramePr>
          <p:nvPr>
            <p:extLst>
              <p:ext uri="{D42A27DB-BD31-4B8C-83A1-F6EECF244321}">
                <p14:modId xmlns:p14="http://schemas.microsoft.com/office/powerpoint/2010/main" val="3584858769"/>
              </p:ext>
            </p:extLst>
          </p:nvPr>
        </p:nvGraphicFramePr>
        <p:xfrm>
          <a:off x="588963" y="2060575"/>
          <a:ext cx="8086725" cy="4464048"/>
        </p:xfrm>
        <a:graphic>
          <a:graphicData uri="http://schemas.openxmlformats.org/drawingml/2006/table">
            <a:tbl>
              <a:tblPr firstRow="1" firstCol="1" bandRow="1">
                <a:tableStyleId>{85BE263C-DBD7-4A20-BB59-AAB30ACAA65A}</a:tableStyleId>
              </a:tblPr>
              <a:tblGrid>
                <a:gridCol w="2009069">
                  <a:extLst>
                    <a:ext uri="{9D8B030D-6E8A-4147-A177-3AD203B41FA5}">
                      <a16:colId xmlns:a16="http://schemas.microsoft.com/office/drawing/2014/main" val="532100799"/>
                    </a:ext>
                  </a:extLst>
                </a:gridCol>
                <a:gridCol w="6077656">
                  <a:extLst>
                    <a:ext uri="{9D8B030D-6E8A-4147-A177-3AD203B41FA5}">
                      <a16:colId xmlns:a16="http://schemas.microsoft.com/office/drawing/2014/main" val="4001542189"/>
                    </a:ext>
                  </a:extLst>
                </a:gridCol>
              </a:tblGrid>
              <a:tr h="437312">
                <a:tc gridSpan="2">
                  <a:txBody>
                    <a:bodyPr/>
                    <a:lstStyle/>
                    <a:p>
                      <a:pPr algn="ctr">
                        <a:spcAft>
                          <a:spcPts val="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Our School Motto</a:t>
                      </a: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8000"/>
                    </a:solidFill>
                  </a:tcPr>
                </a:tc>
                <a:tc hMerge="1">
                  <a:txBody>
                    <a:bodyPr/>
                    <a:lstStyle/>
                    <a:p>
                      <a:endParaRPr lang="en-GB"/>
                    </a:p>
                  </a:txBody>
                  <a:tcPr/>
                </a:tc>
                <a:extLst>
                  <a:ext uri="{0D108BD9-81ED-4DB2-BD59-A6C34878D82A}">
                    <a16:rowId xmlns:a16="http://schemas.microsoft.com/office/drawing/2014/main" val="2361508611"/>
                  </a:ext>
                </a:extLst>
              </a:tr>
              <a:tr h="1006684">
                <a:tc>
                  <a:txBody>
                    <a:bodyPr/>
                    <a:lstStyle/>
                    <a:p>
                      <a:pPr algn="ctr">
                        <a:spcAft>
                          <a:spcPts val="0"/>
                        </a:spcAft>
                      </a:pPr>
                      <a:r>
                        <a:rPr lang="en-US" sz="2000" dirty="0">
                          <a:effectLst/>
                        </a:rPr>
                        <a:t>Grow</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8000"/>
                    </a:solidFill>
                  </a:tcPr>
                </a:tc>
                <a:tc>
                  <a:txBody>
                    <a:bodyPr/>
                    <a:lstStyle/>
                    <a:p>
                      <a:pPr algn="ctr">
                        <a:spcAft>
                          <a:spcPts val="0"/>
                        </a:spcAft>
                      </a:pPr>
                      <a:r>
                        <a:rPr lang="en-US" sz="1600" dirty="0">
                          <a:effectLst/>
                        </a:rPr>
                        <a:t>We will grow in character, confidence and knowledge as we progress through the school.</a:t>
                      </a:r>
                      <a:endParaRPr lang="en-GB"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99225535"/>
                  </a:ext>
                </a:extLst>
              </a:tr>
              <a:tr h="1006684">
                <a:tc>
                  <a:txBody>
                    <a:bodyPr/>
                    <a:lstStyle/>
                    <a:p>
                      <a:pPr algn="ctr">
                        <a:spcAft>
                          <a:spcPts val="0"/>
                        </a:spcAft>
                      </a:pPr>
                      <a:r>
                        <a:rPr lang="en-US" sz="2000" dirty="0">
                          <a:effectLst/>
                        </a:rPr>
                        <a:t>Learn</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8000"/>
                    </a:solidFill>
                  </a:tcPr>
                </a:tc>
                <a:tc>
                  <a:txBody>
                    <a:bodyPr/>
                    <a:lstStyle/>
                    <a:p>
                      <a:pPr algn="ctr">
                        <a:spcAft>
                          <a:spcPts val="0"/>
                        </a:spcAft>
                      </a:pPr>
                      <a:r>
                        <a:rPr lang="en-US" sz="1600" dirty="0">
                          <a:effectLst/>
                        </a:rPr>
                        <a:t>We embrace new challenges and are eager to learn to the best of our ability.</a:t>
                      </a:r>
                      <a:endParaRPr lang="en-GB"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8545323"/>
                  </a:ext>
                </a:extLst>
              </a:tr>
              <a:tr h="1006684">
                <a:tc>
                  <a:txBody>
                    <a:bodyPr/>
                    <a:lstStyle/>
                    <a:p>
                      <a:pPr algn="ctr">
                        <a:spcAft>
                          <a:spcPts val="0"/>
                        </a:spcAft>
                      </a:pPr>
                      <a:r>
                        <a:rPr lang="en-US" sz="2000" dirty="0">
                          <a:effectLst/>
                        </a:rPr>
                        <a:t>Achieve</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8000"/>
                    </a:solidFill>
                  </a:tcPr>
                </a:tc>
                <a:tc>
                  <a:txBody>
                    <a:bodyPr/>
                    <a:lstStyle/>
                    <a:p>
                      <a:pPr algn="ctr">
                        <a:spcAft>
                          <a:spcPts val="0"/>
                        </a:spcAft>
                      </a:pPr>
                      <a:r>
                        <a:rPr lang="en-US" sz="1600" dirty="0">
                          <a:effectLst/>
                        </a:rPr>
                        <a:t>We use and build upon our skills to achieve our academic and personal goals.</a:t>
                      </a:r>
                      <a:endParaRPr lang="en-GB"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39976338"/>
                  </a:ext>
                </a:extLst>
              </a:tr>
              <a:tr h="1006684">
                <a:tc>
                  <a:txBody>
                    <a:bodyPr/>
                    <a:lstStyle/>
                    <a:p>
                      <a:pPr algn="ctr">
                        <a:spcAft>
                          <a:spcPts val="0"/>
                        </a:spcAft>
                      </a:pPr>
                      <a:r>
                        <a:rPr lang="en-US" sz="2000" dirty="0">
                          <a:effectLst/>
                        </a:rPr>
                        <a:t>Believe</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008000"/>
                    </a:solidFill>
                  </a:tcPr>
                </a:tc>
                <a:tc>
                  <a:txBody>
                    <a:bodyPr/>
                    <a:lstStyle/>
                    <a:p>
                      <a:pPr algn="ctr">
                        <a:spcAft>
                          <a:spcPts val="0"/>
                        </a:spcAft>
                      </a:pPr>
                      <a:r>
                        <a:rPr lang="en-US" sz="1600" dirty="0">
                          <a:effectLst/>
                        </a:rPr>
                        <a:t>We believe in ourselves and encourage and support each other.</a:t>
                      </a:r>
                      <a:endParaRPr lang="en-GB"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347" marR="55347"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3538184"/>
                  </a:ext>
                </a:extLst>
              </a:tr>
            </a:tbl>
          </a:graphicData>
        </a:graphic>
      </p:graphicFrame>
      <p:pic>
        <p:nvPicPr>
          <p:cNvPr id="6" name="Picture 5">
            <a:extLst>
              <a:ext uri="{FF2B5EF4-FFF2-40B4-BE49-F238E27FC236}">
                <a16:creationId xmlns:a16="http://schemas.microsoft.com/office/drawing/2014/main" id="{2B070AFE-D6DF-4095-A710-63744FA3DCAF}"/>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64C346E-90D4-4833-8F31-B3DFE219ED43}"/>
              </a:ext>
            </a:extLst>
          </p:cNvPr>
          <p:cNvSpPr/>
          <p:nvPr/>
        </p:nvSpPr>
        <p:spPr>
          <a:xfrm>
            <a:off x="1763688" y="2169109"/>
            <a:ext cx="5958408" cy="2064348"/>
          </a:xfrm>
          <a:prstGeom prst="rect">
            <a:avLst/>
          </a:prstGeom>
        </p:spPr>
        <p:txBody>
          <a:bodyPr wrap="square">
            <a:spAutoFit/>
          </a:bodyPr>
          <a:lstStyle/>
          <a:p>
            <a:pPr marL="0" marR="0" indent="0" algn="ctr">
              <a:lnSpc>
                <a:spcPct val="119000"/>
              </a:lnSpc>
              <a:spcBef>
                <a:spcPts val="0"/>
              </a:spcBef>
              <a:spcAft>
                <a:spcPts val="600"/>
              </a:spcAft>
            </a:pPr>
            <a:r>
              <a:rPr lang="en-GB" sz="9600" b="1" kern="1400" dirty="0">
                <a:ln>
                  <a:noFill/>
                </a:ln>
                <a:solidFill>
                  <a:srgbClr val="000000"/>
                </a:solidFill>
                <a:effectLst/>
                <a:latin typeface="Alpha Kids" panose="02000503000000000000" pitchFamily="2" charset="0"/>
              </a:rPr>
              <a:t>RESPECT</a:t>
            </a:r>
            <a:endParaRPr lang="en-GB" sz="800" kern="1400" dirty="0">
              <a:solidFill>
                <a:srgbClr val="000000"/>
              </a:solidFill>
            </a:endParaRPr>
          </a:p>
          <a:p>
            <a:pPr>
              <a:lnSpc>
                <a:spcPct val="119000"/>
              </a:lnSpc>
              <a:spcBef>
                <a:spcPts val="0"/>
              </a:spcBef>
              <a:spcAft>
                <a:spcPts val="600"/>
              </a:spcAft>
            </a:pPr>
            <a:r>
              <a:rPr lang="en-GB" sz="800" kern="1400" dirty="0">
                <a:solidFill>
                  <a:srgbClr val="000000"/>
                </a:solidFill>
              </a:rPr>
              <a:t> </a:t>
            </a:r>
          </a:p>
        </p:txBody>
      </p:sp>
      <p:sp>
        <p:nvSpPr>
          <p:cNvPr id="4" name="Rectangle 3">
            <a:extLst>
              <a:ext uri="{FF2B5EF4-FFF2-40B4-BE49-F238E27FC236}">
                <a16:creationId xmlns:a16="http://schemas.microsoft.com/office/drawing/2014/main" id="{7B68795F-118F-4AFC-AEEF-E97E61750D7D}"/>
              </a:ext>
            </a:extLst>
          </p:cNvPr>
          <p:cNvSpPr/>
          <p:nvPr/>
        </p:nvSpPr>
        <p:spPr>
          <a:xfrm>
            <a:off x="2121989" y="5803881"/>
            <a:ext cx="5958408" cy="1236557"/>
          </a:xfrm>
          <a:prstGeom prst="rect">
            <a:avLst/>
          </a:prstGeom>
        </p:spPr>
        <p:txBody>
          <a:bodyPr wrap="square">
            <a:spAutoFit/>
          </a:bodyPr>
          <a:lstStyle/>
          <a:p>
            <a:pPr>
              <a:lnSpc>
                <a:spcPct val="119000"/>
              </a:lnSpc>
              <a:spcBef>
                <a:spcPts val="0"/>
              </a:spcBef>
              <a:spcAft>
                <a:spcPts val="0"/>
              </a:spcAft>
            </a:pPr>
            <a:r>
              <a:rPr lang="en-GB" sz="5500" kern="1400" dirty="0">
                <a:ln>
                  <a:noFill/>
                </a:ln>
                <a:solidFill>
                  <a:srgbClr val="000000"/>
                </a:solidFill>
                <a:effectLst/>
                <a:latin typeface="Candy Ballon Demo" pitchFamily="2" charset="0"/>
              </a:rPr>
              <a:t>Responsibility</a:t>
            </a:r>
            <a:endParaRPr lang="en-GB" sz="5500" kern="1400" dirty="0">
              <a:solidFill>
                <a:srgbClr val="000000"/>
              </a:solidFill>
            </a:endParaRPr>
          </a:p>
          <a:p>
            <a:pPr>
              <a:lnSpc>
                <a:spcPct val="119000"/>
              </a:lnSpc>
              <a:spcBef>
                <a:spcPts val="0"/>
              </a:spcBef>
              <a:spcAft>
                <a:spcPts val="600"/>
              </a:spcAft>
            </a:pPr>
            <a:r>
              <a:rPr lang="en-GB" sz="800" kern="1400" dirty="0">
                <a:solidFill>
                  <a:srgbClr val="000000"/>
                </a:solidFill>
              </a:rPr>
              <a:t> </a:t>
            </a:r>
          </a:p>
        </p:txBody>
      </p:sp>
      <p:sp>
        <p:nvSpPr>
          <p:cNvPr id="5" name="Rectangle 4">
            <a:extLst>
              <a:ext uri="{FF2B5EF4-FFF2-40B4-BE49-F238E27FC236}">
                <a16:creationId xmlns:a16="http://schemas.microsoft.com/office/drawing/2014/main" id="{D9183CE8-5851-44D8-89A0-28E72F1A752A}"/>
              </a:ext>
            </a:extLst>
          </p:cNvPr>
          <p:cNvSpPr/>
          <p:nvPr/>
        </p:nvSpPr>
        <p:spPr>
          <a:xfrm>
            <a:off x="-124697" y="3539736"/>
            <a:ext cx="4572000" cy="1295163"/>
          </a:xfrm>
          <a:prstGeom prst="rect">
            <a:avLst/>
          </a:prstGeom>
        </p:spPr>
        <p:txBody>
          <a:bodyPr>
            <a:spAutoFit/>
          </a:bodyPr>
          <a:lstStyle/>
          <a:p>
            <a:pPr marL="0" marR="0" indent="0" algn="ctr">
              <a:lnSpc>
                <a:spcPct val="119000"/>
              </a:lnSpc>
              <a:spcBef>
                <a:spcPts val="0"/>
              </a:spcBef>
              <a:spcAft>
                <a:spcPts val="600"/>
              </a:spcAft>
            </a:pPr>
            <a:r>
              <a:rPr lang="en-GB" sz="5400" b="1" kern="1400" dirty="0">
                <a:ln>
                  <a:noFill/>
                </a:ln>
                <a:solidFill>
                  <a:srgbClr val="000000"/>
                </a:solidFill>
                <a:effectLst/>
                <a:latin typeface="XCCW Joined 1a" panose="03050602040000000000" pitchFamily="66" charset="0"/>
              </a:rPr>
              <a:t>Teamw</a:t>
            </a:r>
            <a:r>
              <a:rPr lang="en-GB" sz="5400" b="1" kern="1400" dirty="0">
                <a:ln>
                  <a:noFill/>
                </a:ln>
                <a:solidFill>
                  <a:srgbClr val="000000"/>
                </a:solidFill>
                <a:effectLst/>
                <a:latin typeface="XCCW Joined 1b" panose="03050602040000000000" pitchFamily="66" charset="0"/>
              </a:rPr>
              <a:t>ork</a:t>
            </a:r>
            <a:r>
              <a:rPr lang="en-GB" sz="5400" b="1" kern="1400" dirty="0">
                <a:ln>
                  <a:noFill/>
                </a:ln>
                <a:solidFill>
                  <a:srgbClr val="000000"/>
                </a:solidFill>
                <a:effectLst/>
                <a:latin typeface="Times New Roman" panose="02020603050405020304" pitchFamily="18" charset="0"/>
              </a:rPr>
              <a:t> </a:t>
            </a:r>
            <a:endParaRPr lang="en-GB" sz="5400" kern="1400" dirty="0">
              <a:solidFill>
                <a:srgbClr val="000000"/>
              </a:solidFill>
            </a:endParaRPr>
          </a:p>
          <a:p>
            <a:pPr>
              <a:lnSpc>
                <a:spcPct val="119000"/>
              </a:lnSpc>
              <a:spcBef>
                <a:spcPts val="0"/>
              </a:spcBef>
              <a:spcAft>
                <a:spcPts val="600"/>
              </a:spcAft>
            </a:pPr>
            <a:r>
              <a:rPr lang="en-GB" sz="800" kern="1400" dirty="0">
                <a:solidFill>
                  <a:srgbClr val="000000"/>
                </a:solidFill>
              </a:rPr>
              <a:t> </a:t>
            </a:r>
          </a:p>
        </p:txBody>
      </p:sp>
      <p:sp>
        <p:nvSpPr>
          <p:cNvPr id="6" name="Rectangle 5">
            <a:extLst>
              <a:ext uri="{FF2B5EF4-FFF2-40B4-BE49-F238E27FC236}">
                <a16:creationId xmlns:a16="http://schemas.microsoft.com/office/drawing/2014/main" id="{2F73982B-164F-4478-A6BB-F45F20F16AC2}"/>
              </a:ext>
            </a:extLst>
          </p:cNvPr>
          <p:cNvSpPr/>
          <p:nvPr/>
        </p:nvSpPr>
        <p:spPr>
          <a:xfrm>
            <a:off x="-124697" y="4203689"/>
            <a:ext cx="5059847" cy="2064348"/>
          </a:xfrm>
          <a:prstGeom prst="rect">
            <a:avLst/>
          </a:prstGeom>
        </p:spPr>
        <p:txBody>
          <a:bodyPr wrap="square">
            <a:spAutoFit/>
          </a:bodyPr>
          <a:lstStyle/>
          <a:p>
            <a:pPr marL="0" marR="0" indent="0" algn="ctr">
              <a:lnSpc>
                <a:spcPct val="119000"/>
              </a:lnSpc>
              <a:spcBef>
                <a:spcPts val="0"/>
              </a:spcBef>
              <a:spcAft>
                <a:spcPts val="600"/>
              </a:spcAft>
            </a:pPr>
            <a:r>
              <a:rPr lang="en-GB" sz="9600" kern="1400" dirty="0">
                <a:ln>
                  <a:noFill/>
                </a:ln>
                <a:solidFill>
                  <a:srgbClr val="000000"/>
                </a:solidFill>
                <a:effectLst/>
                <a:latin typeface="LoveNessThree" panose="02000603000000000000" pitchFamily="2" charset="0"/>
              </a:rPr>
              <a:t>Kindness</a:t>
            </a:r>
            <a:endParaRPr lang="en-GB" sz="800" kern="1400" dirty="0">
              <a:solidFill>
                <a:srgbClr val="000000"/>
              </a:solidFill>
            </a:endParaRPr>
          </a:p>
          <a:p>
            <a:pPr>
              <a:lnSpc>
                <a:spcPct val="119000"/>
              </a:lnSpc>
              <a:spcBef>
                <a:spcPts val="0"/>
              </a:spcBef>
              <a:spcAft>
                <a:spcPts val="600"/>
              </a:spcAft>
            </a:pPr>
            <a:r>
              <a:rPr lang="en-GB" sz="800" kern="1400" dirty="0">
                <a:solidFill>
                  <a:srgbClr val="000000"/>
                </a:solidFill>
              </a:rPr>
              <a:t> </a:t>
            </a:r>
          </a:p>
        </p:txBody>
      </p:sp>
      <p:sp>
        <p:nvSpPr>
          <p:cNvPr id="7" name="Rectangle 6">
            <a:extLst>
              <a:ext uri="{FF2B5EF4-FFF2-40B4-BE49-F238E27FC236}">
                <a16:creationId xmlns:a16="http://schemas.microsoft.com/office/drawing/2014/main" id="{8012C343-0D72-436A-B65B-17442A4F39F5}"/>
              </a:ext>
            </a:extLst>
          </p:cNvPr>
          <p:cNvSpPr/>
          <p:nvPr/>
        </p:nvSpPr>
        <p:spPr>
          <a:xfrm>
            <a:off x="1259632" y="1460238"/>
            <a:ext cx="6750496" cy="1328120"/>
          </a:xfrm>
          <a:prstGeom prst="rect">
            <a:avLst/>
          </a:prstGeom>
        </p:spPr>
        <p:txBody>
          <a:bodyPr wrap="square">
            <a:spAutoFit/>
          </a:bodyPr>
          <a:lstStyle/>
          <a:p>
            <a:pPr marL="0" marR="0" indent="0" algn="ctr">
              <a:lnSpc>
                <a:spcPct val="119000"/>
              </a:lnSpc>
              <a:spcBef>
                <a:spcPts val="0"/>
              </a:spcBef>
              <a:spcAft>
                <a:spcPts val="0"/>
              </a:spcAft>
            </a:pPr>
            <a:r>
              <a:rPr lang="en-GB" sz="6000" b="1" u="sng" kern="2700" dirty="0">
                <a:ln>
                  <a:noFill/>
                </a:ln>
                <a:solidFill>
                  <a:srgbClr val="000000"/>
                </a:solidFill>
                <a:effectLst/>
                <a:latin typeface="MightyContour" panose="02000A05020000020004" pitchFamily="2" charset="0"/>
              </a:rPr>
              <a:t>HIGHAM VALUES</a:t>
            </a:r>
            <a:endParaRPr lang="en-GB" sz="800" b="1" u="sng" kern="1400" dirty="0">
              <a:solidFill>
                <a:srgbClr val="000000"/>
              </a:solidFill>
            </a:endParaRPr>
          </a:p>
          <a:p>
            <a:pPr>
              <a:lnSpc>
                <a:spcPct val="119000"/>
              </a:lnSpc>
              <a:spcBef>
                <a:spcPts val="0"/>
              </a:spcBef>
              <a:spcAft>
                <a:spcPts val="600"/>
              </a:spcAft>
            </a:pPr>
            <a:r>
              <a:rPr lang="en-GB" sz="800" kern="1400" dirty="0">
                <a:solidFill>
                  <a:srgbClr val="000000"/>
                </a:solidFill>
              </a:rPr>
              <a:t> </a:t>
            </a:r>
          </a:p>
        </p:txBody>
      </p:sp>
      <p:sp>
        <p:nvSpPr>
          <p:cNvPr id="8" name="Rectangle 7">
            <a:extLst>
              <a:ext uri="{FF2B5EF4-FFF2-40B4-BE49-F238E27FC236}">
                <a16:creationId xmlns:a16="http://schemas.microsoft.com/office/drawing/2014/main" id="{2B6786EC-BA5F-420D-8E3A-8E5B4A197718}"/>
              </a:ext>
            </a:extLst>
          </p:cNvPr>
          <p:cNvSpPr/>
          <p:nvPr/>
        </p:nvSpPr>
        <p:spPr>
          <a:xfrm>
            <a:off x="5101193" y="4708758"/>
            <a:ext cx="3870415" cy="936282"/>
          </a:xfrm>
          <a:prstGeom prst="rect">
            <a:avLst/>
          </a:prstGeom>
        </p:spPr>
        <p:txBody>
          <a:bodyPr wrap="square">
            <a:spAutoFit/>
          </a:bodyPr>
          <a:lstStyle/>
          <a:p>
            <a:pPr>
              <a:lnSpc>
                <a:spcPct val="119000"/>
              </a:lnSpc>
              <a:spcBef>
                <a:spcPts val="0"/>
              </a:spcBef>
              <a:spcAft>
                <a:spcPts val="600"/>
              </a:spcAft>
            </a:pPr>
            <a:r>
              <a:rPr lang="en-GB" sz="4800" kern="1400" dirty="0">
                <a:ln>
                  <a:noFill/>
                </a:ln>
                <a:solidFill>
                  <a:srgbClr val="000000"/>
                </a:solidFill>
                <a:effectLst/>
                <a:latin typeface="Waltograph UI" panose="03080602000000000000" pitchFamily="66" charset="0"/>
              </a:rPr>
              <a:t>Perseverance</a:t>
            </a:r>
            <a:endParaRPr lang="en-GB" sz="4800" kern="1400" dirty="0">
              <a:solidFill>
                <a:srgbClr val="000000"/>
              </a:solidFill>
            </a:endParaRPr>
          </a:p>
        </p:txBody>
      </p:sp>
      <p:sp>
        <p:nvSpPr>
          <p:cNvPr id="9" name="Rectangle 8">
            <a:extLst>
              <a:ext uri="{FF2B5EF4-FFF2-40B4-BE49-F238E27FC236}">
                <a16:creationId xmlns:a16="http://schemas.microsoft.com/office/drawing/2014/main" id="{BDD1AC87-F201-417C-8046-89CF1E638786}"/>
              </a:ext>
            </a:extLst>
          </p:cNvPr>
          <p:cNvSpPr/>
          <p:nvPr/>
        </p:nvSpPr>
        <p:spPr>
          <a:xfrm>
            <a:off x="4686700" y="3602247"/>
            <a:ext cx="4572000" cy="1313501"/>
          </a:xfrm>
          <a:prstGeom prst="rect">
            <a:avLst/>
          </a:prstGeom>
        </p:spPr>
        <p:txBody>
          <a:bodyPr>
            <a:spAutoFit/>
          </a:bodyPr>
          <a:lstStyle/>
          <a:p>
            <a:pPr marL="0" marR="0" indent="0" algn="ctr">
              <a:lnSpc>
                <a:spcPct val="119000"/>
              </a:lnSpc>
              <a:spcBef>
                <a:spcPts val="0"/>
              </a:spcBef>
              <a:spcAft>
                <a:spcPts val="600"/>
              </a:spcAft>
            </a:pPr>
            <a:r>
              <a:rPr lang="en-GB" sz="5500" kern="1400" cap="small" dirty="0">
                <a:ln>
                  <a:noFill/>
                </a:ln>
                <a:solidFill>
                  <a:srgbClr val="000000"/>
                </a:solidFill>
                <a:effectLst/>
                <a:latin typeface="Planet Benson 2" panose="02000503000000020004" pitchFamily="2" charset="0"/>
              </a:rPr>
              <a:t>Creativity</a:t>
            </a:r>
            <a:endParaRPr lang="en-GB" sz="5500" kern="1400" dirty="0">
              <a:solidFill>
                <a:srgbClr val="000000"/>
              </a:solidFill>
            </a:endParaRPr>
          </a:p>
          <a:p>
            <a:pPr>
              <a:lnSpc>
                <a:spcPct val="119000"/>
              </a:lnSpc>
              <a:spcBef>
                <a:spcPts val="0"/>
              </a:spcBef>
              <a:spcAft>
                <a:spcPts val="600"/>
              </a:spcAft>
            </a:pPr>
            <a:r>
              <a:rPr lang="en-GB" sz="800" kern="1400" dirty="0">
                <a:solidFill>
                  <a:srgbClr val="000000"/>
                </a:solidFill>
              </a:rPr>
              <a:t> </a:t>
            </a:r>
          </a:p>
        </p:txBody>
      </p:sp>
      <p:pic>
        <p:nvPicPr>
          <p:cNvPr id="10" name="Picture 9">
            <a:extLst>
              <a:ext uri="{FF2B5EF4-FFF2-40B4-BE49-F238E27FC236}">
                <a16:creationId xmlns:a16="http://schemas.microsoft.com/office/drawing/2014/main" id="{DD11248F-FF78-44F7-ADCC-0A5B220F7EF8}"/>
              </a:ext>
            </a:extLst>
          </p:cNvPr>
          <p:cNvPicPr>
            <a:picLocks noChangeAspect="1"/>
          </p:cNvPicPr>
          <p:nvPr/>
        </p:nvPicPr>
        <p:blipFill rotWithShape="1">
          <a:blip r:embed="rId2"/>
          <a:srcRect t="10991"/>
          <a:stretch/>
        </p:blipFill>
        <p:spPr>
          <a:xfrm>
            <a:off x="8460" y="-5023"/>
            <a:ext cx="9144000" cy="1537043"/>
          </a:xfrm>
          <a:prstGeom prst="rect">
            <a:avLst/>
          </a:prstGeom>
        </p:spPr>
      </p:pic>
    </p:spTree>
    <p:extLst>
      <p:ext uri="{BB962C8B-B14F-4D97-AF65-F5344CB8AC3E}">
        <p14:creationId xmlns:p14="http://schemas.microsoft.com/office/powerpoint/2010/main" val="3161529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8195" name="TextBox 4">
            <a:extLst>
              <a:ext uri="{FF2B5EF4-FFF2-40B4-BE49-F238E27FC236}">
                <a16:creationId xmlns:a16="http://schemas.microsoft.com/office/drawing/2014/main" id="{697091B4-177A-46E4-94DF-550E34068A29}"/>
              </a:ext>
            </a:extLst>
          </p:cNvPr>
          <p:cNvSpPr txBox="1">
            <a:spLocks noChangeArrowheads="1"/>
          </p:cNvSpPr>
          <p:nvPr/>
        </p:nvSpPr>
        <p:spPr bwMode="auto">
          <a:xfrm>
            <a:off x="539750" y="1628775"/>
            <a:ext cx="796290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008000"/>
                </a:solidFill>
              </a:rPr>
              <a:t>Partnership with Parents</a:t>
            </a:r>
          </a:p>
          <a:p>
            <a:pPr eaLnBrk="1" hangingPunct="1">
              <a:lnSpc>
                <a:spcPct val="100000"/>
              </a:lnSpc>
              <a:spcBef>
                <a:spcPct val="0"/>
              </a:spcBef>
              <a:buFontTx/>
              <a:buNone/>
            </a:pPr>
            <a:endParaRPr lang="en-GB" altLang="en-US" sz="1800" dirty="0"/>
          </a:p>
          <a:p>
            <a:pPr eaLnBrk="1" hangingPunct="1">
              <a:lnSpc>
                <a:spcPct val="100000"/>
              </a:lnSpc>
              <a:spcBef>
                <a:spcPct val="0"/>
              </a:spcBef>
              <a:buFontTx/>
              <a:buNone/>
            </a:pPr>
            <a:r>
              <a:rPr lang="en-GB" altLang="en-US" sz="2000" dirty="0"/>
              <a:t>We highly value the parent partnership that enables the children to do as well they can as we work together. </a:t>
            </a:r>
          </a:p>
        </p:txBody>
      </p:sp>
      <p:sp>
        <p:nvSpPr>
          <p:cNvPr id="2" name="Rounded Rectangle 1">
            <a:extLst>
              <a:ext uri="{FF2B5EF4-FFF2-40B4-BE49-F238E27FC236}">
                <a16:creationId xmlns:a16="http://schemas.microsoft.com/office/drawing/2014/main" id="{4D60F590-0CD8-4503-9F23-4D9F14DDC18F}"/>
              </a:ext>
            </a:extLst>
          </p:cNvPr>
          <p:cNvSpPr/>
          <p:nvPr/>
        </p:nvSpPr>
        <p:spPr>
          <a:xfrm>
            <a:off x="611188" y="3429000"/>
            <a:ext cx="3529012" cy="1152525"/>
          </a:xfrm>
          <a:prstGeom prst="roundRect">
            <a:avLst/>
          </a:prstGeom>
          <a:solidFill>
            <a:srgbClr val="008000"/>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dirty="0"/>
              <a:t>Higham Primary PTA</a:t>
            </a:r>
          </a:p>
        </p:txBody>
      </p:sp>
      <p:sp>
        <p:nvSpPr>
          <p:cNvPr id="6" name="Rounded Rectangle 5">
            <a:extLst>
              <a:ext uri="{FF2B5EF4-FFF2-40B4-BE49-F238E27FC236}">
                <a16:creationId xmlns:a16="http://schemas.microsoft.com/office/drawing/2014/main" id="{D51E2447-F06B-424D-AC24-61345B8569E9}"/>
              </a:ext>
            </a:extLst>
          </p:cNvPr>
          <p:cNvSpPr/>
          <p:nvPr/>
        </p:nvSpPr>
        <p:spPr>
          <a:xfrm>
            <a:off x="611188" y="4849813"/>
            <a:ext cx="3529012" cy="1150937"/>
          </a:xfrm>
          <a:prstGeom prst="roundRect">
            <a:avLst/>
          </a:prstGeom>
          <a:solidFill>
            <a:srgbClr val="008000"/>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dirty="0"/>
              <a:t>Home Learning </a:t>
            </a:r>
          </a:p>
        </p:txBody>
      </p:sp>
      <p:sp>
        <p:nvSpPr>
          <p:cNvPr id="7" name="Rounded Rectangle 6">
            <a:extLst>
              <a:ext uri="{FF2B5EF4-FFF2-40B4-BE49-F238E27FC236}">
                <a16:creationId xmlns:a16="http://schemas.microsoft.com/office/drawing/2014/main" id="{FF9E3AFE-DE23-49B9-909F-AB59AFE01F2B}"/>
              </a:ext>
            </a:extLst>
          </p:cNvPr>
          <p:cNvSpPr/>
          <p:nvPr/>
        </p:nvSpPr>
        <p:spPr>
          <a:xfrm>
            <a:off x="4616450" y="4849813"/>
            <a:ext cx="3527425" cy="1150937"/>
          </a:xfrm>
          <a:prstGeom prst="roundRect">
            <a:avLst/>
          </a:prstGeom>
          <a:solidFill>
            <a:srgbClr val="008000"/>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dirty="0"/>
              <a:t>Parent Workshops and Meetings</a:t>
            </a:r>
          </a:p>
        </p:txBody>
      </p:sp>
      <p:sp>
        <p:nvSpPr>
          <p:cNvPr id="8" name="Rounded Rectangle 7">
            <a:extLst>
              <a:ext uri="{FF2B5EF4-FFF2-40B4-BE49-F238E27FC236}">
                <a16:creationId xmlns:a16="http://schemas.microsoft.com/office/drawing/2014/main" id="{FE50E9D5-B949-4121-8AEA-695678C791D1}"/>
              </a:ext>
            </a:extLst>
          </p:cNvPr>
          <p:cNvSpPr/>
          <p:nvPr/>
        </p:nvSpPr>
        <p:spPr>
          <a:xfrm>
            <a:off x="4597400" y="3429000"/>
            <a:ext cx="3527425" cy="1152525"/>
          </a:xfrm>
          <a:prstGeom prst="roundRect">
            <a:avLst/>
          </a:prstGeom>
          <a:solidFill>
            <a:srgbClr val="008000"/>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800" dirty="0"/>
              <a:t>Governing Body</a:t>
            </a:r>
          </a:p>
        </p:txBody>
      </p:sp>
      <p:pic>
        <p:nvPicPr>
          <p:cNvPr id="10" name="Picture 9">
            <a:extLst>
              <a:ext uri="{FF2B5EF4-FFF2-40B4-BE49-F238E27FC236}">
                <a16:creationId xmlns:a16="http://schemas.microsoft.com/office/drawing/2014/main" id="{4C7E3203-85E1-4BF7-B6F2-8D9E291DD8C0}"/>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11295F6-221C-44C7-B2E7-49F24C54E9C8}"/>
              </a:ext>
            </a:extLst>
          </p:cNvPr>
          <p:cNvSpPr txBox="1"/>
          <p:nvPr/>
        </p:nvSpPr>
        <p:spPr>
          <a:xfrm>
            <a:off x="539750" y="1628775"/>
            <a:ext cx="7962900" cy="4708525"/>
          </a:xfrm>
          <a:prstGeom prst="rect">
            <a:avLst/>
          </a:prstGeom>
          <a:noFill/>
        </p:spPr>
        <p:txBody>
          <a:bodyPr>
            <a:spAutoFit/>
          </a:bodyPr>
          <a:lstStyle/>
          <a:p>
            <a:pPr algn="ctr" eaLnBrk="1" fontAlgn="auto" hangingPunct="1">
              <a:spcBef>
                <a:spcPts val="0"/>
              </a:spcBef>
              <a:spcAft>
                <a:spcPts val="0"/>
              </a:spcAft>
              <a:defRPr/>
            </a:pPr>
            <a:r>
              <a:rPr lang="en-GB" sz="2800" b="1" u="sng" dirty="0">
                <a:solidFill>
                  <a:srgbClr val="008000"/>
                </a:solidFill>
              </a:rPr>
              <a:t>Applications for Starting School in September 2026</a:t>
            </a:r>
          </a:p>
          <a:p>
            <a:pPr eaLnBrk="1" fontAlgn="auto" hangingPunct="1">
              <a:spcBef>
                <a:spcPts val="0"/>
              </a:spcBef>
              <a:spcAft>
                <a:spcPts val="0"/>
              </a:spcAft>
              <a:defRPr/>
            </a:pPr>
            <a:endParaRPr lang="en-GB" dirty="0"/>
          </a:p>
          <a:p>
            <a:pPr marL="285750" indent="-285750" eaLnBrk="1" fontAlgn="auto" hangingPunct="1">
              <a:spcBef>
                <a:spcPts val="0"/>
              </a:spcBef>
              <a:spcAft>
                <a:spcPts val="0"/>
              </a:spcAft>
              <a:buFont typeface="Wingdings" panose="05000000000000000000" pitchFamily="2" charset="2"/>
              <a:buChar char="Ø"/>
              <a:defRPr/>
            </a:pPr>
            <a:r>
              <a:rPr lang="en-GB" dirty="0"/>
              <a:t>You can apply for September 2026 places from Friday 7</a:t>
            </a:r>
            <a:r>
              <a:rPr lang="en-GB" baseline="30000" dirty="0"/>
              <a:t>th</a:t>
            </a:r>
            <a:r>
              <a:rPr lang="en-GB" dirty="0"/>
              <a:t> November 2025 until Thursday 15</a:t>
            </a:r>
            <a:r>
              <a:rPr lang="en-GB" baseline="30000" dirty="0"/>
              <a:t>th</a:t>
            </a:r>
            <a:r>
              <a:rPr lang="en-GB" dirty="0"/>
              <a:t> January 2026. </a:t>
            </a:r>
            <a:endParaRPr lang="en-GB" dirty="0">
              <a:highlight>
                <a:srgbClr val="FFFF00"/>
              </a:highlight>
            </a:endParaRPr>
          </a:p>
          <a:p>
            <a:pPr marL="285750" indent="-285750" eaLnBrk="1" fontAlgn="auto" hangingPunct="1">
              <a:spcBef>
                <a:spcPts val="0"/>
              </a:spcBef>
              <a:spcAft>
                <a:spcPts val="0"/>
              </a:spcAft>
              <a:buFont typeface="Wingdings" panose="05000000000000000000" pitchFamily="2" charset="2"/>
              <a:buChar char="Ø"/>
              <a:defRPr/>
            </a:pPr>
            <a:r>
              <a:rPr lang="en-GB" dirty="0"/>
              <a:t>Children should start primary school if born: Between 1</a:t>
            </a:r>
            <a:r>
              <a:rPr lang="en-GB" baseline="30000" dirty="0"/>
              <a:t>st</a:t>
            </a:r>
            <a:r>
              <a:rPr lang="en-GB" dirty="0"/>
              <a:t> September 2021 and 31</a:t>
            </a:r>
            <a:r>
              <a:rPr lang="en-GB" baseline="30000" dirty="0"/>
              <a:t>st</a:t>
            </a:r>
            <a:r>
              <a:rPr lang="en-GB" dirty="0"/>
              <a:t> August 2022.</a:t>
            </a:r>
            <a:endParaRPr lang="en-GB" strike="sngStrike" dirty="0"/>
          </a:p>
          <a:p>
            <a:pPr marL="285750" indent="-285750" eaLnBrk="1" fontAlgn="auto" hangingPunct="1">
              <a:spcBef>
                <a:spcPts val="0"/>
              </a:spcBef>
              <a:spcAft>
                <a:spcPts val="0"/>
              </a:spcAft>
              <a:buFont typeface="Wingdings" panose="05000000000000000000" pitchFamily="2" charset="2"/>
              <a:buChar char="Ø"/>
              <a:defRPr/>
            </a:pPr>
            <a:r>
              <a:rPr lang="en-GB" dirty="0"/>
              <a:t>The schools admissions criteria is in line with the Local Authority as follows;</a:t>
            </a:r>
          </a:p>
          <a:p>
            <a:pPr marL="800100" lvl="1" indent="-342900" eaLnBrk="1" fontAlgn="auto" hangingPunct="1">
              <a:spcBef>
                <a:spcPts val="0"/>
              </a:spcBef>
              <a:spcAft>
                <a:spcPts val="0"/>
              </a:spcAft>
              <a:buFont typeface="+mj-lt"/>
              <a:buAutoNum type="arabicPeriod"/>
              <a:defRPr/>
            </a:pPr>
            <a:r>
              <a:rPr lang="en-GB" dirty="0"/>
              <a:t>Children in Care </a:t>
            </a:r>
          </a:p>
          <a:p>
            <a:pPr marL="800100" lvl="1" indent="-342900" eaLnBrk="1" fontAlgn="auto" hangingPunct="1">
              <a:spcBef>
                <a:spcPts val="0"/>
              </a:spcBef>
              <a:spcAft>
                <a:spcPts val="0"/>
              </a:spcAft>
              <a:buFont typeface="+mj-lt"/>
              <a:buAutoNum type="arabicPeriod"/>
              <a:defRPr/>
            </a:pPr>
            <a:r>
              <a:rPr lang="en-GB" dirty="0"/>
              <a:t>Siblings</a:t>
            </a:r>
          </a:p>
          <a:p>
            <a:pPr marL="800100" lvl="1" indent="-342900" eaLnBrk="1" fontAlgn="auto" hangingPunct="1">
              <a:spcBef>
                <a:spcPts val="0"/>
              </a:spcBef>
              <a:spcAft>
                <a:spcPts val="0"/>
              </a:spcAft>
              <a:buFont typeface="+mj-lt"/>
              <a:buAutoNum type="arabicPeriod"/>
              <a:defRPr/>
            </a:pPr>
            <a:r>
              <a:rPr lang="en-GB" dirty="0"/>
              <a:t>Evidence based Severe Health / Medical Needs</a:t>
            </a:r>
          </a:p>
          <a:p>
            <a:pPr marL="800100" lvl="1" indent="-342900" eaLnBrk="1" fontAlgn="auto" hangingPunct="1">
              <a:spcBef>
                <a:spcPts val="0"/>
              </a:spcBef>
              <a:spcAft>
                <a:spcPts val="0"/>
              </a:spcAft>
              <a:buFont typeface="+mj-lt"/>
              <a:buAutoNum type="arabicPeriod"/>
              <a:defRPr/>
            </a:pPr>
            <a:r>
              <a:rPr lang="en-GB" dirty="0"/>
              <a:t>Distance  </a:t>
            </a:r>
          </a:p>
          <a:p>
            <a:pPr marL="285750" indent="-285750" eaLnBrk="1" fontAlgn="auto" hangingPunct="1">
              <a:spcBef>
                <a:spcPts val="0"/>
              </a:spcBef>
              <a:spcAft>
                <a:spcPts val="0"/>
              </a:spcAft>
              <a:buFont typeface="Wingdings" panose="05000000000000000000" pitchFamily="2" charset="2"/>
              <a:buChar char="Ø"/>
              <a:defRPr/>
            </a:pPr>
            <a:r>
              <a:rPr lang="en-GB" dirty="0"/>
              <a:t>Admissions can tell you your address distance if you contact them.  </a:t>
            </a:r>
          </a:p>
          <a:p>
            <a:pPr marL="285750" indent="-285750" eaLnBrk="1" fontAlgn="auto" hangingPunct="1">
              <a:spcBef>
                <a:spcPts val="0"/>
              </a:spcBef>
              <a:spcAft>
                <a:spcPts val="0"/>
              </a:spcAft>
              <a:buFont typeface="Wingdings" panose="05000000000000000000" pitchFamily="2" charset="2"/>
              <a:buChar char="Ø"/>
              <a:defRPr/>
            </a:pPr>
            <a:r>
              <a:rPr lang="en-GB" dirty="0"/>
              <a:t>The LA look at first preferences, allocate these places based on the admission criteria i.e. distance, siblings and then if they can’t give a first preference move onto second, third etc.</a:t>
            </a:r>
          </a:p>
          <a:p>
            <a:pPr eaLnBrk="1" fontAlgn="auto" hangingPunct="1">
              <a:spcBef>
                <a:spcPts val="0"/>
              </a:spcBef>
              <a:spcAft>
                <a:spcPts val="0"/>
              </a:spcAft>
              <a:defRPr/>
            </a:pPr>
            <a:endParaRPr lang="en-GB" sz="2000" dirty="0">
              <a:latin typeface="+mn-lt"/>
            </a:endParaRPr>
          </a:p>
        </p:txBody>
      </p:sp>
      <p:pic>
        <p:nvPicPr>
          <p:cNvPr id="9220" name="Picture 2">
            <a:extLst>
              <a:ext uri="{FF2B5EF4-FFF2-40B4-BE49-F238E27FC236}">
                <a16:creationId xmlns:a16="http://schemas.microsoft.com/office/drawing/2014/main" id="{11509EA2-8A6B-45CF-8F56-CD3D969D56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89900" y="6165850"/>
            <a:ext cx="94615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EF790B6-C77A-4595-9F70-70EC88B77F50}"/>
              </a:ext>
            </a:extLst>
          </p:cNvPr>
          <p:cNvPicPr>
            <a:picLocks noChangeAspect="1"/>
          </p:cNvPicPr>
          <p:nvPr/>
        </p:nvPicPr>
        <p:blipFill rotWithShape="1">
          <a:blip r:embed="rId3"/>
          <a:srcRect t="10991"/>
          <a:stretch/>
        </p:blipFill>
        <p:spPr>
          <a:xfrm>
            <a:off x="0" y="0"/>
            <a:ext cx="9144000" cy="15370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965BE17-5605-4CAC-B16B-F568CFAFFC6B}"/>
              </a:ext>
            </a:extLst>
          </p:cNvPr>
          <p:cNvSpPr txBox="1"/>
          <p:nvPr/>
        </p:nvSpPr>
        <p:spPr>
          <a:xfrm>
            <a:off x="539750" y="1628775"/>
            <a:ext cx="7962900" cy="4616450"/>
          </a:xfrm>
          <a:prstGeom prst="rect">
            <a:avLst/>
          </a:prstGeom>
          <a:noFill/>
        </p:spPr>
        <p:txBody>
          <a:bodyPr>
            <a:spAutoFit/>
          </a:bodyPr>
          <a:lstStyle/>
          <a:p>
            <a:pPr algn="ctr" eaLnBrk="1" fontAlgn="auto" hangingPunct="1">
              <a:spcBef>
                <a:spcPts val="0"/>
              </a:spcBef>
              <a:spcAft>
                <a:spcPts val="0"/>
              </a:spcAft>
              <a:defRPr/>
            </a:pPr>
            <a:r>
              <a:rPr lang="en-GB" sz="3600" b="1" u="sng" dirty="0">
                <a:solidFill>
                  <a:srgbClr val="008000"/>
                </a:solidFill>
                <a:latin typeface="+mn-lt"/>
              </a:rPr>
              <a:t>Key Dates for Application Process</a:t>
            </a:r>
          </a:p>
          <a:p>
            <a:pPr eaLnBrk="1" fontAlgn="auto" hangingPunct="1">
              <a:spcBef>
                <a:spcPts val="0"/>
              </a:spcBef>
              <a:spcAft>
                <a:spcPts val="0"/>
              </a:spcAft>
              <a:defRPr/>
            </a:pPr>
            <a:endParaRPr lang="en-GB" dirty="0">
              <a:latin typeface="+mn-lt"/>
            </a:endParaRPr>
          </a:p>
          <a:p>
            <a:pPr marL="285750" indent="-285750" eaLnBrk="1" fontAlgn="auto" hangingPunct="1">
              <a:lnSpc>
                <a:spcPct val="200000"/>
              </a:lnSpc>
              <a:spcBef>
                <a:spcPts val="0"/>
              </a:spcBef>
              <a:spcAft>
                <a:spcPts val="0"/>
              </a:spcAft>
              <a:buFont typeface="Wingdings" panose="05000000000000000000" pitchFamily="2" charset="2"/>
              <a:buChar char="Ø"/>
              <a:defRPr/>
            </a:pPr>
            <a:r>
              <a:rPr lang="en-GB" sz="2000" dirty="0"/>
              <a:t>Closing date for applications to Kent: 15</a:t>
            </a:r>
            <a:r>
              <a:rPr lang="en-GB" sz="2000" baseline="30000" dirty="0"/>
              <a:t>th</a:t>
            </a:r>
            <a:r>
              <a:rPr lang="en-GB" sz="2000" dirty="0"/>
              <a:t> January 2026</a:t>
            </a:r>
          </a:p>
          <a:p>
            <a:pPr marL="285750" indent="-285750" eaLnBrk="1" fontAlgn="auto" hangingPunct="1">
              <a:lnSpc>
                <a:spcPct val="200000"/>
              </a:lnSpc>
              <a:spcBef>
                <a:spcPts val="0"/>
              </a:spcBef>
              <a:spcAft>
                <a:spcPts val="0"/>
              </a:spcAft>
              <a:buFont typeface="Wingdings" panose="05000000000000000000" pitchFamily="2" charset="2"/>
              <a:buChar char="Ø"/>
              <a:defRPr/>
            </a:pPr>
            <a:r>
              <a:rPr lang="en-GB" sz="2000" dirty="0"/>
              <a:t>National Offer day; 16</a:t>
            </a:r>
            <a:r>
              <a:rPr lang="en-GB" sz="2000" baseline="30000" dirty="0"/>
              <a:t>th</a:t>
            </a:r>
            <a:r>
              <a:rPr lang="en-GB" sz="2000" dirty="0"/>
              <a:t> April 2026</a:t>
            </a:r>
          </a:p>
          <a:p>
            <a:pPr marL="285750" indent="-285750" eaLnBrk="1" fontAlgn="auto" hangingPunct="1">
              <a:lnSpc>
                <a:spcPct val="200000"/>
              </a:lnSpc>
              <a:spcBef>
                <a:spcPts val="0"/>
              </a:spcBef>
              <a:spcAft>
                <a:spcPts val="0"/>
              </a:spcAft>
              <a:buFont typeface="Wingdings" panose="05000000000000000000" pitchFamily="2" charset="2"/>
              <a:buChar char="Ø"/>
              <a:defRPr/>
            </a:pPr>
            <a:r>
              <a:rPr lang="en-GB" sz="2000" dirty="0"/>
              <a:t>Welcome letters from the school; from 20</a:t>
            </a:r>
            <a:r>
              <a:rPr lang="en-GB" sz="2000" baseline="30000" dirty="0"/>
              <a:t>th</a:t>
            </a:r>
            <a:r>
              <a:rPr lang="en-GB" sz="2000" dirty="0"/>
              <a:t> April 2026</a:t>
            </a:r>
          </a:p>
          <a:p>
            <a:pPr marL="285750" indent="-285750" eaLnBrk="1" fontAlgn="auto" hangingPunct="1">
              <a:lnSpc>
                <a:spcPct val="200000"/>
              </a:lnSpc>
              <a:spcBef>
                <a:spcPts val="0"/>
              </a:spcBef>
              <a:spcAft>
                <a:spcPts val="0"/>
              </a:spcAft>
              <a:buFont typeface="Wingdings" panose="05000000000000000000" pitchFamily="2" charset="2"/>
              <a:buChar char="Ø"/>
              <a:defRPr/>
            </a:pPr>
            <a:r>
              <a:rPr lang="en-GB" sz="2000" dirty="0"/>
              <a:t>Places accepted/rejected and waiting lists; by 30</a:t>
            </a:r>
            <a:r>
              <a:rPr lang="en-GB" sz="2000" baseline="30000" dirty="0"/>
              <a:t>th</a:t>
            </a:r>
            <a:r>
              <a:rPr lang="en-GB" sz="2000" dirty="0"/>
              <a:t> April 2026</a:t>
            </a:r>
          </a:p>
          <a:p>
            <a:pPr marL="285750" indent="-285750" eaLnBrk="1" fontAlgn="auto" hangingPunct="1">
              <a:lnSpc>
                <a:spcPct val="200000"/>
              </a:lnSpc>
              <a:spcBef>
                <a:spcPts val="0"/>
              </a:spcBef>
              <a:spcAft>
                <a:spcPts val="0"/>
              </a:spcAft>
              <a:buFont typeface="Wingdings" panose="05000000000000000000" pitchFamily="2" charset="2"/>
              <a:buChar char="Ø"/>
              <a:defRPr/>
            </a:pPr>
            <a:r>
              <a:rPr lang="en-GB" sz="2000" dirty="0"/>
              <a:t>Lodging of Appeals until 18</a:t>
            </a:r>
            <a:r>
              <a:rPr lang="en-GB" sz="2000" baseline="30000" dirty="0"/>
              <a:t>th</a:t>
            </a:r>
            <a:r>
              <a:rPr lang="en-GB" sz="2000" dirty="0"/>
              <a:t> May 2026</a:t>
            </a:r>
          </a:p>
          <a:p>
            <a:pPr marL="285750" indent="-285750" eaLnBrk="1" fontAlgn="auto" hangingPunct="1">
              <a:lnSpc>
                <a:spcPct val="200000"/>
              </a:lnSpc>
              <a:spcBef>
                <a:spcPts val="0"/>
              </a:spcBef>
              <a:spcAft>
                <a:spcPts val="0"/>
              </a:spcAft>
              <a:buFont typeface="Wingdings" panose="05000000000000000000" pitchFamily="2" charset="2"/>
              <a:buChar char="Ø"/>
              <a:defRPr/>
            </a:pPr>
            <a:r>
              <a:rPr lang="en-GB" sz="2000" dirty="0"/>
              <a:t>Vacant places reallocated from 21</a:t>
            </a:r>
            <a:r>
              <a:rPr lang="en-GB" sz="2000" baseline="30000" dirty="0"/>
              <a:t>st</a:t>
            </a:r>
            <a:r>
              <a:rPr lang="en-GB" sz="2000" dirty="0"/>
              <a:t> May 2026</a:t>
            </a:r>
            <a:endParaRPr lang="en-GB" dirty="0">
              <a:latin typeface="+mn-lt"/>
            </a:endParaRPr>
          </a:p>
        </p:txBody>
      </p:sp>
      <p:pic>
        <p:nvPicPr>
          <p:cNvPr id="6" name="Picture 5">
            <a:extLst>
              <a:ext uri="{FF2B5EF4-FFF2-40B4-BE49-F238E27FC236}">
                <a16:creationId xmlns:a16="http://schemas.microsoft.com/office/drawing/2014/main" id="{01CCBA4E-BA90-4828-BDA3-15EFA6BD1F39}"/>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950872E-DF48-4741-A593-BC40BE6ABBCE}"/>
              </a:ext>
            </a:extLst>
          </p:cNvPr>
          <p:cNvSpPr txBox="1"/>
          <p:nvPr/>
        </p:nvSpPr>
        <p:spPr>
          <a:xfrm>
            <a:off x="539750" y="1628775"/>
            <a:ext cx="7962900" cy="4924425"/>
          </a:xfrm>
          <a:prstGeom prst="rect">
            <a:avLst/>
          </a:prstGeom>
          <a:noFill/>
        </p:spPr>
        <p:txBody>
          <a:bodyPr>
            <a:spAutoFit/>
          </a:bodyPr>
          <a:lstStyle/>
          <a:p>
            <a:pPr algn="ctr" eaLnBrk="1" fontAlgn="auto" hangingPunct="1">
              <a:spcBef>
                <a:spcPts val="0"/>
              </a:spcBef>
              <a:spcAft>
                <a:spcPts val="0"/>
              </a:spcAft>
              <a:defRPr/>
            </a:pPr>
            <a:r>
              <a:rPr lang="en-GB" sz="3600" b="1" u="sng" dirty="0">
                <a:solidFill>
                  <a:srgbClr val="008000"/>
                </a:solidFill>
                <a:latin typeface="+mn-lt"/>
              </a:rPr>
              <a:t>Familiarisation</a:t>
            </a:r>
          </a:p>
          <a:p>
            <a:pPr eaLnBrk="1" fontAlgn="auto" hangingPunct="1">
              <a:spcBef>
                <a:spcPts val="0"/>
              </a:spcBef>
              <a:spcAft>
                <a:spcPts val="0"/>
              </a:spcAft>
              <a:defRPr/>
            </a:pPr>
            <a:endParaRPr lang="en-GB" dirty="0">
              <a:latin typeface="+mn-lt"/>
            </a:endParaRPr>
          </a:p>
          <a:p>
            <a:pPr marL="342900" indent="-342900" eaLnBrk="1" fontAlgn="auto" hangingPunct="1">
              <a:spcBef>
                <a:spcPts val="0"/>
              </a:spcBef>
              <a:spcAft>
                <a:spcPts val="0"/>
              </a:spcAft>
              <a:buFont typeface="Wingdings" panose="05000000000000000000" pitchFamily="2" charset="2"/>
              <a:buChar char="Ø"/>
              <a:defRPr/>
            </a:pPr>
            <a:r>
              <a:rPr lang="en-GB" sz="2000" dirty="0">
                <a:latin typeface="+mn-lt"/>
              </a:rPr>
              <a:t>In June 2026, there will be a new parent meeting which will provide you with an overview of the Early Years Foundation Stage, equip you with key information and give you the opportunity to meet the Foundation Stage team. </a:t>
            </a:r>
          </a:p>
          <a:p>
            <a:pPr marL="342900" indent="-342900" eaLnBrk="1" fontAlgn="auto" hangingPunct="1">
              <a:spcBef>
                <a:spcPts val="0"/>
              </a:spcBef>
              <a:spcAft>
                <a:spcPts val="0"/>
              </a:spcAft>
              <a:buFont typeface="Wingdings" panose="05000000000000000000" pitchFamily="2" charset="2"/>
              <a:buChar char="Ø"/>
              <a:defRPr/>
            </a:pPr>
            <a:r>
              <a:rPr lang="en-GB" sz="2000" dirty="0">
                <a:latin typeface="+mn-lt"/>
              </a:rPr>
              <a:t>In July 2026, the children will be invited to visit Hedgehog Class for two sessions where they will be able to meet their teacher, their classmates and become familiar with the school environment. They will sample some of the activities that we set up in our daily provision.</a:t>
            </a:r>
          </a:p>
          <a:p>
            <a:pPr marL="342900" indent="-342900" eaLnBrk="1" fontAlgn="auto" hangingPunct="1">
              <a:spcBef>
                <a:spcPts val="0"/>
              </a:spcBef>
              <a:spcAft>
                <a:spcPts val="0"/>
              </a:spcAft>
              <a:buFont typeface="Wingdings" panose="05000000000000000000" pitchFamily="2" charset="2"/>
              <a:buChar char="Ø"/>
              <a:defRPr/>
            </a:pPr>
            <a:r>
              <a:rPr lang="en-GB" sz="2000" dirty="0">
                <a:latin typeface="+mn-lt"/>
              </a:rPr>
              <a:t>In July, the Foundation Stage team will contact your child’s nursery or preschool for additional information about your child to ensure a smooth transition. </a:t>
            </a:r>
          </a:p>
          <a:p>
            <a:pPr marL="342900" indent="-342900" eaLnBrk="1" fontAlgn="auto" hangingPunct="1">
              <a:spcBef>
                <a:spcPts val="0"/>
              </a:spcBef>
              <a:spcAft>
                <a:spcPts val="0"/>
              </a:spcAft>
              <a:buFont typeface="Wingdings" panose="05000000000000000000" pitchFamily="2" charset="2"/>
              <a:buChar char="Ø"/>
              <a:defRPr/>
            </a:pPr>
            <a:r>
              <a:rPr lang="en-GB" sz="2000" dirty="0">
                <a:latin typeface="+mn-lt"/>
              </a:rPr>
              <a:t>In September 2026 we will carry out 1:1 meetings in school on the first two days of term.</a:t>
            </a:r>
          </a:p>
        </p:txBody>
      </p:sp>
      <p:pic>
        <p:nvPicPr>
          <p:cNvPr id="6" name="Picture 5">
            <a:extLst>
              <a:ext uri="{FF2B5EF4-FFF2-40B4-BE49-F238E27FC236}">
                <a16:creationId xmlns:a16="http://schemas.microsoft.com/office/drawing/2014/main" id="{88E02560-D2DB-4EC2-804E-C2239B997926}"/>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12291" name="TextBox 4">
            <a:extLst>
              <a:ext uri="{FF2B5EF4-FFF2-40B4-BE49-F238E27FC236}">
                <a16:creationId xmlns:a16="http://schemas.microsoft.com/office/drawing/2014/main" id="{AD804A34-92A1-4318-8A47-97F996E975C5}"/>
              </a:ext>
            </a:extLst>
          </p:cNvPr>
          <p:cNvSpPr txBox="1">
            <a:spLocks noChangeArrowheads="1"/>
          </p:cNvSpPr>
          <p:nvPr/>
        </p:nvSpPr>
        <p:spPr bwMode="auto">
          <a:xfrm>
            <a:off x="590550" y="1412776"/>
            <a:ext cx="7962900"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008000"/>
                </a:solidFill>
              </a:rPr>
              <a:t>Early Years Foundation Stage</a:t>
            </a:r>
          </a:p>
          <a:p>
            <a:pPr eaLnBrk="1" hangingPunct="1">
              <a:lnSpc>
                <a:spcPct val="100000"/>
              </a:lnSpc>
              <a:spcBef>
                <a:spcPct val="0"/>
              </a:spcBef>
              <a:buFontTx/>
              <a:buNone/>
            </a:pPr>
            <a:endParaRPr lang="en-GB" altLang="en-US" sz="1800" dirty="0"/>
          </a:p>
          <a:p>
            <a:pPr eaLnBrk="1" hangingPunct="1">
              <a:lnSpc>
                <a:spcPct val="100000"/>
              </a:lnSpc>
              <a:spcBef>
                <a:spcPct val="0"/>
              </a:spcBef>
              <a:buFontTx/>
              <a:buNone/>
            </a:pPr>
            <a:r>
              <a:rPr lang="en-GB" altLang="en-US" sz="2400" dirty="0"/>
              <a:t>We value each and every one of our children as an individual right from the start of their journey at Higham Primary School and our caring staff ensure they have a smooth transition from pre-school. </a:t>
            </a:r>
          </a:p>
          <a:p>
            <a:pPr eaLnBrk="1" hangingPunct="1">
              <a:lnSpc>
                <a:spcPct val="100000"/>
              </a:lnSpc>
              <a:spcBef>
                <a:spcPct val="0"/>
              </a:spcBef>
              <a:buFontTx/>
              <a:buNone/>
            </a:pPr>
            <a:endParaRPr lang="en-GB" altLang="en-US" sz="2400" dirty="0"/>
          </a:p>
          <a:p>
            <a:pPr eaLnBrk="1" hangingPunct="1">
              <a:lnSpc>
                <a:spcPct val="100000"/>
              </a:lnSpc>
              <a:spcBef>
                <a:spcPct val="0"/>
              </a:spcBef>
              <a:buFontTx/>
              <a:buNone/>
            </a:pPr>
            <a:r>
              <a:rPr lang="en-GB" altLang="en-US" sz="2400" dirty="0"/>
              <a:t>In EYFS we follow the Early Years Foundation Stage curriculum. Our children are nurtured in a secure environment, whilst being allowed to explore, enquire and develop their learning both inside and outside the classroom</a:t>
            </a:r>
          </a:p>
        </p:txBody>
      </p:sp>
      <p:pic>
        <p:nvPicPr>
          <p:cNvPr id="6" name="Picture 5">
            <a:extLst>
              <a:ext uri="{FF2B5EF4-FFF2-40B4-BE49-F238E27FC236}">
                <a16:creationId xmlns:a16="http://schemas.microsoft.com/office/drawing/2014/main" id="{0614FE4B-7153-4999-9949-DB0AD08B5DFB}"/>
              </a:ext>
            </a:extLst>
          </p:cNvPr>
          <p:cNvPicPr>
            <a:picLocks noChangeAspect="1"/>
          </p:cNvPicPr>
          <p:nvPr/>
        </p:nvPicPr>
        <p:blipFill rotWithShape="1">
          <a:blip r:embed="rId2"/>
          <a:srcRect t="10991"/>
          <a:stretch/>
        </p:blipFill>
        <p:spPr>
          <a:xfrm>
            <a:off x="0" y="0"/>
            <a:ext cx="9144000" cy="1537043"/>
          </a:xfrm>
          <a:prstGeom prst="rect">
            <a:avLst/>
          </a:prstGeom>
        </p:spPr>
      </p:pic>
      <p:pic>
        <p:nvPicPr>
          <p:cNvPr id="2" name="Picture 1">
            <a:extLst>
              <a:ext uri="{FF2B5EF4-FFF2-40B4-BE49-F238E27FC236}">
                <a16:creationId xmlns:a16="http://schemas.microsoft.com/office/drawing/2014/main" id="{21A81618-89A1-4D87-9380-8A3BCA484C04}"/>
              </a:ext>
            </a:extLst>
          </p:cNvPr>
          <p:cNvPicPr>
            <a:picLocks noChangeAspect="1"/>
          </p:cNvPicPr>
          <p:nvPr/>
        </p:nvPicPr>
        <p:blipFill>
          <a:blip r:embed="rId3"/>
          <a:stretch>
            <a:fillRect/>
          </a:stretch>
        </p:blipFill>
        <p:spPr>
          <a:xfrm>
            <a:off x="7532320" y="5498287"/>
            <a:ext cx="1369133" cy="1385966"/>
          </a:xfrm>
          <a:prstGeom prst="rect">
            <a:avLst/>
          </a:prstGeom>
        </p:spPr>
      </p:pic>
      <p:pic>
        <p:nvPicPr>
          <p:cNvPr id="3" name="Picture 2">
            <a:extLst>
              <a:ext uri="{FF2B5EF4-FFF2-40B4-BE49-F238E27FC236}">
                <a16:creationId xmlns:a16="http://schemas.microsoft.com/office/drawing/2014/main" id="{B948523A-ECE6-4104-B818-DD25449F26E7}"/>
              </a:ext>
            </a:extLst>
          </p:cNvPr>
          <p:cNvPicPr>
            <a:picLocks noChangeAspect="1"/>
          </p:cNvPicPr>
          <p:nvPr/>
        </p:nvPicPr>
        <p:blipFill>
          <a:blip r:embed="rId4"/>
          <a:stretch>
            <a:fillRect/>
          </a:stretch>
        </p:blipFill>
        <p:spPr>
          <a:xfrm>
            <a:off x="3707274" y="5595218"/>
            <a:ext cx="2091109" cy="1261981"/>
          </a:xfrm>
          <a:prstGeom prst="rect">
            <a:avLst/>
          </a:prstGeom>
        </p:spPr>
      </p:pic>
      <p:pic>
        <p:nvPicPr>
          <p:cNvPr id="4" name="Picture 3">
            <a:extLst>
              <a:ext uri="{FF2B5EF4-FFF2-40B4-BE49-F238E27FC236}">
                <a16:creationId xmlns:a16="http://schemas.microsoft.com/office/drawing/2014/main" id="{EFF54084-7624-4A93-875D-C80FBBFF782C}"/>
              </a:ext>
            </a:extLst>
          </p:cNvPr>
          <p:cNvPicPr>
            <a:picLocks noChangeAspect="1"/>
          </p:cNvPicPr>
          <p:nvPr/>
        </p:nvPicPr>
        <p:blipFill>
          <a:blip r:embed="rId5"/>
          <a:stretch>
            <a:fillRect/>
          </a:stretch>
        </p:blipFill>
        <p:spPr>
          <a:xfrm>
            <a:off x="6093658" y="5516761"/>
            <a:ext cx="1080120" cy="1367492"/>
          </a:xfrm>
          <a:prstGeom prst="rect">
            <a:avLst/>
          </a:prstGeom>
        </p:spPr>
      </p:pic>
      <p:pic>
        <p:nvPicPr>
          <p:cNvPr id="5" name="Picture 4">
            <a:extLst>
              <a:ext uri="{FF2B5EF4-FFF2-40B4-BE49-F238E27FC236}">
                <a16:creationId xmlns:a16="http://schemas.microsoft.com/office/drawing/2014/main" id="{AB76F9CD-B3C1-4C39-8B98-14D89357653E}"/>
              </a:ext>
            </a:extLst>
          </p:cNvPr>
          <p:cNvPicPr>
            <a:picLocks noChangeAspect="1"/>
          </p:cNvPicPr>
          <p:nvPr/>
        </p:nvPicPr>
        <p:blipFill>
          <a:blip r:embed="rId6"/>
          <a:stretch>
            <a:fillRect/>
          </a:stretch>
        </p:blipFill>
        <p:spPr>
          <a:xfrm>
            <a:off x="2330581" y="5520808"/>
            <a:ext cx="1080119" cy="1378661"/>
          </a:xfrm>
          <a:prstGeom prst="rect">
            <a:avLst/>
          </a:prstGeom>
        </p:spPr>
      </p:pic>
      <p:pic>
        <p:nvPicPr>
          <p:cNvPr id="7" name="Picture 6">
            <a:extLst>
              <a:ext uri="{FF2B5EF4-FFF2-40B4-BE49-F238E27FC236}">
                <a16:creationId xmlns:a16="http://schemas.microsoft.com/office/drawing/2014/main" id="{3A1E0125-6F9F-44A5-8D2C-3057C375C69E}"/>
              </a:ext>
            </a:extLst>
          </p:cNvPr>
          <p:cNvPicPr>
            <a:picLocks noChangeAspect="1"/>
          </p:cNvPicPr>
          <p:nvPr/>
        </p:nvPicPr>
        <p:blipFill>
          <a:blip r:embed="rId7"/>
          <a:stretch>
            <a:fillRect/>
          </a:stretch>
        </p:blipFill>
        <p:spPr>
          <a:xfrm>
            <a:off x="223901" y="5563357"/>
            <a:ext cx="1758677" cy="132730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15363" name="TextBox 4">
            <a:extLst>
              <a:ext uri="{FF2B5EF4-FFF2-40B4-BE49-F238E27FC236}">
                <a16:creationId xmlns:a16="http://schemas.microsoft.com/office/drawing/2014/main" id="{EE705CDA-71B2-4BB5-B12A-FBE14C98DC76}"/>
              </a:ext>
            </a:extLst>
          </p:cNvPr>
          <p:cNvSpPr txBox="1">
            <a:spLocks noChangeArrowheads="1"/>
          </p:cNvSpPr>
          <p:nvPr/>
        </p:nvSpPr>
        <p:spPr bwMode="auto">
          <a:xfrm>
            <a:off x="3276600" y="1628775"/>
            <a:ext cx="5543550" cy="551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008000"/>
                </a:solidFill>
              </a:rPr>
              <a:t>Outdoor Learning </a:t>
            </a:r>
          </a:p>
          <a:p>
            <a:pPr eaLnBrk="1" hangingPunct="1">
              <a:lnSpc>
                <a:spcPct val="100000"/>
              </a:lnSpc>
              <a:spcBef>
                <a:spcPct val="0"/>
              </a:spcBef>
              <a:buFontTx/>
              <a:buNone/>
            </a:pPr>
            <a:endParaRPr lang="en-GB" altLang="en-US" sz="1800" dirty="0"/>
          </a:p>
          <a:p>
            <a:pPr eaLnBrk="1" hangingPunct="1">
              <a:lnSpc>
                <a:spcPct val="100000"/>
              </a:lnSpc>
              <a:spcBef>
                <a:spcPct val="0"/>
              </a:spcBef>
              <a:buFontTx/>
              <a:buNone/>
            </a:pPr>
            <a:r>
              <a:rPr lang="en-GB" altLang="en-US" sz="2200" dirty="0"/>
              <a:t>At Higham Primary School we are fortunate to have many fantastic outdoor features.  We have extensive grounds with a dedicated outdoors science area, containing a pond and a wide variety of natural habitats.  There are two football pitches and a smaller field with a trim trail.  Across the two playgrounds there is also basketball hoops, a wide variety of playground game markings, large play apparatus for Key Stage 2, a climbing wall and a tyre park.</a:t>
            </a:r>
          </a:p>
          <a:p>
            <a:pPr eaLnBrk="1" hangingPunct="1">
              <a:lnSpc>
                <a:spcPct val="100000"/>
              </a:lnSpc>
              <a:spcBef>
                <a:spcPct val="0"/>
              </a:spcBef>
              <a:buFontTx/>
              <a:buNone/>
            </a:pPr>
            <a:r>
              <a:rPr lang="en-GB" altLang="en-US" dirty="0"/>
              <a:t> </a:t>
            </a:r>
          </a:p>
          <a:p>
            <a:pPr eaLnBrk="1" hangingPunct="1">
              <a:lnSpc>
                <a:spcPct val="100000"/>
              </a:lnSpc>
              <a:spcBef>
                <a:spcPct val="0"/>
              </a:spcBef>
              <a:buFontTx/>
              <a:buNone/>
            </a:pPr>
            <a:endParaRPr lang="en-GB" altLang="en-US" dirty="0"/>
          </a:p>
          <a:p>
            <a:pPr eaLnBrk="1" hangingPunct="1">
              <a:lnSpc>
                <a:spcPct val="80000"/>
              </a:lnSpc>
              <a:spcBef>
                <a:spcPct val="0"/>
              </a:spcBef>
              <a:buFontTx/>
              <a:buNone/>
            </a:pPr>
            <a:endParaRPr lang="en-GB" altLang="en-US" dirty="0"/>
          </a:p>
        </p:txBody>
      </p:sp>
      <p:pic>
        <p:nvPicPr>
          <p:cNvPr id="9" name="Picture 8">
            <a:extLst>
              <a:ext uri="{FF2B5EF4-FFF2-40B4-BE49-F238E27FC236}">
                <a16:creationId xmlns:a16="http://schemas.microsoft.com/office/drawing/2014/main" id="{B6C160CC-73CB-4D42-8579-68FD9AD0F461}"/>
              </a:ext>
            </a:extLst>
          </p:cNvPr>
          <p:cNvPicPr>
            <a:picLocks noChangeAspect="1"/>
          </p:cNvPicPr>
          <p:nvPr/>
        </p:nvPicPr>
        <p:blipFill rotWithShape="1">
          <a:blip r:embed="rId2"/>
          <a:srcRect t="10991"/>
          <a:stretch/>
        </p:blipFill>
        <p:spPr>
          <a:xfrm>
            <a:off x="0" y="0"/>
            <a:ext cx="9144000" cy="1537043"/>
          </a:xfrm>
          <a:prstGeom prst="rect">
            <a:avLst/>
          </a:prstGeom>
        </p:spPr>
      </p:pic>
      <p:pic>
        <p:nvPicPr>
          <p:cNvPr id="2" name="Picture 1">
            <a:extLst>
              <a:ext uri="{FF2B5EF4-FFF2-40B4-BE49-F238E27FC236}">
                <a16:creationId xmlns:a16="http://schemas.microsoft.com/office/drawing/2014/main" id="{9D2CD279-A177-4793-BCBC-D696232378C2}"/>
              </a:ext>
            </a:extLst>
          </p:cNvPr>
          <p:cNvPicPr>
            <a:picLocks noChangeAspect="1"/>
          </p:cNvPicPr>
          <p:nvPr/>
        </p:nvPicPr>
        <p:blipFill>
          <a:blip r:embed="rId3"/>
          <a:stretch>
            <a:fillRect/>
          </a:stretch>
        </p:blipFill>
        <p:spPr>
          <a:xfrm>
            <a:off x="392095" y="5119223"/>
            <a:ext cx="2538412" cy="1707028"/>
          </a:xfrm>
          <a:prstGeom prst="rect">
            <a:avLst/>
          </a:prstGeom>
        </p:spPr>
      </p:pic>
      <p:pic>
        <p:nvPicPr>
          <p:cNvPr id="3" name="Picture 2">
            <a:extLst>
              <a:ext uri="{FF2B5EF4-FFF2-40B4-BE49-F238E27FC236}">
                <a16:creationId xmlns:a16="http://schemas.microsoft.com/office/drawing/2014/main" id="{C06D088B-D7BF-40E0-A4C8-1CD04D703742}"/>
              </a:ext>
            </a:extLst>
          </p:cNvPr>
          <p:cNvPicPr>
            <a:picLocks noChangeAspect="1"/>
          </p:cNvPicPr>
          <p:nvPr/>
        </p:nvPicPr>
        <p:blipFill>
          <a:blip r:embed="rId4"/>
          <a:stretch>
            <a:fillRect/>
          </a:stretch>
        </p:blipFill>
        <p:spPr>
          <a:xfrm>
            <a:off x="404372" y="3241492"/>
            <a:ext cx="2536591" cy="1877731"/>
          </a:xfrm>
          <a:prstGeom prst="rect">
            <a:avLst/>
          </a:prstGeom>
        </p:spPr>
      </p:pic>
      <p:pic>
        <p:nvPicPr>
          <p:cNvPr id="7" name="Picture 6">
            <a:extLst>
              <a:ext uri="{FF2B5EF4-FFF2-40B4-BE49-F238E27FC236}">
                <a16:creationId xmlns:a16="http://schemas.microsoft.com/office/drawing/2014/main" id="{6CC2C3FE-A7DC-4DFB-84A9-97867A4F6B3E}"/>
              </a:ext>
            </a:extLst>
          </p:cNvPr>
          <p:cNvPicPr>
            <a:picLocks noChangeAspect="1"/>
          </p:cNvPicPr>
          <p:nvPr/>
        </p:nvPicPr>
        <p:blipFill rotWithShape="1">
          <a:blip r:embed="rId5"/>
          <a:srcRect l="14461" t="17212"/>
          <a:stretch/>
        </p:blipFill>
        <p:spPr>
          <a:xfrm>
            <a:off x="414828" y="1484136"/>
            <a:ext cx="2526135" cy="1757356"/>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16387" name="TextBox 4">
            <a:extLst>
              <a:ext uri="{FF2B5EF4-FFF2-40B4-BE49-F238E27FC236}">
                <a16:creationId xmlns:a16="http://schemas.microsoft.com/office/drawing/2014/main" id="{21F60C67-FC4B-4D38-B9D3-0B8CE80BFB8D}"/>
              </a:ext>
            </a:extLst>
          </p:cNvPr>
          <p:cNvSpPr txBox="1">
            <a:spLocks noChangeArrowheads="1"/>
          </p:cNvSpPr>
          <p:nvPr/>
        </p:nvSpPr>
        <p:spPr bwMode="auto">
          <a:xfrm>
            <a:off x="539750" y="1628775"/>
            <a:ext cx="7962900" cy="498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008000"/>
                </a:solidFill>
              </a:rPr>
              <a:t>Breakfast and After-School Club</a:t>
            </a:r>
          </a:p>
          <a:p>
            <a:pPr eaLnBrk="1" hangingPunct="1">
              <a:lnSpc>
                <a:spcPct val="100000"/>
              </a:lnSpc>
              <a:spcBef>
                <a:spcPct val="0"/>
              </a:spcBef>
              <a:buFontTx/>
              <a:buNone/>
            </a:pPr>
            <a:endParaRPr lang="en-GB" altLang="en-US" sz="1800" dirty="0"/>
          </a:p>
          <a:p>
            <a:pPr>
              <a:lnSpc>
                <a:spcPct val="100000"/>
              </a:lnSpc>
              <a:spcBef>
                <a:spcPct val="0"/>
              </a:spcBef>
              <a:buFontTx/>
              <a:buNone/>
            </a:pPr>
            <a:r>
              <a:rPr lang="en-GB" altLang="en-US" sz="2200" dirty="0"/>
              <a:t>At Higham Primary we operate a successful breakfast and after school club term time only.</a:t>
            </a:r>
          </a:p>
          <a:p>
            <a:pPr>
              <a:lnSpc>
                <a:spcPct val="100000"/>
              </a:lnSpc>
              <a:spcBef>
                <a:spcPct val="0"/>
              </a:spcBef>
              <a:buFontTx/>
              <a:buNone/>
            </a:pPr>
            <a:endParaRPr lang="en-GB" altLang="en-US" sz="2200" dirty="0"/>
          </a:p>
          <a:p>
            <a:pPr>
              <a:lnSpc>
                <a:spcPct val="100000"/>
              </a:lnSpc>
              <a:spcBef>
                <a:spcPct val="0"/>
              </a:spcBef>
              <a:buFontTx/>
              <a:buNone/>
            </a:pPr>
            <a:r>
              <a:rPr lang="en-GB" altLang="en-US" sz="2200" dirty="0"/>
              <a:t>Our breakfast club is open from 8.00 am until 8.40 am and our After School Club is open from 3.20 pm until 5.45 pm. </a:t>
            </a:r>
          </a:p>
          <a:p>
            <a:pPr>
              <a:lnSpc>
                <a:spcPct val="100000"/>
              </a:lnSpc>
              <a:spcBef>
                <a:spcPct val="0"/>
              </a:spcBef>
              <a:buFontTx/>
              <a:buNone/>
            </a:pPr>
            <a:endParaRPr lang="en-GB" altLang="en-US" sz="2200" dirty="0"/>
          </a:p>
          <a:p>
            <a:pPr>
              <a:lnSpc>
                <a:spcPct val="100000"/>
              </a:lnSpc>
              <a:spcBef>
                <a:spcPct val="0"/>
              </a:spcBef>
              <a:buFontTx/>
              <a:buNone/>
            </a:pPr>
            <a:r>
              <a:rPr lang="en-GB" altLang="en-US" sz="2200" dirty="0"/>
              <a:t>We provide a high quality service which meets the needs of both parents/carers and children.  For parents/carers, this means knowing that your child is safe and happy in a club that is reliable and offers a consistent service.  Higham Primary School will ensure that appropriate standards of behaviour, discipline and hygiene are maintained.</a:t>
            </a:r>
          </a:p>
        </p:txBody>
      </p:sp>
      <p:pic>
        <p:nvPicPr>
          <p:cNvPr id="6" name="Picture 5">
            <a:extLst>
              <a:ext uri="{FF2B5EF4-FFF2-40B4-BE49-F238E27FC236}">
                <a16:creationId xmlns:a16="http://schemas.microsoft.com/office/drawing/2014/main" id="{F96DE778-2085-468E-9E8D-304543331D73}"/>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17411" name="TextBox 4">
            <a:extLst>
              <a:ext uri="{FF2B5EF4-FFF2-40B4-BE49-F238E27FC236}">
                <a16:creationId xmlns:a16="http://schemas.microsoft.com/office/drawing/2014/main" id="{131D4BC4-BAEC-48C2-AED0-B18FE9A4A250}"/>
              </a:ext>
            </a:extLst>
          </p:cNvPr>
          <p:cNvSpPr txBox="1">
            <a:spLocks noChangeArrowheads="1"/>
          </p:cNvSpPr>
          <p:nvPr/>
        </p:nvSpPr>
        <p:spPr bwMode="auto">
          <a:xfrm>
            <a:off x="539750" y="1506725"/>
            <a:ext cx="7962900" cy="50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008000"/>
                </a:solidFill>
              </a:rPr>
              <a:t>School Meals</a:t>
            </a:r>
          </a:p>
          <a:p>
            <a:pPr eaLnBrk="1" hangingPunct="1">
              <a:lnSpc>
                <a:spcPct val="100000"/>
              </a:lnSpc>
              <a:spcBef>
                <a:spcPct val="0"/>
              </a:spcBef>
              <a:buFontTx/>
              <a:buNone/>
            </a:pPr>
            <a:endParaRPr lang="en-GB" altLang="en-US" sz="1800" dirty="0"/>
          </a:p>
          <a:p>
            <a:pPr eaLnBrk="1" hangingPunct="1">
              <a:lnSpc>
                <a:spcPct val="100000"/>
              </a:lnSpc>
              <a:spcBef>
                <a:spcPct val="0"/>
              </a:spcBef>
              <a:buFontTx/>
              <a:buNone/>
            </a:pPr>
            <a:r>
              <a:rPr lang="en-GB" altLang="en-US" sz="2400" dirty="0"/>
              <a:t>At Higham Primary School we help children develop healthy eating habits and ensure that they get the energy and nutrition they need across the whole school day.  Our on-site cook, cooks food that looks good and tastes delicious. Our menus are changed regularly in consultation with the children. Please look at the school website for our latest menu. </a:t>
            </a:r>
          </a:p>
          <a:p>
            <a:pPr eaLnBrk="1" hangingPunct="1">
              <a:lnSpc>
                <a:spcPct val="100000"/>
              </a:lnSpc>
              <a:spcBef>
                <a:spcPct val="0"/>
              </a:spcBef>
              <a:buFontTx/>
              <a:buNone/>
            </a:pPr>
            <a:endParaRPr lang="en-GB" altLang="en-US" sz="2400" dirty="0"/>
          </a:p>
          <a:p>
            <a:pPr eaLnBrk="1" hangingPunct="1">
              <a:lnSpc>
                <a:spcPct val="100000"/>
              </a:lnSpc>
              <a:spcBef>
                <a:spcPct val="0"/>
              </a:spcBef>
              <a:buFontTx/>
              <a:buNone/>
            </a:pPr>
            <a:r>
              <a:rPr lang="en-GB" altLang="en-US" sz="2400" dirty="0"/>
              <a:t>All children in reception, year 1 and year 2 automatically get free school meals. </a:t>
            </a:r>
            <a:r>
              <a:rPr lang="en-GB" altLang="en-US" dirty="0"/>
              <a:t> </a:t>
            </a:r>
          </a:p>
          <a:p>
            <a:pPr eaLnBrk="1" hangingPunct="1">
              <a:lnSpc>
                <a:spcPct val="100000"/>
              </a:lnSpc>
              <a:spcBef>
                <a:spcPct val="0"/>
              </a:spcBef>
              <a:buFontTx/>
              <a:buNone/>
            </a:pPr>
            <a:endParaRPr lang="en-GB" altLang="en-US" dirty="0"/>
          </a:p>
          <a:p>
            <a:pPr eaLnBrk="1" hangingPunct="1">
              <a:lnSpc>
                <a:spcPct val="80000"/>
              </a:lnSpc>
              <a:spcBef>
                <a:spcPct val="0"/>
              </a:spcBef>
              <a:buFontTx/>
              <a:buNone/>
            </a:pPr>
            <a:endParaRPr lang="en-GB" altLang="en-US" dirty="0"/>
          </a:p>
        </p:txBody>
      </p:sp>
      <p:pic>
        <p:nvPicPr>
          <p:cNvPr id="6" name="Picture 5">
            <a:extLst>
              <a:ext uri="{FF2B5EF4-FFF2-40B4-BE49-F238E27FC236}">
                <a16:creationId xmlns:a16="http://schemas.microsoft.com/office/drawing/2014/main" id="{93D43C05-6DD0-4CC0-B36C-8B5CCCEA090F}"/>
              </a:ext>
            </a:extLst>
          </p:cNvPr>
          <p:cNvPicPr>
            <a:picLocks noChangeAspect="1"/>
          </p:cNvPicPr>
          <p:nvPr/>
        </p:nvPicPr>
        <p:blipFill rotWithShape="1">
          <a:blip r:embed="rId2"/>
          <a:srcRect t="10991"/>
          <a:stretch/>
        </p:blipFill>
        <p:spPr>
          <a:xfrm>
            <a:off x="0" y="0"/>
            <a:ext cx="9144000" cy="1537043"/>
          </a:xfrm>
          <a:prstGeom prst="rect">
            <a:avLst/>
          </a:prstGeom>
        </p:spPr>
      </p:pic>
      <p:pic>
        <p:nvPicPr>
          <p:cNvPr id="3" name="Picture 2">
            <a:extLst>
              <a:ext uri="{FF2B5EF4-FFF2-40B4-BE49-F238E27FC236}">
                <a16:creationId xmlns:a16="http://schemas.microsoft.com/office/drawing/2014/main" id="{EA518DD0-4363-4CB1-A030-8D43512954D6}"/>
              </a:ext>
            </a:extLst>
          </p:cNvPr>
          <p:cNvPicPr>
            <a:picLocks noChangeAspect="1"/>
          </p:cNvPicPr>
          <p:nvPr/>
        </p:nvPicPr>
        <p:blipFill>
          <a:blip r:embed="rId3"/>
          <a:stretch>
            <a:fillRect/>
          </a:stretch>
        </p:blipFill>
        <p:spPr>
          <a:xfrm>
            <a:off x="6391373" y="5311680"/>
            <a:ext cx="2634704" cy="1537451"/>
          </a:xfrm>
          <a:prstGeom prst="rect">
            <a:avLst/>
          </a:prstGeom>
        </p:spPr>
      </p:pic>
      <p:pic>
        <p:nvPicPr>
          <p:cNvPr id="5" name="Picture 4">
            <a:extLst>
              <a:ext uri="{FF2B5EF4-FFF2-40B4-BE49-F238E27FC236}">
                <a16:creationId xmlns:a16="http://schemas.microsoft.com/office/drawing/2014/main" id="{51724E78-0D5F-415A-BC5F-98BA7684A7CC}"/>
              </a:ext>
            </a:extLst>
          </p:cNvPr>
          <p:cNvPicPr>
            <a:picLocks noChangeAspect="1"/>
          </p:cNvPicPr>
          <p:nvPr/>
        </p:nvPicPr>
        <p:blipFill>
          <a:blip r:embed="rId4"/>
          <a:stretch>
            <a:fillRect/>
          </a:stretch>
        </p:blipFill>
        <p:spPr>
          <a:xfrm>
            <a:off x="3131839" y="5311680"/>
            <a:ext cx="2921111" cy="15370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16387" name="TextBox 4">
            <a:extLst>
              <a:ext uri="{FF2B5EF4-FFF2-40B4-BE49-F238E27FC236}">
                <a16:creationId xmlns:a16="http://schemas.microsoft.com/office/drawing/2014/main" id="{21F60C67-FC4B-4D38-B9D3-0B8CE80BFB8D}"/>
              </a:ext>
            </a:extLst>
          </p:cNvPr>
          <p:cNvSpPr txBox="1">
            <a:spLocks noChangeArrowheads="1"/>
          </p:cNvSpPr>
          <p:nvPr/>
        </p:nvSpPr>
        <p:spPr bwMode="auto">
          <a:xfrm>
            <a:off x="539750" y="1628775"/>
            <a:ext cx="79629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008000"/>
                </a:solidFill>
              </a:rPr>
              <a:t>Getting your child ready for school</a:t>
            </a:r>
          </a:p>
          <a:p>
            <a:pPr eaLnBrk="1" hangingPunct="1">
              <a:lnSpc>
                <a:spcPct val="100000"/>
              </a:lnSpc>
              <a:spcBef>
                <a:spcPct val="0"/>
              </a:spcBef>
              <a:buFontTx/>
              <a:buNone/>
            </a:pPr>
            <a:endParaRPr lang="en-GB" altLang="en-US" sz="1800" dirty="0"/>
          </a:p>
        </p:txBody>
      </p:sp>
      <p:pic>
        <p:nvPicPr>
          <p:cNvPr id="4" name="Picture 3">
            <a:extLst>
              <a:ext uri="{FF2B5EF4-FFF2-40B4-BE49-F238E27FC236}">
                <a16:creationId xmlns:a16="http://schemas.microsoft.com/office/drawing/2014/main" id="{1D415F4D-FE8C-43FC-9FB5-DF3E15C04CB5}"/>
              </a:ext>
            </a:extLst>
          </p:cNvPr>
          <p:cNvPicPr>
            <a:picLocks noChangeAspect="1"/>
          </p:cNvPicPr>
          <p:nvPr/>
        </p:nvPicPr>
        <p:blipFill>
          <a:blip r:embed="rId2"/>
          <a:stretch>
            <a:fillRect/>
          </a:stretch>
        </p:blipFill>
        <p:spPr>
          <a:xfrm>
            <a:off x="855389" y="2276872"/>
            <a:ext cx="7331621" cy="4451275"/>
          </a:xfrm>
          <a:prstGeom prst="rect">
            <a:avLst/>
          </a:prstGeom>
        </p:spPr>
      </p:pic>
      <p:pic>
        <p:nvPicPr>
          <p:cNvPr id="7" name="Picture 6">
            <a:extLst>
              <a:ext uri="{FF2B5EF4-FFF2-40B4-BE49-F238E27FC236}">
                <a16:creationId xmlns:a16="http://schemas.microsoft.com/office/drawing/2014/main" id="{B2050F5C-445E-4135-890D-1B7F5D11B1A4}"/>
              </a:ext>
            </a:extLst>
          </p:cNvPr>
          <p:cNvPicPr>
            <a:picLocks noChangeAspect="1"/>
          </p:cNvPicPr>
          <p:nvPr/>
        </p:nvPicPr>
        <p:blipFill rotWithShape="1">
          <a:blip r:embed="rId3"/>
          <a:srcRect t="10991"/>
          <a:stretch/>
        </p:blipFill>
        <p:spPr>
          <a:xfrm>
            <a:off x="0" y="0"/>
            <a:ext cx="9144000" cy="1537043"/>
          </a:xfrm>
          <a:prstGeom prst="rect">
            <a:avLst/>
          </a:prstGeom>
        </p:spPr>
      </p:pic>
    </p:spTree>
    <p:extLst>
      <p:ext uri="{BB962C8B-B14F-4D97-AF65-F5344CB8AC3E}">
        <p14:creationId xmlns:p14="http://schemas.microsoft.com/office/powerpoint/2010/main" val="5977536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442DD71-A0E4-42C0-BB70-08A82AB72B4D}"/>
              </a:ext>
            </a:extLst>
          </p:cNvPr>
          <p:cNvSpPr txBox="1"/>
          <p:nvPr/>
        </p:nvSpPr>
        <p:spPr>
          <a:xfrm>
            <a:off x="539750" y="1628775"/>
            <a:ext cx="7962900" cy="5616281"/>
          </a:xfrm>
          <a:prstGeom prst="rect">
            <a:avLst/>
          </a:prstGeom>
          <a:noFill/>
        </p:spPr>
        <p:txBody>
          <a:bodyPr>
            <a:spAutoFit/>
          </a:bodyPr>
          <a:lstStyle/>
          <a:p>
            <a:pPr algn="ctr" eaLnBrk="1" fontAlgn="auto" hangingPunct="1">
              <a:spcBef>
                <a:spcPts val="0"/>
              </a:spcBef>
              <a:spcAft>
                <a:spcPts val="0"/>
              </a:spcAft>
              <a:defRPr/>
            </a:pPr>
            <a:r>
              <a:rPr lang="en-GB" sz="2800" b="1" dirty="0">
                <a:latin typeface="+mn-lt"/>
              </a:rPr>
              <a:t>Any questions?</a:t>
            </a:r>
          </a:p>
          <a:p>
            <a:pPr algn="ctr" eaLnBrk="1" fontAlgn="auto" hangingPunct="1">
              <a:spcBef>
                <a:spcPts val="0"/>
              </a:spcBef>
              <a:spcAft>
                <a:spcPts val="0"/>
              </a:spcAft>
              <a:defRPr/>
            </a:pPr>
            <a:endParaRPr lang="en-GB" sz="2800" b="1" dirty="0">
              <a:latin typeface="+mn-lt"/>
            </a:endParaRPr>
          </a:p>
          <a:p>
            <a:pPr algn="ctr" eaLnBrk="1" fontAlgn="auto" hangingPunct="1">
              <a:spcBef>
                <a:spcPts val="0"/>
              </a:spcBef>
              <a:spcAft>
                <a:spcPts val="0"/>
              </a:spcAft>
              <a:defRPr/>
            </a:pPr>
            <a:r>
              <a:rPr lang="en-GB" sz="2800" b="1" dirty="0">
                <a:latin typeface="+mn-lt"/>
              </a:rPr>
              <a:t>Our House Captains and Vice Captains, will now take you on a tour of the school. Please feel free to ask them any questions during your tour.</a:t>
            </a:r>
          </a:p>
          <a:p>
            <a:pPr algn="ctr" eaLnBrk="1" fontAlgn="auto" hangingPunct="1">
              <a:spcBef>
                <a:spcPts val="0"/>
              </a:spcBef>
              <a:spcAft>
                <a:spcPts val="0"/>
              </a:spcAft>
              <a:defRPr/>
            </a:pPr>
            <a:endParaRPr lang="en-GB" sz="2800" b="1" dirty="0">
              <a:latin typeface="+mn-lt"/>
            </a:endParaRPr>
          </a:p>
          <a:p>
            <a:pPr algn="ctr" eaLnBrk="1" fontAlgn="auto" hangingPunct="1">
              <a:spcBef>
                <a:spcPts val="0"/>
              </a:spcBef>
              <a:spcAft>
                <a:spcPts val="0"/>
              </a:spcAft>
              <a:defRPr/>
            </a:pPr>
            <a:r>
              <a:rPr lang="en-GB" sz="2800" b="1" dirty="0">
                <a:latin typeface="+mn-lt"/>
              </a:rPr>
              <a:t>Don’t forget to check out our website and Facebook page!</a:t>
            </a:r>
          </a:p>
          <a:p>
            <a:pPr algn="ctr" eaLnBrk="1" fontAlgn="auto" hangingPunct="1">
              <a:spcBef>
                <a:spcPts val="0"/>
              </a:spcBef>
              <a:spcAft>
                <a:spcPts val="0"/>
              </a:spcAft>
              <a:defRPr/>
            </a:pPr>
            <a:endParaRPr lang="en-GB" sz="2800" b="1" dirty="0">
              <a:latin typeface="+mn-lt"/>
            </a:endParaRPr>
          </a:p>
          <a:p>
            <a:pPr algn="ctr" eaLnBrk="1" fontAlgn="auto" hangingPunct="1">
              <a:spcBef>
                <a:spcPts val="0"/>
              </a:spcBef>
              <a:spcAft>
                <a:spcPts val="0"/>
              </a:spcAft>
              <a:defRPr/>
            </a:pPr>
            <a:r>
              <a:rPr lang="en-GB" sz="2800" b="1" dirty="0">
                <a:latin typeface="+mn-lt"/>
              </a:rPr>
              <a:t>Please ring the School Office if you have any other questions.</a:t>
            </a:r>
          </a:p>
          <a:p>
            <a:pPr eaLnBrk="1" fontAlgn="auto" hangingPunct="1">
              <a:spcBef>
                <a:spcPts val="0"/>
              </a:spcBef>
              <a:spcAft>
                <a:spcPts val="0"/>
              </a:spcAft>
              <a:defRPr/>
            </a:pPr>
            <a:endParaRPr lang="en-GB" sz="2800" dirty="0">
              <a:latin typeface="+mn-lt"/>
            </a:endParaRPr>
          </a:p>
          <a:p>
            <a:pPr eaLnBrk="1" fontAlgn="auto" hangingPunct="1">
              <a:lnSpc>
                <a:spcPct val="80000"/>
              </a:lnSpc>
              <a:spcBef>
                <a:spcPts val="0"/>
              </a:spcBef>
              <a:spcAft>
                <a:spcPts val="0"/>
              </a:spcAft>
              <a:defRPr/>
            </a:pPr>
            <a:endParaRPr lang="en-GB" altLang="en-US" sz="2800" dirty="0"/>
          </a:p>
        </p:txBody>
      </p:sp>
      <p:pic>
        <p:nvPicPr>
          <p:cNvPr id="6" name="Picture 5">
            <a:extLst>
              <a:ext uri="{FF2B5EF4-FFF2-40B4-BE49-F238E27FC236}">
                <a16:creationId xmlns:a16="http://schemas.microsoft.com/office/drawing/2014/main" id="{78C33FCD-8C84-492D-B235-745D0F2662CB}"/>
              </a:ext>
            </a:extLst>
          </p:cNvPr>
          <p:cNvPicPr>
            <a:picLocks noChangeAspect="1"/>
          </p:cNvPicPr>
          <p:nvPr/>
        </p:nvPicPr>
        <p:blipFill rotWithShape="1">
          <a:blip r:embed="rId2"/>
          <a:srcRect t="10991"/>
          <a:stretch/>
        </p:blipFill>
        <p:spPr>
          <a:xfrm>
            <a:off x="0" y="0"/>
            <a:ext cx="9144000" cy="153704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23918</TotalTime>
  <Words>1001</Words>
  <Application>Microsoft Office PowerPoint</Application>
  <PresentationFormat>On-screen Show (4:3)</PresentationFormat>
  <Paragraphs>93</Paragraphs>
  <Slides>14</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14</vt:i4>
      </vt:variant>
    </vt:vector>
  </HeadingPairs>
  <TitlesOfParts>
    <vt:vector size="28" baseType="lpstr">
      <vt:lpstr>Alpha Kids</vt:lpstr>
      <vt:lpstr>Arial</vt:lpstr>
      <vt:lpstr>Calibri</vt:lpstr>
      <vt:lpstr>Calibri Light</vt:lpstr>
      <vt:lpstr>Candy Ballon Demo</vt:lpstr>
      <vt:lpstr>LoveNessThree</vt:lpstr>
      <vt:lpstr>MightyContour</vt:lpstr>
      <vt:lpstr>Planet Benson 2</vt:lpstr>
      <vt:lpstr>Times New Roman</vt:lpstr>
      <vt:lpstr>Waltograph UI</vt:lpstr>
      <vt:lpstr>Wingdings</vt:lpstr>
      <vt:lpstr>XCCW Joined 1a</vt:lpstr>
      <vt:lpstr>XCCW Joined 1b</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Higham Primary School.</dc:title>
  <dc:creator>Shaun Speirs</dc:creator>
  <cp:lastModifiedBy>Mrs Levy</cp:lastModifiedBy>
  <cp:revision>139</cp:revision>
  <cp:lastPrinted>2019-06-04T12:24:26Z</cp:lastPrinted>
  <dcterms:created xsi:type="dcterms:W3CDTF">2006-06-18T17:47:36Z</dcterms:created>
  <dcterms:modified xsi:type="dcterms:W3CDTF">2025-11-11T18:50:16Z</dcterms:modified>
</cp:coreProperties>
</file>