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6" r:id="rId2"/>
    <p:sldId id="268" r:id="rId3"/>
    <p:sldId id="278" r:id="rId4"/>
    <p:sldId id="269" r:id="rId5"/>
    <p:sldId id="277" r:id="rId6"/>
    <p:sldId id="293" r:id="rId7"/>
    <p:sldId id="290" r:id="rId8"/>
    <p:sldId id="298" r:id="rId9"/>
    <p:sldId id="299" r:id="rId10"/>
    <p:sldId id="258" r:id="rId11"/>
    <p:sldId id="259" r:id="rId12"/>
    <p:sldId id="260" r:id="rId13"/>
    <p:sldId id="302" r:id="rId14"/>
    <p:sldId id="271" r:id="rId15"/>
    <p:sldId id="263" r:id="rId16"/>
    <p:sldId id="267" r:id="rId17"/>
    <p:sldId id="264" r:id="rId18"/>
    <p:sldId id="273"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753105-355E-4269-A08B-3DB9483DA857}" v="3" dt="2026-09-09T05:43:31.4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D4C6D36-E014-4608-A0BD-05455E03F018}" type="datetimeFigureOut">
              <a:rPr lang="en-GB" smtClean="0"/>
              <a:t>09/09/2026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A0F9D51F-A551-4014-B060-D2299D242696}" type="slidenum">
              <a:rPr lang="en-GB" smtClean="0"/>
              <a:t>‹#›</a:t>
            </a:fld>
            <a:endParaRPr lang="en-GB"/>
          </a:p>
        </p:txBody>
      </p:sp>
    </p:spTree>
    <p:extLst>
      <p:ext uri="{BB962C8B-B14F-4D97-AF65-F5344CB8AC3E}">
        <p14:creationId xmlns:p14="http://schemas.microsoft.com/office/powerpoint/2010/main" val="34363199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0FA6A757-2A03-4551-9777-1F2AC2B7524E}" type="datetimeFigureOut">
              <a:rPr lang="en-GB" smtClean="0"/>
              <a:t>09/09/2026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DB807E0F-A670-4B0D-92B9-4ADFA5ED2AB0}" type="slidenum">
              <a:rPr lang="en-GB" smtClean="0"/>
              <a:t>‹#›</a:t>
            </a:fld>
            <a:endParaRPr lang="en-GB"/>
          </a:p>
        </p:txBody>
      </p:sp>
    </p:spTree>
    <p:extLst>
      <p:ext uri="{BB962C8B-B14F-4D97-AF65-F5344CB8AC3E}">
        <p14:creationId xmlns:p14="http://schemas.microsoft.com/office/powerpoint/2010/main" val="2223299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4051591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4038993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89C5D3-9C78-4DDA-91CC-6BF3BAF76F89}"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745145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789C5D3-9C78-4DDA-91CC-6BF3BAF76F89}"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1929196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789C5D3-9C78-4DDA-91CC-6BF3BAF76F89}"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260898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789C5D3-9C78-4DDA-91CC-6BF3BAF76F89}"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3059950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89C5D3-9C78-4DDA-91CC-6BF3BAF76F89}"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705578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9C5D3-9C78-4DDA-91CC-6BF3BAF76F89}"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853803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9C5D3-9C78-4DDA-91CC-6BF3BAF76F89}"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186327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3750085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045314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89C5D3-9C78-4DDA-91CC-6BF3BAF76F89}" type="datetimeFigureOut">
              <a:rPr lang="en-GB" smtClean="0"/>
              <a:t>09/09/2026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548B56-726B-4B65-8233-F315D7748284}" type="slidenum">
              <a:rPr lang="en-GB" smtClean="0"/>
              <a:t>‹#›</a:t>
            </a:fld>
            <a:endParaRPr lang="en-GB"/>
          </a:p>
        </p:txBody>
      </p:sp>
    </p:spTree>
    <p:extLst>
      <p:ext uri="{BB962C8B-B14F-4D97-AF65-F5344CB8AC3E}">
        <p14:creationId xmlns:p14="http://schemas.microsoft.com/office/powerpoint/2010/main" val="13830577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solidFill>
                  <a:srgbClr val="00B050"/>
                </a:solidFill>
              </a:rPr>
              <a:t>Welcome to Squirrel’s class </a:t>
            </a:r>
          </a:p>
        </p:txBody>
      </p:sp>
      <p:sp>
        <p:nvSpPr>
          <p:cNvPr id="3" name="Subtitle 2"/>
          <p:cNvSpPr>
            <a:spLocks noGrp="1"/>
          </p:cNvSpPr>
          <p:nvPr>
            <p:ph type="subTitle" idx="1"/>
          </p:nvPr>
        </p:nvSpPr>
        <p:spPr>
          <a:xfrm>
            <a:off x="235131" y="3602038"/>
            <a:ext cx="11704320" cy="1655762"/>
          </a:xfrm>
        </p:spPr>
        <p:txBody>
          <a:bodyPr>
            <a:noAutofit/>
          </a:bodyPr>
          <a:lstStyle/>
          <a:p>
            <a:r>
              <a:rPr lang="en-GB" sz="4800" dirty="0"/>
              <a:t>Your teacher is Miss Garrett.</a:t>
            </a:r>
          </a:p>
          <a:p>
            <a:r>
              <a:rPr lang="en-GB" sz="4800" dirty="0"/>
              <a:t>Your teaching </a:t>
            </a:r>
            <a:r>
              <a:rPr lang="en-GB" sz="4800"/>
              <a:t>assistants are </a:t>
            </a:r>
            <a:r>
              <a:rPr lang="en-GB" sz="4800" dirty="0"/>
              <a:t>Mrs Capon and Miss Harmon.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317010" cy="2182761"/>
          </a:xfrm>
          <a:prstGeom prst="rect">
            <a:avLst/>
          </a:prstGeom>
        </p:spPr>
      </p:pic>
    </p:spTree>
    <p:extLst>
      <p:ext uri="{BB962C8B-B14F-4D97-AF65-F5344CB8AC3E}">
        <p14:creationId xmlns:p14="http://schemas.microsoft.com/office/powerpoint/2010/main" val="27294602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20566"/>
            <a:ext cx="12317010" cy="2182761"/>
          </a:xfrm>
          <a:prstGeom prst="rect">
            <a:avLst/>
          </a:prstGeom>
        </p:spPr>
      </p:pic>
      <p:pic>
        <p:nvPicPr>
          <p:cNvPr id="6" name="Picture 5">
            <a:extLst>
              <a:ext uri="{FF2B5EF4-FFF2-40B4-BE49-F238E27FC236}">
                <a16:creationId xmlns:a16="http://schemas.microsoft.com/office/drawing/2014/main" id="{AE94DF7C-682F-4A72-AC98-069D4579B39E}"/>
              </a:ext>
            </a:extLst>
          </p:cNvPr>
          <p:cNvPicPr>
            <a:picLocks noChangeAspect="1"/>
          </p:cNvPicPr>
          <p:nvPr/>
        </p:nvPicPr>
        <p:blipFill>
          <a:blip r:embed="rId3"/>
          <a:stretch>
            <a:fillRect/>
          </a:stretch>
        </p:blipFill>
        <p:spPr>
          <a:xfrm>
            <a:off x="1880716" y="1824754"/>
            <a:ext cx="8430568" cy="5012680"/>
          </a:xfrm>
          <a:prstGeom prst="rect">
            <a:avLst/>
          </a:prstGeom>
        </p:spPr>
      </p:pic>
    </p:spTree>
    <p:extLst>
      <p:ext uri="{BB962C8B-B14F-4D97-AF65-F5344CB8AC3E}">
        <p14:creationId xmlns:p14="http://schemas.microsoft.com/office/powerpoint/2010/main" val="2646008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226" y="3467006"/>
            <a:ext cx="7814678" cy="2881415"/>
          </a:xfrm>
        </p:spPr>
        <p:txBody>
          <a:bodyPr>
            <a:noAutofit/>
          </a:bodyPr>
          <a:lstStyle/>
          <a:p>
            <a:r>
              <a:rPr lang="en-GB" sz="1000" dirty="0"/>
              <a:t>In writing, we will focus on the following key texts and writing outcomes:</a:t>
            </a:r>
          </a:p>
          <a:p>
            <a:pPr lvl="0"/>
            <a:r>
              <a:rPr lang="en-GB" sz="1000" dirty="0"/>
              <a:t>The Barnabus Project – Brochure to advertise a new pet shop</a:t>
            </a:r>
          </a:p>
          <a:p>
            <a:pPr lvl="0"/>
            <a:r>
              <a:rPr lang="en-GB" sz="1000" dirty="0"/>
              <a:t>The Seed of Doubt – Motivational leaflet to inspire children to follow their dreams</a:t>
            </a:r>
          </a:p>
          <a:p>
            <a:pPr lvl="0"/>
            <a:r>
              <a:rPr lang="en-GB" sz="1000" dirty="0"/>
              <a:t>Small in the City – Narrative from perspective of cat</a:t>
            </a:r>
          </a:p>
          <a:p>
            <a:pPr lvl="0"/>
            <a:r>
              <a:rPr lang="en-GB" sz="1000" dirty="0"/>
              <a:t>Cloud Tea Monkeys – Non-chronological report about fair trade</a:t>
            </a:r>
          </a:p>
          <a:p>
            <a:r>
              <a:rPr lang="en-GB" sz="1000" dirty="0"/>
              <a:t>Each text will also provide opportunities for children to write across a range of fiction, poetry and non-fiction genres. Grammar and punctuation will be taught within this context, enabling pupils to apply their skills in meaningful and purposeful writing.</a:t>
            </a:r>
          </a:p>
          <a:p>
            <a:r>
              <a:rPr lang="en-GB" sz="1000" dirty="0"/>
              <a:t>In reading, we will explore a range of high-quality texts to develop children’s enjoyment and understanding of literature. Pupils will strengthen their comprehension skills in vocabulary, inference, prediction, explanation, retrieval and summarising, through approaches such as VIPERS.</a:t>
            </a:r>
          </a:p>
          <a:p>
            <a:r>
              <a:rPr lang="en-GB" sz="1000" dirty="0"/>
              <a:t>Spelling Shed will be used to teach spellings patterns and rules</a:t>
            </a:r>
          </a:p>
          <a:p>
            <a:r>
              <a:rPr lang="en-GB" sz="1000" dirty="0"/>
              <a:t>RWI Handwriting will be used to support the development of a joined, legible and fluent handwriting style.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278296" y="2311203"/>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English</a:t>
            </a:r>
          </a:p>
        </p:txBody>
      </p:sp>
      <p:pic>
        <p:nvPicPr>
          <p:cNvPr id="7" name="Picture 6">
            <a:extLst>
              <a:ext uri="{FF2B5EF4-FFF2-40B4-BE49-F238E27FC236}">
                <a16:creationId xmlns:a16="http://schemas.microsoft.com/office/drawing/2014/main" id="{F18E4127-B306-A835-483B-DE30E71B05C4}"/>
              </a:ext>
            </a:extLst>
          </p:cNvPr>
          <p:cNvPicPr>
            <a:picLocks noChangeAspect="1"/>
          </p:cNvPicPr>
          <p:nvPr/>
        </p:nvPicPr>
        <p:blipFill>
          <a:blip r:embed="rId3"/>
          <a:stretch>
            <a:fillRect/>
          </a:stretch>
        </p:blipFill>
        <p:spPr>
          <a:xfrm>
            <a:off x="7836795" y="2699274"/>
            <a:ext cx="3990115" cy="3951932"/>
          </a:xfrm>
          <a:prstGeom prst="rect">
            <a:avLst/>
          </a:prstGeom>
        </p:spPr>
      </p:pic>
    </p:spTree>
    <p:extLst>
      <p:ext uri="{BB962C8B-B14F-4D97-AF65-F5344CB8AC3E}">
        <p14:creationId xmlns:p14="http://schemas.microsoft.com/office/powerpoint/2010/main" val="4248858721"/>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864" y="3147223"/>
            <a:ext cx="9860210" cy="3050305"/>
          </a:xfrm>
        </p:spPr>
        <p:txBody>
          <a:bodyPr>
            <a:normAutofit fontScale="92500" lnSpcReduction="20000"/>
          </a:bodyPr>
          <a:lstStyle/>
          <a:p>
            <a:r>
              <a:rPr lang="en-GB" dirty="0"/>
              <a:t>Your child is now using the Accelerated Reader Programme and they may quiz and change their book on any day.  However please make sure your child has read and understood the book really well before quizzing.</a:t>
            </a:r>
          </a:p>
          <a:p>
            <a:r>
              <a:rPr lang="en-GB" dirty="0"/>
              <a:t>Please sign up to Home Connect.  You will then receive an email each time your child completes a quiz in school and you will also be able to see how they are doing with their reading targets. </a:t>
            </a:r>
          </a:p>
          <a:p>
            <a:r>
              <a:rPr lang="en-GB" dirty="0"/>
              <a:t>All pupils need to bring in their AR book and reading record every day. We have time dedicated to reading every day.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Accelerated Reader</a:t>
            </a:r>
          </a:p>
        </p:txBody>
      </p:sp>
      <p:pic>
        <p:nvPicPr>
          <p:cNvPr id="2" name="Picture 1"/>
          <p:cNvPicPr>
            <a:picLocks noChangeAspect="1"/>
          </p:cNvPicPr>
          <p:nvPr/>
        </p:nvPicPr>
        <p:blipFill>
          <a:blip r:embed="rId3"/>
          <a:stretch>
            <a:fillRect/>
          </a:stretch>
        </p:blipFill>
        <p:spPr>
          <a:xfrm>
            <a:off x="10241829" y="2344813"/>
            <a:ext cx="1501270" cy="1303133"/>
          </a:xfrm>
          <a:prstGeom prst="rect">
            <a:avLst/>
          </a:prstGeom>
        </p:spPr>
      </p:pic>
      <p:pic>
        <p:nvPicPr>
          <p:cNvPr id="6" name="Picture 5"/>
          <p:cNvPicPr>
            <a:picLocks noChangeAspect="1"/>
          </p:cNvPicPr>
          <p:nvPr/>
        </p:nvPicPr>
        <p:blipFill>
          <a:blip r:embed="rId4" cstate="print">
            <a:extLst>
              <a:ext uri="{BEBA8EAE-BF5A-486C-A8C5-ECC9F3942E4B}">
                <a14:imgProps xmlns:a14="http://schemas.microsoft.com/office/drawing/2010/main">
                  <a14:imgLayer r:embed="rId5">
                    <a14:imgEffect>
                      <a14:backgroundRemoval t="0" b="99022" l="3587" r="97826">
                        <a14:foregroundMark x1="44891" y1="21037" x2="44891" y2="21037"/>
                        <a14:foregroundMark x1="50000" y1="19276" x2="50000" y2="19276"/>
                        <a14:foregroundMark x1="48478" y1="24364" x2="48478" y2="24364"/>
                        <a14:foregroundMark x1="68370" y1="17808" x2="68370" y2="17808"/>
                        <a14:foregroundMark x1="72283" y1="20157" x2="72283" y2="20157"/>
                        <a14:foregroundMark x1="65978" y1="21722" x2="65978" y2="21722"/>
                        <a14:foregroundMark x1="72174" y1="17025" x2="72174" y2="17025"/>
                        <a14:foregroundMark x1="42717" y1="53816" x2="42717" y2="53816"/>
                        <a14:foregroundMark x1="66087" y1="56360" x2="66087" y2="56360"/>
                        <a14:foregroundMark x1="79457" y1="56360" x2="79457" y2="56360"/>
                        <a14:foregroundMark x1="69565" y1="60470" x2="69565" y2="60470"/>
                        <a14:foregroundMark x1="48043" y1="58121" x2="48043" y2="58121"/>
                        <a14:foregroundMark x1="48261" y1="71135" x2="48261" y2="71135"/>
                        <a14:foregroundMark x1="54783" y1="81018" x2="54783" y2="81018"/>
                        <a14:foregroundMark x1="30217" y1="83855" x2="30217" y2="83855"/>
                        <a14:foregroundMark x1="73804" y1="82583" x2="73804" y2="82583"/>
                      </a14:backgroundRemoval>
                    </a14:imgEffect>
                  </a14:imgLayer>
                </a14:imgProps>
              </a:ext>
              <a:ext uri="{28A0092B-C50C-407E-A947-70E740481C1C}">
                <a14:useLocalDpi xmlns:a14="http://schemas.microsoft.com/office/drawing/2010/main" val="0"/>
              </a:ext>
            </a:extLst>
          </a:blip>
          <a:stretch>
            <a:fillRect/>
          </a:stretch>
        </p:blipFill>
        <p:spPr>
          <a:xfrm>
            <a:off x="10107812" y="4612408"/>
            <a:ext cx="2084187" cy="2315260"/>
          </a:xfrm>
          <a:prstGeom prst="rect">
            <a:avLst/>
          </a:prstGeom>
        </p:spPr>
      </p:pic>
    </p:spTree>
    <p:extLst>
      <p:ext uri="{BB962C8B-B14F-4D97-AF65-F5344CB8AC3E}">
        <p14:creationId xmlns:p14="http://schemas.microsoft.com/office/powerpoint/2010/main" val="201825755"/>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5E22C5E-64B2-4F2F-97E5-A65BD5230C34}"/>
              </a:ext>
            </a:extLst>
          </p:cNvPr>
          <p:cNvPicPr>
            <a:picLocks noGrp="1" noChangeAspect="1"/>
          </p:cNvPicPr>
          <p:nvPr>
            <p:ph idx="1"/>
          </p:nvPr>
        </p:nvPicPr>
        <p:blipFill>
          <a:blip r:embed="rId2"/>
          <a:stretch>
            <a:fillRect/>
          </a:stretch>
        </p:blipFill>
        <p:spPr>
          <a:xfrm>
            <a:off x="5854148" y="0"/>
            <a:ext cx="5456583" cy="6730928"/>
          </a:xfrm>
          <a:prstGeom prst="rect">
            <a:avLst/>
          </a:prstGeom>
        </p:spPr>
      </p:pic>
      <p:sp>
        <p:nvSpPr>
          <p:cNvPr id="6" name="Content Placeholder 2">
            <a:extLst>
              <a:ext uri="{FF2B5EF4-FFF2-40B4-BE49-F238E27FC236}">
                <a16:creationId xmlns:a16="http://schemas.microsoft.com/office/drawing/2014/main" id="{C2E35FF5-A1A2-4BCE-910D-915664E12AA8}"/>
              </a:ext>
            </a:extLst>
          </p:cNvPr>
          <p:cNvSpPr txBox="1">
            <a:spLocks/>
          </p:cNvSpPr>
          <p:nvPr/>
        </p:nvSpPr>
        <p:spPr>
          <a:xfrm>
            <a:off x="506895" y="2351405"/>
            <a:ext cx="5496339" cy="30503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Home Connect – It tells you:</a:t>
            </a:r>
          </a:p>
          <a:p>
            <a:r>
              <a:rPr lang="en-GB" dirty="0"/>
              <a:t>How they got on in quizzes</a:t>
            </a:r>
          </a:p>
          <a:p>
            <a:r>
              <a:rPr lang="en-GB" dirty="0"/>
              <a:t>How many points they have </a:t>
            </a:r>
          </a:p>
          <a:p>
            <a:r>
              <a:rPr lang="en-GB" dirty="0"/>
              <a:t>Their book level</a:t>
            </a:r>
          </a:p>
          <a:p>
            <a:r>
              <a:rPr lang="en-GB" dirty="0"/>
              <a:t>How they are progressing towards their targets</a:t>
            </a:r>
          </a:p>
        </p:txBody>
      </p:sp>
      <p:sp>
        <p:nvSpPr>
          <p:cNvPr id="7" name="TextBox 6">
            <a:extLst>
              <a:ext uri="{FF2B5EF4-FFF2-40B4-BE49-F238E27FC236}">
                <a16:creationId xmlns:a16="http://schemas.microsoft.com/office/drawing/2014/main" id="{28645F8C-FAC7-4F0A-85F7-C10D4B62CAA2}"/>
              </a:ext>
            </a:extLst>
          </p:cNvPr>
          <p:cNvSpPr txBox="1"/>
          <p:nvPr/>
        </p:nvSpPr>
        <p:spPr>
          <a:xfrm>
            <a:off x="369886" y="560522"/>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Accelerated Reader</a:t>
            </a:r>
          </a:p>
        </p:txBody>
      </p:sp>
    </p:spTree>
    <p:extLst>
      <p:ext uri="{BB962C8B-B14F-4D97-AF65-F5344CB8AC3E}">
        <p14:creationId xmlns:p14="http://schemas.microsoft.com/office/powerpoint/2010/main" val="2913387575"/>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282AB-15E4-E3C7-0BF3-067E29A93E33}"/>
              </a:ext>
            </a:extLst>
          </p:cNvPr>
          <p:cNvSpPr>
            <a:spLocks noGrp="1"/>
          </p:cNvSpPr>
          <p:nvPr>
            <p:ph type="title"/>
          </p:nvPr>
        </p:nvSpPr>
        <p:spPr>
          <a:xfrm>
            <a:off x="66675" y="4052527"/>
            <a:ext cx="2266950" cy="2539207"/>
          </a:xfrm>
        </p:spPr>
        <p:txBody>
          <a:bodyPr>
            <a:normAutofit/>
          </a:bodyPr>
          <a:lstStyle/>
          <a:p>
            <a:r>
              <a:rPr lang="en-GB" sz="4000" b="1" dirty="0"/>
              <a:t>Questions you can ask at home…</a:t>
            </a:r>
          </a:p>
        </p:txBody>
      </p:sp>
      <p:pic>
        <p:nvPicPr>
          <p:cNvPr id="5" name="Picture 4">
            <a:extLst>
              <a:ext uri="{FF2B5EF4-FFF2-40B4-BE49-F238E27FC236}">
                <a16:creationId xmlns:a16="http://schemas.microsoft.com/office/drawing/2014/main" id="{F13273E9-0A1B-1C5E-FDE6-B721B4E6AFEC}"/>
              </a:ext>
            </a:extLst>
          </p:cNvPr>
          <p:cNvPicPr>
            <a:picLocks noChangeAspect="1"/>
          </p:cNvPicPr>
          <p:nvPr/>
        </p:nvPicPr>
        <p:blipFill>
          <a:blip r:embed="rId2"/>
          <a:stretch>
            <a:fillRect/>
          </a:stretch>
        </p:blipFill>
        <p:spPr>
          <a:xfrm>
            <a:off x="2671555" y="733414"/>
            <a:ext cx="9265340" cy="5973818"/>
          </a:xfrm>
          <a:prstGeom prst="rect">
            <a:avLst/>
          </a:prstGeom>
        </p:spPr>
      </p:pic>
      <p:sp>
        <p:nvSpPr>
          <p:cNvPr id="4" name="Content Placeholder 2">
            <a:extLst>
              <a:ext uri="{FF2B5EF4-FFF2-40B4-BE49-F238E27FC236}">
                <a16:creationId xmlns:a16="http://schemas.microsoft.com/office/drawing/2014/main" id="{54F92D9B-16A2-4FA0-B590-7E7CBE97F9CD}"/>
              </a:ext>
            </a:extLst>
          </p:cNvPr>
          <p:cNvSpPr>
            <a:spLocks noGrp="1"/>
          </p:cNvSpPr>
          <p:nvPr>
            <p:ph idx="1"/>
          </p:nvPr>
        </p:nvSpPr>
        <p:spPr>
          <a:xfrm>
            <a:off x="66675" y="414354"/>
            <a:ext cx="2266951" cy="3305969"/>
          </a:xfrm>
        </p:spPr>
        <p:txBody>
          <a:bodyPr>
            <a:normAutofit fontScale="70000" lnSpcReduction="20000"/>
          </a:bodyPr>
          <a:lstStyle/>
          <a:p>
            <a:r>
              <a:rPr lang="en-GB" dirty="0"/>
              <a:t>This refers to the understanding of a text. </a:t>
            </a:r>
          </a:p>
          <a:p>
            <a:r>
              <a:rPr lang="en-GB" dirty="0"/>
              <a:t>There are cases of where children are able to read thanks to secure phonics knowledge and the ability to decode but do not understand what they have read.</a:t>
            </a:r>
          </a:p>
        </p:txBody>
      </p:sp>
      <p:sp>
        <p:nvSpPr>
          <p:cNvPr id="3" name="Rectangle 2">
            <a:extLst>
              <a:ext uri="{FF2B5EF4-FFF2-40B4-BE49-F238E27FC236}">
                <a16:creationId xmlns:a16="http://schemas.microsoft.com/office/drawing/2014/main" id="{16A54E7C-6B8C-4512-9C17-1A3D1B1F820F}"/>
              </a:ext>
            </a:extLst>
          </p:cNvPr>
          <p:cNvSpPr/>
          <p:nvPr/>
        </p:nvSpPr>
        <p:spPr>
          <a:xfrm>
            <a:off x="4416226" y="150768"/>
            <a:ext cx="5025948" cy="523220"/>
          </a:xfrm>
          <a:prstGeom prst="rect">
            <a:avLst/>
          </a:prstGeom>
        </p:spPr>
        <p:txBody>
          <a:bodyPr wrap="square">
            <a:spAutoFit/>
          </a:bodyPr>
          <a:lstStyle/>
          <a:p>
            <a:r>
              <a:rPr lang="en-GB" sz="2800" b="1" u="sng" dirty="0"/>
              <a:t>What is comprehension? </a:t>
            </a:r>
            <a:endParaRPr lang="en-GB" sz="2800" dirty="0"/>
          </a:p>
        </p:txBody>
      </p:sp>
    </p:spTree>
    <p:extLst>
      <p:ext uri="{BB962C8B-B14F-4D97-AF65-F5344CB8AC3E}">
        <p14:creationId xmlns:p14="http://schemas.microsoft.com/office/powerpoint/2010/main" val="3037901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6BFF9-82E1-CDDA-72B1-633D8D1AAC91}"/>
              </a:ext>
            </a:extLst>
          </p:cNvPr>
          <p:cNvSpPr>
            <a:spLocks noGrp="1"/>
          </p:cNvSpPr>
          <p:nvPr>
            <p:ph type="title"/>
          </p:nvPr>
        </p:nvSpPr>
        <p:spPr>
          <a:xfrm>
            <a:off x="262972" y="1941123"/>
            <a:ext cx="11200365" cy="968810"/>
          </a:xfrm>
        </p:spPr>
        <p:txBody>
          <a:bodyPr>
            <a:normAutofit fontScale="90000"/>
          </a:bodyPr>
          <a:lstStyle/>
          <a:p>
            <a:r>
              <a:rPr lang="en-GB" b="1" u="sng" dirty="0"/>
              <a:t>What you can do to help develop comprehension…</a:t>
            </a:r>
          </a:p>
        </p:txBody>
      </p:sp>
      <p:sp>
        <p:nvSpPr>
          <p:cNvPr id="5" name="TextBox 4">
            <a:extLst>
              <a:ext uri="{FF2B5EF4-FFF2-40B4-BE49-F238E27FC236}">
                <a16:creationId xmlns:a16="http://schemas.microsoft.com/office/drawing/2014/main" id="{96C9DAB7-4E37-E39F-4F5F-D37432DC0B7C}"/>
              </a:ext>
            </a:extLst>
          </p:cNvPr>
          <p:cNvSpPr txBox="1"/>
          <p:nvPr/>
        </p:nvSpPr>
        <p:spPr>
          <a:xfrm>
            <a:off x="551206" y="2690081"/>
            <a:ext cx="11487151" cy="3970318"/>
          </a:xfrm>
          <a:prstGeom prst="rect">
            <a:avLst/>
          </a:prstGeom>
          <a:noFill/>
        </p:spPr>
        <p:txBody>
          <a:bodyPr wrap="square">
            <a:spAutoFit/>
          </a:bodyPr>
          <a:lstStyle/>
          <a:p>
            <a:pPr marL="571500" indent="-571500">
              <a:buFont typeface="Arial" panose="020B0604020202020204" pitchFamily="34" charset="0"/>
              <a:buChar char="•"/>
            </a:pPr>
            <a:r>
              <a:rPr lang="en-GB" sz="2800" dirty="0"/>
              <a:t>Comprehension of the world will develop comprehension in reading… </a:t>
            </a:r>
          </a:p>
          <a:p>
            <a:pPr marL="571500" indent="-571500">
              <a:buFont typeface="Arial" panose="020B0604020202020204" pitchFamily="34" charset="0"/>
              <a:buChar char="•"/>
            </a:pPr>
            <a:r>
              <a:rPr lang="en-GB" sz="2800" dirty="0"/>
              <a:t>Ways you can develop comprehension – </a:t>
            </a:r>
          </a:p>
          <a:p>
            <a:pPr marL="1028700" lvl="1" indent="-571500">
              <a:buFont typeface="Arial" panose="020B0604020202020204" pitchFamily="34" charset="0"/>
              <a:buChar char="•"/>
            </a:pPr>
            <a:r>
              <a:rPr lang="en-GB" sz="2800" dirty="0"/>
              <a:t>Talking a lot at home… about everything</a:t>
            </a:r>
          </a:p>
          <a:p>
            <a:pPr marL="1028700" lvl="1" indent="-571500">
              <a:buFont typeface="Arial" panose="020B0604020202020204" pitchFamily="34" charset="0"/>
              <a:buChar char="•"/>
            </a:pPr>
            <a:r>
              <a:rPr lang="en-GB" sz="2800" dirty="0"/>
              <a:t>Develop cultural capital by going out (this does not have to cost money) </a:t>
            </a:r>
          </a:p>
          <a:p>
            <a:pPr marL="1028700" lvl="1" indent="-571500">
              <a:buFont typeface="Arial" panose="020B0604020202020204" pitchFamily="34" charset="0"/>
              <a:buChar char="•"/>
            </a:pPr>
            <a:r>
              <a:rPr lang="en-GB" sz="2800" dirty="0"/>
              <a:t>Reading together and discussing books together</a:t>
            </a:r>
          </a:p>
          <a:p>
            <a:pPr marL="1485900" lvl="2" indent="-571500">
              <a:buFont typeface="Arial" panose="020B0604020202020204" pitchFamily="34" charset="0"/>
              <a:buChar char="•"/>
            </a:pPr>
            <a:r>
              <a:rPr lang="en-GB" sz="2800" dirty="0"/>
              <a:t>Why do you like this book? </a:t>
            </a:r>
          </a:p>
          <a:p>
            <a:pPr marL="1485900" lvl="2" indent="-571500">
              <a:buFont typeface="Arial" panose="020B0604020202020204" pitchFamily="34" charset="0"/>
              <a:buChar char="•"/>
            </a:pPr>
            <a:r>
              <a:rPr lang="en-GB" sz="2800" dirty="0"/>
              <a:t>What do you think will happen next?</a:t>
            </a:r>
          </a:p>
          <a:p>
            <a:pPr marL="1485900" lvl="2" indent="-571500">
              <a:buFont typeface="Arial" panose="020B0604020202020204" pitchFamily="34" charset="0"/>
              <a:buChar char="•"/>
            </a:pPr>
            <a:r>
              <a:rPr lang="en-GB" sz="2800" dirty="0"/>
              <a:t>What do you think about this character?  </a:t>
            </a:r>
          </a:p>
        </p:txBody>
      </p:sp>
      <p:pic>
        <p:nvPicPr>
          <p:cNvPr id="6" name="Picture 5">
            <a:extLst>
              <a:ext uri="{FF2B5EF4-FFF2-40B4-BE49-F238E27FC236}">
                <a16:creationId xmlns:a16="http://schemas.microsoft.com/office/drawing/2014/main" id="{2FF56237-4B8C-48C5-9D99-2D443968D8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505" y="0"/>
            <a:ext cx="12317010" cy="2182761"/>
          </a:xfrm>
          <a:prstGeom prst="rect">
            <a:avLst/>
          </a:prstGeom>
        </p:spPr>
      </p:pic>
    </p:spTree>
    <p:extLst>
      <p:ext uri="{BB962C8B-B14F-4D97-AF65-F5344CB8AC3E}">
        <p14:creationId xmlns:p14="http://schemas.microsoft.com/office/powerpoint/2010/main" val="3977366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E3C7BA8-C602-4421-A7D1-ED8E80D63D4E}"/>
              </a:ext>
            </a:extLst>
          </p:cNvPr>
          <p:cNvPicPr>
            <a:picLocks noChangeAspect="1"/>
          </p:cNvPicPr>
          <p:nvPr/>
        </p:nvPicPr>
        <p:blipFill>
          <a:blip r:embed="rId2"/>
          <a:stretch>
            <a:fillRect/>
          </a:stretch>
        </p:blipFill>
        <p:spPr>
          <a:xfrm>
            <a:off x="8391306" y="2661445"/>
            <a:ext cx="3800694" cy="1964099"/>
          </a:xfrm>
          <a:prstGeom prst="rect">
            <a:avLst/>
          </a:prstGeom>
        </p:spPr>
      </p:pic>
      <p:sp>
        <p:nvSpPr>
          <p:cNvPr id="3" name="Content Placeholder 2"/>
          <p:cNvSpPr>
            <a:spLocks noGrp="1"/>
          </p:cNvSpPr>
          <p:nvPr>
            <p:ph idx="1"/>
          </p:nvPr>
        </p:nvSpPr>
        <p:spPr>
          <a:xfrm>
            <a:off x="498565" y="3126658"/>
            <a:ext cx="8496348" cy="3433168"/>
          </a:xfrm>
        </p:spPr>
        <p:txBody>
          <a:bodyPr>
            <a:noAutofit/>
          </a:bodyPr>
          <a:lstStyle/>
          <a:p>
            <a:pPr fontAlgn="base"/>
            <a:r>
              <a:rPr lang="en-GB" sz="2000" dirty="0"/>
              <a:t>This year, we will be continuing to use Spelling Shed to teach and practice spellings. They will have a 30 minute lesson every Tuesday which will focus on a spelling rule or pattern, followed by daily spelling activities linked to the spelling rule or pattern being studied. </a:t>
            </a:r>
            <a:r>
              <a:rPr lang="en-US" sz="2000" dirty="0"/>
              <a:t>​</a:t>
            </a:r>
          </a:p>
          <a:p>
            <a:pPr fontAlgn="base"/>
            <a:r>
              <a:rPr lang="en-GB" sz="2000" dirty="0"/>
              <a:t>There will be a weekly spelling test every Monday. A list of the spelling rules/patterns which we will study during the term will be made available on the class page of the school website for your information.</a:t>
            </a:r>
            <a:r>
              <a:rPr lang="en-US" sz="2000" dirty="0"/>
              <a:t>​</a:t>
            </a:r>
          </a:p>
          <a:p>
            <a:pPr fontAlgn="base"/>
            <a:r>
              <a:rPr lang="en-US" sz="2000" dirty="0"/>
              <a:t>Children also need to continue to practice their common exception words.</a:t>
            </a:r>
          </a:p>
          <a:p>
            <a:pPr fontAlgn="base"/>
            <a:r>
              <a:rPr lang="en-US" sz="2000" dirty="0"/>
              <a:t>Pupils will all have a Spelling Shed account and will have access to the online games which will support them in strengthening their recall.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English - Spellings</a:t>
            </a:r>
          </a:p>
        </p:txBody>
      </p:sp>
    </p:spTree>
    <p:extLst>
      <p:ext uri="{BB962C8B-B14F-4D97-AF65-F5344CB8AC3E}">
        <p14:creationId xmlns:p14="http://schemas.microsoft.com/office/powerpoint/2010/main" val="3107510188"/>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8C63BE7-670B-42AE-A3FF-5AD29C9D6BF5}"/>
              </a:ext>
            </a:extLst>
          </p:cNvPr>
          <p:cNvPicPr>
            <a:picLocks noChangeAspect="1"/>
          </p:cNvPicPr>
          <p:nvPr/>
        </p:nvPicPr>
        <p:blipFill>
          <a:blip r:embed="rId2"/>
          <a:stretch>
            <a:fillRect/>
          </a:stretch>
        </p:blipFill>
        <p:spPr>
          <a:xfrm>
            <a:off x="5780805" y="2405270"/>
            <a:ext cx="6122305" cy="4104859"/>
          </a:xfrm>
          <a:prstGeom prst="rect">
            <a:avLst/>
          </a:prstGeom>
        </p:spPr>
      </p:pic>
      <p:sp>
        <p:nvSpPr>
          <p:cNvPr id="3" name="Rectangle 2">
            <a:extLst>
              <a:ext uri="{FF2B5EF4-FFF2-40B4-BE49-F238E27FC236}">
                <a16:creationId xmlns:a16="http://schemas.microsoft.com/office/drawing/2014/main" id="{0A613A68-7322-494E-B26B-B33FEF388026}"/>
              </a:ext>
            </a:extLst>
          </p:cNvPr>
          <p:cNvSpPr/>
          <p:nvPr/>
        </p:nvSpPr>
        <p:spPr>
          <a:xfrm>
            <a:off x="573157" y="2375453"/>
            <a:ext cx="5062330" cy="4154984"/>
          </a:xfrm>
          <a:prstGeom prst="rect">
            <a:avLst/>
          </a:prstGeom>
        </p:spPr>
        <p:txBody>
          <a:bodyPr wrap="square">
            <a:spAutoFit/>
          </a:bodyPr>
          <a:lstStyle/>
          <a:p>
            <a:r>
              <a:rPr lang="en-US" sz="2400" dirty="0"/>
              <a:t>Pupils can log in using the username and password and it will take you to this screen. </a:t>
            </a:r>
            <a:r>
              <a:rPr lang="en-US" sz="2400" b="1" dirty="0"/>
              <a:t>You do not need to buy the app</a:t>
            </a:r>
            <a:r>
              <a:rPr lang="en-US" sz="2400" dirty="0"/>
              <a:t>. You can use spelling shed FREE on a web browser. </a:t>
            </a:r>
          </a:p>
          <a:p>
            <a:r>
              <a:rPr lang="en-US" sz="2400" dirty="0"/>
              <a:t>The pink notification boxes indicate how many assignments have been set by the teacher and on which game. </a:t>
            </a:r>
          </a:p>
          <a:p>
            <a:r>
              <a:rPr lang="en-US" sz="2400" dirty="0"/>
              <a:t>If you click on the assignments box at the top of the menu, you can see all of the assignments together. </a:t>
            </a:r>
            <a:endParaRPr lang="en-GB" sz="2400" dirty="0"/>
          </a:p>
        </p:txBody>
      </p:sp>
      <p:pic>
        <p:nvPicPr>
          <p:cNvPr id="4" name="Picture 3">
            <a:extLst>
              <a:ext uri="{FF2B5EF4-FFF2-40B4-BE49-F238E27FC236}">
                <a16:creationId xmlns:a16="http://schemas.microsoft.com/office/drawing/2014/main" id="{7B9608E2-0B8F-4F8B-A427-9793101CBE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Tree>
    <p:extLst>
      <p:ext uri="{BB962C8B-B14F-4D97-AF65-F5344CB8AC3E}">
        <p14:creationId xmlns:p14="http://schemas.microsoft.com/office/powerpoint/2010/main" val="3510614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7262914" cy="2830797"/>
          </a:xfrm>
        </p:spPr>
        <p:txBody>
          <a:bodyPr>
            <a:normAutofit fontScale="55000" lnSpcReduction="20000"/>
          </a:bodyPr>
          <a:lstStyle/>
          <a:p>
            <a:r>
              <a:rPr lang="en-GB" sz="3600" b="1" dirty="0">
                <a:latin typeface="+mj-lt"/>
              </a:rPr>
              <a:t>TT </a:t>
            </a:r>
            <a:r>
              <a:rPr lang="en-GB" sz="3600" b="1" dirty="0" err="1">
                <a:latin typeface="+mj-lt"/>
              </a:rPr>
              <a:t>Rockstars</a:t>
            </a:r>
            <a:r>
              <a:rPr lang="en-GB" sz="3600" b="1" dirty="0">
                <a:latin typeface="+mj-lt"/>
              </a:rPr>
              <a:t>. </a:t>
            </a:r>
          </a:p>
          <a:p>
            <a:r>
              <a:rPr lang="en-GB" sz="3600" b="1" dirty="0">
                <a:latin typeface="+mj-lt"/>
              </a:rPr>
              <a:t>Children will have set times tables to work on to become fluent. </a:t>
            </a:r>
          </a:p>
          <a:p>
            <a:r>
              <a:rPr lang="en-GB" sz="3600" b="1" dirty="0">
                <a:latin typeface="+mj-lt"/>
              </a:rPr>
              <a:t>All children need to be practising their timetables (using TT </a:t>
            </a:r>
            <a:r>
              <a:rPr lang="en-GB" sz="3600" b="1" dirty="0" err="1">
                <a:latin typeface="+mj-lt"/>
              </a:rPr>
              <a:t>Rockstars</a:t>
            </a:r>
            <a:r>
              <a:rPr lang="en-GB" sz="3600" b="1" dirty="0">
                <a:latin typeface="+mj-lt"/>
              </a:rPr>
              <a:t> 3 x a week (10 minutes each time) including Studio levels for speed tests) and their number bonds (using </a:t>
            </a:r>
            <a:r>
              <a:rPr lang="en-GB" sz="3600" b="1" dirty="0" err="1">
                <a:latin typeface="+mj-lt"/>
              </a:rPr>
              <a:t>Numbots</a:t>
            </a:r>
            <a:r>
              <a:rPr lang="en-GB" sz="3600" b="1" dirty="0">
                <a:latin typeface="+mj-lt"/>
              </a:rPr>
              <a:t> – if required). Login details can be found in the front of their reading record books. </a:t>
            </a:r>
          </a:p>
          <a:p>
            <a:r>
              <a:rPr lang="en-GB" sz="3600" b="1" dirty="0">
                <a:latin typeface="+mj-lt"/>
              </a:rPr>
              <a:t>Children will be having a times tables test on a Tuesday.  The children have been given the list of the times tables that they need to focus on for that week.  This is also on the school website.</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Maths</a:t>
            </a:r>
          </a:p>
        </p:txBody>
      </p:sp>
      <p:pic>
        <p:nvPicPr>
          <p:cNvPr id="6" name="Picture 5"/>
          <p:cNvPicPr>
            <a:picLocks noChangeAspect="1"/>
          </p:cNvPicPr>
          <p:nvPr/>
        </p:nvPicPr>
        <p:blipFill>
          <a:blip r:embed="rId3"/>
          <a:stretch>
            <a:fillRect/>
          </a:stretch>
        </p:blipFill>
        <p:spPr>
          <a:xfrm>
            <a:off x="8101114" y="2749407"/>
            <a:ext cx="3557486" cy="2966915"/>
          </a:xfrm>
          <a:prstGeom prst="rect">
            <a:avLst/>
          </a:prstGeom>
        </p:spPr>
      </p:pic>
    </p:spTree>
    <p:extLst>
      <p:ext uri="{BB962C8B-B14F-4D97-AF65-F5344CB8AC3E}">
        <p14:creationId xmlns:p14="http://schemas.microsoft.com/office/powerpoint/2010/main" val="18730274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normAutofit/>
          </a:bodyPr>
          <a:lstStyle/>
          <a:p>
            <a:pPr marL="0" indent="0">
              <a:buNone/>
            </a:pPr>
            <a:r>
              <a:rPr lang="en-GB" dirty="0"/>
              <a:t>Time travellers.</a:t>
            </a:r>
          </a:p>
          <a:p>
            <a:pPr marL="0" indent="0">
              <a:buNone/>
            </a:pPr>
            <a:r>
              <a:rPr lang="en-GB" dirty="0"/>
              <a:t>During this theme children will explore life during the Stone Age, Bronze Age and Iron Age. They will discover how people lived and the developments of the time such as the use of tools and the different types of housing and settlements. The children will investigate a range of evidence used by archaeologists to understand how we know about a time period so long ago. </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Topics</a:t>
            </a:r>
          </a:p>
        </p:txBody>
      </p:sp>
    </p:spTree>
    <p:extLst>
      <p:ext uri="{BB962C8B-B14F-4D97-AF65-F5344CB8AC3E}">
        <p14:creationId xmlns:p14="http://schemas.microsoft.com/office/powerpoint/2010/main" val="22363546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normAutofit fontScale="85000" lnSpcReduction="20000"/>
          </a:bodyPr>
          <a:lstStyle/>
          <a:p>
            <a:r>
              <a:rPr lang="en-GB" dirty="0"/>
              <a:t>Our PE day is Monday.</a:t>
            </a:r>
          </a:p>
          <a:p>
            <a:r>
              <a:rPr lang="en-GB" dirty="0"/>
              <a:t>Please make sure you are wearing the correct PE kit: </a:t>
            </a:r>
          </a:p>
          <a:p>
            <a:pPr marL="717550" indent="-363538">
              <a:buFont typeface="Wingdings" panose="05000000000000000000" pitchFamily="2" charset="2"/>
              <a:buChar char="Ø"/>
            </a:pPr>
            <a:r>
              <a:rPr lang="en-GB" dirty="0"/>
              <a:t>T-shirt in house colour (Twist, Copperfield, </a:t>
            </a:r>
            <a:r>
              <a:rPr lang="en-GB" dirty="0" err="1"/>
              <a:t>Peggotty</a:t>
            </a:r>
            <a:r>
              <a:rPr lang="en-GB" dirty="0"/>
              <a:t> or Pip) </a:t>
            </a:r>
          </a:p>
          <a:p>
            <a:pPr marL="717550" indent="-363538" fontAlgn="base">
              <a:buFont typeface="Wingdings" panose="05000000000000000000" pitchFamily="2" charset="2"/>
              <a:buChar char="Ø"/>
            </a:pPr>
            <a:r>
              <a:rPr lang="en-GB" dirty="0"/>
              <a:t>Fleece in house colour or black hoodie </a:t>
            </a:r>
          </a:p>
          <a:p>
            <a:pPr marL="717550" indent="-363538" fontAlgn="base">
              <a:buFont typeface="Wingdings" panose="05000000000000000000" pitchFamily="2" charset="2"/>
              <a:buChar char="Ø"/>
            </a:pPr>
            <a:r>
              <a:rPr lang="en-GB" dirty="0"/>
              <a:t>PE shorts in green/black </a:t>
            </a:r>
          </a:p>
          <a:p>
            <a:pPr marL="717550" indent="-363538" fontAlgn="base">
              <a:buFont typeface="Wingdings" panose="05000000000000000000" pitchFamily="2" charset="2"/>
              <a:buChar char="Ø"/>
            </a:pPr>
            <a:r>
              <a:rPr lang="en-GB" dirty="0"/>
              <a:t>Jog bottoms or legging in black only </a:t>
            </a:r>
          </a:p>
          <a:p>
            <a:pPr marL="717550" indent="-363538" fontAlgn="base">
              <a:buFont typeface="Wingdings" panose="05000000000000000000" pitchFamily="2" charset="2"/>
              <a:buChar char="Ø"/>
            </a:pPr>
            <a:r>
              <a:rPr lang="en-GB" dirty="0"/>
              <a:t>No logos on any items of clothing- please wear plain black only. </a:t>
            </a:r>
          </a:p>
          <a:p>
            <a:pPr marL="717550" indent="-363538" fontAlgn="base">
              <a:buFont typeface="Wingdings" panose="05000000000000000000" pitchFamily="2" charset="2"/>
              <a:buChar char="Ø"/>
            </a:pPr>
            <a:r>
              <a:rPr lang="en-GB" dirty="0"/>
              <a:t>(PE bag not required) </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PE</a:t>
            </a:r>
          </a:p>
        </p:txBody>
      </p:sp>
      <p:pic>
        <p:nvPicPr>
          <p:cNvPr id="2" name="Picture 1"/>
          <p:cNvPicPr>
            <a:picLocks noChangeAspect="1"/>
          </p:cNvPicPr>
          <p:nvPr/>
        </p:nvPicPr>
        <p:blipFill>
          <a:blip r:embed="rId3"/>
          <a:stretch>
            <a:fillRect/>
          </a:stretch>
        </p:blipFill>
        <p:spPr>
          <a:xfrm>
            <a:off x="9486185" y="4651809"/>
            <a:ext cx="2324301" cy="1928027"/>
          </a:xfrm>
          <a:prstGeom prst="rect">
            <a:avLst/>
          </a:prstGeom>
        </p:spPr>
      </p:pic>
    </p:spTree>
    <p:extLst>
      <p:ext uri="{BB962C8B-B14F-4D97-AF65-F5344CB8AC3E}">
        <p14:creationId xmlns:p14="http://schemas.microsoft.com/office/powerpoint/2010/main" val="760467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25AA9173-1119-426C-DD46-4F6AFBD1399C}"/>
              </a:ext>
            </a:extLst>
          </p:cNvPr>
          <p:cNvSpPr>
            <a:spLocks noGrp="1"/>
          </p:cNvSpPr>
          <p:nvPr>
            <p:ph type="title"/>
          </p:nvPr>
        </p:nvSpPr>
        <p:spPr/>
        <p:txBody>
          <a:bodyPr/>
          <a:lstStyle/>
          <a:p>
            <a:endParaRPr lang="en-GB"/>
          </a:p>
        </p:txBody>
      </p:sp>
      <p:pic>
        <p:nvPicPr>
          <p:cNvPr id="9" name="Content Placeholder 8">
            <a:extLst>
              <a:ext uri="{FF2B5EF4-FFF2-40B4-BE49-F238E27FC236}">
                <a16:creationId xmlns:a16="http://schemas.microsoft.com/office/drawing/2014/main" id="{9A1A29AE-8B0D-C685-8496-A63482AFFB57}"/>
              </a:ext>
            </a:extLst>
          </p:cNvPr>
          <p:cNvPicPr>
            <a:picLocks noGrp="1" noChangeAspect="1"/>
          </p:cNvPicPr>
          <p:nvPr>
            <p:ph idx="1"/>
          </p:nvPr>
        </p:nvPicPr>
        <p:blipFill>
          <a:blip r:embed="rId2"/>
          <a:stretch>
            <a:fillRect/>
          </a:stretch>
        </p:blipFill>
        <p:spPr>
          <a:xfrm>
            <a:off x="2332653" y="1917823"/>
            <a:ext cx="7744408" cy="4510772"/>
          </a:xfrm>
        </p:spPr>
      </p:pic>
      <p:pic>
        <p:nvPicPr>
          <p:cNvPr id="15" name="Picture 14">
            <a:extLst>
              <a:ext uri="{FF2B5EF4-FFF2-40B4-BE49-F238E27FC236}">
                <a16:creationId xmlns:a16="http://schemas.microsoft.com/office/drawing/2014/main" id="{1C90482E-25AD-F9E8-9BD5-479CCD7D73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10" y="1"/>
            <a:ext cx="12317010" cy="1768510"/>
          </a:xfrm>
          <a:prstGeom prst="rect">
            <a:avLst/>
          </a:prstGeom>
        </p:spPr>
      </p:pic>
    </p:spTree>
    <p:extLst>
      <p:ext uri="{BB962C8B-B14F-4D97-AF65-F5344CB8AC3E}">
        <p14:creationId xmlns:p14="http://schemas.microsoft.com/office/powerpoint/2010/main" val="33544121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325" y="2824005"/>
            <a:ext cx="7874410" cy="3050305"/>
          </a:xfrm>
        </p:spPr>
        <p:txBody>
          <a:bodyPr/>
          <a:lstStyle/>
          <a:p>
            <a:r>
              <a:rPr lang="en-GB" dirty="0"/>
              <a:t>Don’t forget to try our yummy school dinners </a:t>
            </a:r>
          </a:p>
          <a:p>
            <a:r>
              <a:rPr lang="en-GB" dirty="0"/>
              <a:t>Menus are on the school website</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046011"/>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Lunch</a:t>
            </a:r>
          </a:p>
        </p:txBody>
      </p:sp>
      <p:pic>
        <p:nvPicPr>
          <p:cNvPr id="2" name="Picture 1"/>
          <p:cNvPicPr>
            <a:picLocks noChangeAspect="1"/>
          </p:cNvPicPr>
          <p:nvPr/>
        </p:nvPicPr>
        <p:blipFill>
          <a:blip r:embed="rId3"/>
          <a:stretch>
            <a:fillRect/>
          </a:stretch>
        </p:blipFill>
        <p:spPr>
          <a:xfrm>
            <a:off x="8443249" y="2664992"/>
            <a:ext cx="3360711" cy="3368332"/>
          </a:xfrm>
          <a:prstGeom prst="rect">
            <a:avLst/>
          </a:prstGeom>
        </p:spPr>
      </p:pic>
      <p:pic>
        <p:nvPicPr>
          <p:cNvPr id="6" name="Picture 5"/>
          <p:cNvPicPr>
            <a:picLocks noChangeAspect="1"/>
          </p:cNvPicPr>
          <p:nvPr/>
        </p:nvPicPr>
        <p:blipFill>
          <a:blip r:embed="rId4"/>
          <a:stretch>
            <a:fillRect/>
          </a:stretch>
        </p:blipFill>
        <p:spPr>
          <a:xfrm>
            <a:off x="4845682" y="4049987"/>
            <a:ext cx="3353091" cy="2552921"/>
          </a:xfrm>
          <a:prstGeom prst="rect">
            <a:avLst/>
          </a:prstGeom>
        </p:spPr>
      </p:pic>
      <p:pic>
        <p:nvPicPr>
          <p:cNvPr id="8" name="Picture 7"/>
          <p:cNvPicPr>
            <a:picLocks noChangeAspect="1"/>
          </p:cNvPicPr>
          <p:nvPr/>
        </p:nvPicPr>
        <p:blipFill>
          <a:blip r:embed="rId5"/>
          <a:stretch>
            <a:fillRect/>
          </a:stretch>
        </p:blipFill>
        <p:spPr>
          <a:xfrm>
            <a:off x="929351" y="4070553"/>
            <a:ext cx="3337849" cy="2560542"/>
          </a:xfrm>
          <a:prstGeom prst="rect">
            <a:avLst/>
          </a:prstGeom>
        </p:spPr>
      </p:pic>
    </p:spTree>
    <p:extLst>
      <p:ext uri="{BB962C8B-B14F-4D97-AF65-F5344CB8AC3E}">
        <p14:creationId xmlns:p14="http://schemas.microsoft.com/office/powerpoint/2010/main" val="36542786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lstStyle/>
          <a:p>
            <a:r>
              <a:rPr lang="en-GB" dirty="0"/>
              <a:t>Helping with homework</a:t>
            </a:r>
          </a:p>
          <a:p>
            <a:r>
              <a:rPr lang="en-GB" dirty="0"/>
              <a:t>Hearing them read</a:t>
            </a:r>
          </a:p>
          <a:p>
            <a:r>
              <a:rPr lang="en-GB" dirty="0"/>
              <a:t>Lots of useful information on the School Website</a:t>
            </a:r>
          </a:p>
          <a:p>
            <a:r>
              <a:rPr lang="en-GB" dirty="0"/>
              <a:t>Encouraging them to use TT </a:t>
            </a:r>
            <a:r>
              <a:rPr lang="en-GB" dirty="0" err="1"/>
              <a:t>Rockstars</a:t>
            </a:r>
            <a:r>
              <a:rPr lang="en-GB" dirty="0"/>
              <a:t> and Spelling shed regularly</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4" y="2203327"/>
            <a:ext cx="10323871"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How to support your child at home</a:t>
            </a:r>
          </a:p>
        </p:txBody>
      </p:sp>
    </p:spTree>
    <p:extLst>
      <p:ext uri="{BB962C8B-B14F-4D97-AF65-F5344CB8AC3E}">
        <p14:creationId xmlns:p14="http://schemas.microsoft.com/office/powerpoint/2010/main" val="3230938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185653"/>
          </a:xfrm>
        </p:spPr>
        <p:txBody>
          <a:bodyPr>
            <a:normAutofit/>
          </a:bodyPr>
          <a:lstStyle/>
          <a:p>
            <a:r>
              <a:rPr lang="en-GB" sz="3600" dirty="0"/>
              <a:t>Reading book and Reading Record Book</a:t>
            </a:r>
          </a:p>
          <a:p>
            <a:r>
              <a:rPr lang="en-GB" sz="3600" dirty="0"/>
              <a:t>Named Water bottle</a:t>
            </a:r>
          </a:p>
          <a:p>
            <a:r>
              <a:rPr lang="en-GB" sz="3600" dirty="0"/>
              <a:t>All clothing named</a:t>
            </a:r>
          </a:p>
          <a:p>
            <a:r>
              <a:rPr lang="en-GB" sz="3600" dirty="0"/>
              <a:t>Healthy snack (as detailed in the school policy)in a named pot</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4" y="2203327"/>
            <a:ext cx="10323871"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What they need to bring each day</a:t>
            </a:r>
          </a:p>
        </p:txBody>
      </p:sp>
    </p:spTree>
    <p:extLst>
      <p:ext uri="{BB962C8B-B14F-4D97-AF65-F5344CB8AC3E}">
        <p14:creationId xmlns:p14="http://schemas.microsoft.com/office/powerpoint/2010/main" val="3638767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lstStyle/>
          <a:p>
            <a:r>
              <a:rPr lang="en-GB" dirty="0"/>
              <a:t>Can anyone volunteer to help in class? </a:t>
            </a:r>
          </a:p>
          <a:p>
            <a:r>
              <a:rPr lang="en-GB" dirty="0"/>
              <a:t>If you are available and wish to help in class regularly please let the office know so that they can arrange an agreeable time.</a:t>
            </a:r>
          </a:p>
          <a:p>
            <a:r>
              <a:rPr lang="en-GB" dirty="0"/>
              <a:t>As a school we would just ask for a regular commitment from you as we would need to get a DBS completed in order for you to help.</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4" y="2203327"/>
            <a:ext cx="10323871"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Volunteers</a:t>
            </a:r>
          </a:p>
        </p:txBody>
      </p:sp>
    </p:spTree>
    <p:extLst>
      <p:ext uri="{BB962C8B-B14F-4D97-AF65-F5344CB8AC3E}">
        <p14:creationId xmlns:p14="http://schemas.microsoft.com/office/powerpoint/2010/main" val="35607536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6" name="TextBox 5">
            <a:extLst>
              <a:ext uri="{FF2B5EF4-FFF2-40B4-BE49-F238E27FC236}">
                <a16:creationId xmlns:a16="http://schemas.microsoft.com/office/drawing/2014/main" id="{6AAC8092-EA4F-4D0D-AC80-E2F50AA37A70}"/>
              </a:ext>
            </a:extLst>
          </p:cNvPr>
          <p:cNvSpPr txBox="1"/>
          <p:nvPr/>
        </p:nvSpPr>
        <p:spPr>
          <a:xfrm>
            <a:off x="629264" y="2358848"/>
            <a:ext cx="10933472" cy="2585323"/>
          </a:xfrm>
          <a:prstGeom prst="rect">
            <a:avLst/>
          </a:prstGeom>
          <a:noFill/>
        </p:spPr>
        <p:txBody>
          <a:bodyPr wrap="square" rtlCol="0">
            <a:spAutoFit/>
          </a:bodyPr>
          <a:lstStyle/>
          <a:p>
            <a:pPr algn="ctr"/>
            <a:r>
              <a:rPr lang="en-GB" sz="5400" b="1" dirty="0">
                <a:ln w="0"/>
                <a:solidFill>
                  <a:srgbClr val="00B050"/>
                </a:solidFill>
                <a:effectLst>
                  <a:outerShdw blurRad="38100" dist="19050" dir="2700000" algn="tl" rotWithShape="0">
                    <a:schemeClr val="dk1">
                      <a:alpha val="40000"/>
                    </a:schemeClr>
                  </a:outerShdw>
                </a:effectLst>
              </a:rPr>
              <a:t>Thank-you for coming</a:t>
            </a:r>
          </a:p>
          <a:p>
            <a:pPr algn="ctr"/>
            <a:endParaRPr lang="en-GB" sz="5400" b="1" dirty="0">
              <a:ln w="0"/>
              <a:solidFill>
                <a:srgbClr val="00B050"/>
              </a:solidFill>
              <a:effectLst>
                <a:outerShdw blurRad="38100" dist="19050" dir="2700000" algn="tl" rotWithShape="0">
                  <a:schemeClr val="dk1">
                    <a:alpha val="40000"/>
                  </a:schemeClr>
                </a:outerShdw>
              </a:effectLst>
            </a:endParaRPr>
          </a:p>
          <a:p>
            <a:pPr algn="ctr"/>
            <a:r>
              <a:rPr lang="en-GB" sz="5400" b="1" dirty="0">
                <a:ln w="0"/>
                <a:solidFill>
                  <a:srgbClr val="00B050"/>
                </a:solidFill>
                <a:effectLst>
                  <a:outerShdw blurRad="38100" dist="19050" dir="2700000" algn="tl" rotWithShape="0">
                    <a:schemeClr val="dk1">
                      <a:alpha val="40000"/>
                    </a:schemeClr>
                  </a:outerShdw>
                </a:effectLst>
              </a:rPr>
              <a:t>Any questions?</a:t>
            </a:r>
          </a:p>
        </p:txBody>
      </p:sp>
      <p:sp>
        <p:nvSpPr>
          <p:cNvPr id="2" name="Content Placeholder 1"/>
          <p:cNvSpPr>
            <a:spLocks noGrp="1"/>
          </p:cNvSpPr>
          <p:nvPr>
            <p:ph idx="1"/>
          </p:nvPr>
        </p:nvSpPr>
        <p:spPr/>
        <p:txBody>
          <a:bodyPr/>
          <a:lstStyle/>
          <a:p>
            <a:endParaRPr lang="en-GB" dirty="0"/>
          </a:p>
        </p:txBody>
      </p:sp>
    </p:spTree>
    <p:extLst>
      <p:ext uri="{BB962C8B-B14F-4D97-AF65-F5344CB8AC3E}">
        <p14:creationId xmlns:p14="http://schemas.microsoft.com/office/powerpoint/2010/main" val="9041699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1189</TotalTime>
  <Words>1074</Words>
  <Application>Microsoft Office PowerPoint</Application>
  <PresentationFormat>Widescreen</PresentationFormat>
  <Paragraphs>81</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Welcome to Squirrel’s class </vt:lpstr>
      <vt:lpstr>PowerPoint Presentation</vt:lpstr>
      <vt:lpstr>PowerPoint Presentation</vt:lpstr>
      <vt:lpstr>PowerPoint Presentation</vt:lpstr>
      <vt:lpstr>PowerPoint Presentation</vt:lpstr>
      <vt:lpstr>Questions you can ask at home…</vt:lpstr>
      <vt:lpstr>What you can do to help develop comprehension…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Higham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X class</dc:title>
  <dc:creator>Mrs Levy</dc:creator>
  <cp:lastModifiedBy>Miss H Garrett</cp:lastModifiedBy>
  <cp:revision>38</cp:revision>
  <cp:lastPrinted>2019-07-10T13:54:43Z</cp:lastPrinted>
  <dcterms:created xsi:type="dcterms:W3CDTF">2019-07-10T07:18:38Z</dcterms:created>
  <dcterms:modified xsi:type="dcterms:W3CDTF">2026-09-09T18:51:52Z</dcterms:modified>
</cp:coreProperties>
</file>