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1"/>
  </p:notesMasterIdLst>
  <p:handoutMasterIdLst>
    <p:handoutMasterId r:id="rId22"/>
  </p:handoutMasterIdLst>
  <p:sldIdLst>
    <p:sldId id="256" r:id="rId6"/>
    <p:sldId id="268" r:id="rId7"/>
    <p:sldId id="274" r:id="rId8"/>
    <p:sldId id="257" r:id="rId9"/>
    <p:sldId id="269" r:id="rId10"/>
    <p:sldId id="301" r:id="rId11"/>
    <p:sldId id="258" r:id="rId12"/>
    <p:sldId id="302" r:id="rId13"/>
    <p:sldId id="260" r:id="rId14"/>
    <p:sldId id="262" r:id="rId15"/>
    <p:sldId id="267" r:id="rId16"/>
    <p:sldId id="303" r:id="rId17"/>
    <p:sldId id="271" r:id="rId18"/>
    <p:sldId id="304" r:id="rId19"/>
    <p:sldId id="275" r:id="rId20"/>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1543"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799" y="0"/>
            <a:ext cx="4301543" cy="341064"/>
          </a:xfrm>
          <a:prstGeom prst="rect">
            <a:avLst/>
          </a:prstGeom>
        </p:spPr>
        <p:txBody>
          <a:bodyPr vert="horz" lIns="91440" tIns="45720" rIns="91440" bIns="45720" rtlCol="0"/>
          <a:lstStyle>
            <a:lvl1pPr algn="r">
              <a:defRPr sz="1200"/>
            </a:lvl1pPr>
          </a:lstStyle>
          <a:p>
            <a:fld id="{AD4C6D36-E014-4608-A0BD-05455E03F018}" type="datetimeFigureOut">
              <a:rPr lang="en-GB" smtClean="0"/>
              <a:t>09/09/2026</a:t>
            </a:fld>
            <a:endParaRPr lang="en-GB"/>
          </a:p>
        </p:txBody>
      </p:sp>
      <p:sp>
        <p:nvSpPr>
          <p:cNvPr id="4" name="Footer Placeholder 3"/>
          <p:cNvSpPr>
            <a:spLocks noGrp="1"/>
          </p:cNvSpPr>
          <p:nvPr>
            <p:ph type="ftr" sz="quarter" idx="2"/>
          </p:nvPr>
        </p:nvSpPr>
        <p:spPr>
          <a:xfrm>
            <a:off x="1" y="6456612"/>
            <a:ext cx="4301543" cy="34106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799" y="6456612"/>
            <a:ext cx="4301543" cy="341064"/>
          </a:xfrm>
          <a:prstGeom prst="rect">
            <a:avLst/>
          </a:prstGeom>
        </p:spPr>
        <p:txBody>
          <a:bodyPr vert="horz" lIns="91440" tIns="45720" rIns="91440" bIns="45720" rtlCol="0" anchor="b"/>
          <a:lstStyle>
            <a:lvl1pPr algn="r">
              <a:defRPr sz="1200"/>
            </a:lvl1pPr>
          </a:lstStyle>
          <a:p>
            <a:fld id="{A0F9D51F-A551-4014-B060-D2299D242696}" type="slidenum">
              <a:rPr lang="en-GB" smtClean="0"/>
              <a:t>‹#›</a:t>
            </a:fld>
            <a:endParaRPr lang="en-GB"/>
          </a:p>
        </p:txBody>
      </p:sp>
    </p:spTree>
    <p:extLst>
      <p:ext uri="{BB962C8B-B14F-4D97-AF65-F5344CB8AC3E}">
        <p14:creationId xmlns:p14="http://schemas.microsoft.com/office/powerpoint/2010/main" val="34363199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125" cy="3413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22925" y="0"/>
            <a:ext cx="4302125" cy="341313"/>
          </a:xfrm>
          <a:prstGeom prst="rect">
            <a:avLst/>
          </a:prstGeom>
        </p:spPr>
        <p:txBody>
          <a:bodyPr vert="horz" lIns="91440" tIns="45720" rIns="91440" bIns="45720" rtlCol="0"/>
          <a:lstStyle>
            <a:lvl1pPr algn="r">
              <a:defRPr sz="1200"/>
            </a:lvl1pPr>
          </a:lstStyle>
          <a:p>
            <a:fld id="{174B0AD5-1115-4CE5-BAFC-4C418F3C78EC}" type="datetimeFigureOut">
              <a:rPr lang="en-GB" smtClean="0"/>
              <a:t>09/09/2026</a:t>
            </a:fld>
            <a:endParaRPr lang="en-GB"/>
          </a:p>
        </p:txBody>
      </p:sp>
      <p:sp>
        <p:nvSpPr>
          <p:cNvPr id="4" name="Slide Image Placeholder 3"/>
          <p:cNvSpPr>
            <a:spLocks noGrp="1" noRot="1" noChangeAspect="1"/>
          </p:cNvSpPr>
          <p:nvPr>
            <p:ph type="sldImg" idx="2"/>
          </p:nvPr>
        </p:nvSpPr>
        <p:spPr>
          <a:xfrm>
            <a:off x="2924175" y="849313"/>
            <a:ext cx="4078288" cy="229393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188" y="3271838"/>
            <a:ext cx="7942262" cy="26765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456363"/>
            <a:ext cx="4302125" cy="3413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22925" y="6456363"/>
            <a:ext cx="4302125" cy="341312"/>
          </a:xfrm>
          <a:prstGeom prst="rect">
            <a:avLst/>
          </a:prstGeom>
        </p:spPr>
        <p:txBody>
          <a:bodyPr vert="horz" lIns="91440" tIns="45720" rIns="91440" bIns="45720" rtlCol="0" anchor="b"/>
          <a:lstStyle>
            <a:lvl1pPr algn="r">
              <a:defRPr sz="1200"/>
            </a:lvl1pPr>
          </a:lstStyle>
          <a:p>
            <a:fld id="{5288315E-4CBA-4D97-9E72-B9CF4ED69E33}" type="slidenum">
              <a:rPr lang="en-GB" smtClean="0"/>
              <a:t>‹#›</a:t>
            </a:fld>
            <a:endParaRPr lang="en-GB"/>
          </a:p>
        </p:txBody>
      </p:sp>
    </p:spTree>
    <p:extLst>
      <p:ext uri="{BB962C8B-B14F-4D97-AF65-F5344CB8AC3E}">
        <p14:creationId xmlns:p14="http://schemas.microsoft.com/office/powerpoint/2010/main" val="3143701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60c2312dea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60c2312dea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217939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51591869"/>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38993945"/>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745145178"/>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89C5D3-9C78-4DDA-91CC-6BF3BAF76F89}"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1929196687"/>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89C5D3-9C78-4DDA-91CC-6BF3BAF76F89}"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260898356"/>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89C5D3-9C78-4DDA-91CC-6BF3BAF76F89}"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059950978"/>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89C5D3-9C78-4DDA-91CC-6BF3BAF76F89}"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705578743"/>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853803327"/>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186327185"/>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750085934"/>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045314053"/>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02320-A483-4147-AE40-37A56843D13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448854E-19A4-4369-A11C-EE9E2DD1C15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D0FA1D9-8AD2-493F-884A-0A5A7D439230}"/>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5" name="Footer Placeholder 4">
            <a:extLst>
              <a:ext uri="{FF2B5EF4-FFF2-40B4-BE49-F238E27FC236}">
                <a16:creationId xmlns:a16="http://schemas.microsoft.com/office/drawing/2014/main" id="{C13B53DC-D457-4D76-93F2-75E688504E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A96840-A4E2-4EFC-9202-5E428E430F35}"/>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36519378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D9EC6-0249-4FA8-AFD4-998F7F507B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DC78BD-08AD-4E14-B944-A7EF8F923C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3D9001-3B19-40DF-9637-D2DC7A7216DC}"/>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5" name="Footer Placeholder 4">
            <a:extLst>
              <a:ext uri="{FF2B5EF4-FFF2-40B4-BE49-F238E27FC236}">
                <a16:creationId xmlns:a16="http://schemas.microsoft.com/office/drawing/2014/main" id="{1ED4D212-DC3D-4DAC-AA57-7DD460144D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ECC340-2F91-4FA9-8391-BAB9091478B8}"/>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7377729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EF21C-8978-47FB-BC23-122566305E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9036F3E-C336-4D8D-AC98-D04F824EC8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0548879-F010-49F4-9D71-83E89DBFA12D}"/>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5" name="Footer Placeholder 4">
            <a:extLst>
              <a:ext uri="{FF2B5EF4-FFF2-40B4-BE49-F238E27FC236}">
                <a16:creationId xmlns:a16="http://schemas.microsoft.com/office/drawing/2014/main" id="{4BF48D58-194C-4B86-97E6-41BB76DE43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936B07-7877-4971-9A67-AFC01EDCE1EC}"/>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15046448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63810-DFE2-4419-B0D2-AD14A4C4A3B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587613-0447-433D-9C90-879B138564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714B53E-DF5B-4C66-866A-D1F2FA98A7D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7639399-93B3-4EAC-B511-D14AB39453AD}"/>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6" name="Footer Placeholder 5">
            <a:extLst>
              <a:ext uri="{FF2B5EF4-FFF2-40B4-BE49-F238E27FC236}">
                <a16:creationId xmlns:a16="http://schemas.microsoft.com/office/drawing/2014/main" id="{4E67CFC4-7934-4FD3-9B97-63093ED2C4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130191-562A-49A1-8939-2DF0FBEBAB57}"/>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19321665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9A14A-4D23-469A-89C2-8B9F2A0E9B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A29FBB-5C14-4A44-BFE2-E2100667C4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30179B1-D93C-402A-A739-F19492F09E8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A3A9486-3B5E-4FC6-AE78-84E1B7583BF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63F1FDF-57B4-41A6-B65F-F2CF5790688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2D70EB-2A6C-491A-BD7F-210113DDEC80}"/>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8" name="Footer Placeholder 7">
            <a:extLst>
              <a:ext uri="{FF2B5EF4-FFF2-40B4-BE49-F238E27FC236}">
                <a16:creationId xmlns:a16="http://schemas.microsoft.com/office/drawing/2014/main" id="{37442EBB-FE2F-4524-9494-F1B2548614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5BC491-D4CF-4570-AF4F-FF100D06E020}"/>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41417900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349A2-FA60-486F-889B-24952CA31CA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E7B873-8811-4231-8883-3DFB7FF2D937}"/>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4" name="Footer Placeholder 3">
            <a:extLst>
              <a:ext uri="{FF2B5EF4-FFF2-40B4-BE49-F238E27FC236}">
                <a16:creationId xmlns:a16="http://schemas.microsoft.com/office/drawing/2014/main" id="{6BF8DEEC-6833-4008-8B9A-218439AFC69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B9865D3-939D-484C-81C3-84F5CCBC0381}"/>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13149300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802298-75FC-486E-BD6F-D9A39FD37094}"/>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3" name="Footer Placeholder 2">
            <a:extLst>
              <a:ext uri="{FF2B5EF4-FFF2-40B4-BE49-F238E27FC236}">
                <a16:creationId xmlns:a16="http://schemas.microsoft.com/office/drawing/2014/main" id="{C5D4C746-2254-482F-91F1-2D53037586A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871CCB8-A7A5-47E5-96FF-E81428145D68}"/>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9841104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76BA6-7FA2-4129-B025-41CA8F690C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AC6EE99-C5CD-41FA-92F4-BEC9647D0D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25D267C-A718-4153-8C0B-841E5978FF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2FB300E-4090-4210-B6A3-DF9F9D714D83}"/>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6" name="Footer Placeholder 5">
            <a:extLst>
              <a:ext uri="{FF2B5EF4-FFF2-40B4-BE49-F238E27FC236}">
                <a16:creationId xmlns:a16="http://schemas.microsoft.com/office/drawing/2014/main" id="{695A677E-8831-4653-910D-A2AF39AB9E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16C7F6-91FB-4D2B-AB41-C1266734951B}"/>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5415371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A6C1B-E696-4EAB-8CE3-5FC8CFC3D6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BDB6194-8B52-4160-88EB-1B296DE346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204D620-610B-4061-AD0E-D5107919B1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776CF9B-4B0B-41D1-AABF-36D4B9310BEA}"/>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6" name="Footer Placeholder 5">
            <a:extLst>
              <a:ext uri="{FF2B5EF4-FFF2-40B4-BE49-F238E27FC236}">
                <a16:creationId xmlns:a16="http://schemas.microsoft.com/office/drawing/2014/main" id="{7875B7A5-74B7-4B24-8583-B33949E227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313CFC-847C-4A40-8754-DE23AFB6F751}"/>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34638701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5FB8-ECC2-4DFF-BF21-B97F7D1398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0F8E46-A724-421C-A016-353D5CFE0D3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6E0631-C6AD-4170-867C-F2B2C7888E72}"/>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5" name="Footer Placeholder 4">
            <a:extLst>
              <a:ext uri="{FF2B5EF4-FFF2-40B4-BE49-F238E27FC236}">
                <a16:creationId xmlns:a16="http://schemas.microsoft.com/office/drawing/2014/main" id="{A61A50EC-94EC-4FD4-997A-48343EF133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1C259E-D45B-4B77-A017-E3D295071C3D}"/>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26520887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CFEF83-5C1A-417E-9AC0-9B0EBA430F0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5D4E53-B744-4AE5-A68A-E389F89FED6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A9E347-79F9-4D41-86DE-A9F1668DB71C}"/>
              </a:ext>
            </a:extLst>
          </p:cNvPr>
          <p:cNvSpPr>
            <a:spLocks noGrp="1"/>
          </p:cNvSpPr>
          <p:nvPr>
            <p:ph type="dt" sz="half" idx="10"/>
          </p:nvPr>
        </p:nvSpPr>
        <p:spPr/>
        <p:txBody>
          <a:bodyPr/>
          <a:lstStyle/>
          <a:p>
            <a:fld id="{6FD6EC66-B112-4193-A7BC-B3B92BD9A137}" type="datetimeFigureOut">
              <a:rPr lang="en-GB" smtClean="0"/>
              <a:t>09/09/2026</a:t>
            </a:fld>
            <a:endParaRPr lang="en-GB"/>
          </a:p>
        </p:txBody>
      </p:sp>
      <p:sp>
        <p:nvSpPr>
          <p:cNvPr id="5" name="Footer Placeholder 4">
            <a:extLst>
              <a:ext uri="{FF2B5EF4-FFF2-40B4-BE49-F238E27FC236}">
                <a16:creationId xmlns:a16="http://schemas.microsoft.com/office/drawing/2014/main" id="{043FD1D2-C8DC-40EE-B9B5-9CAEA59812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E1930-BADF-4D69-BB16-09C4C0791406}"/>
              </a:ext>
            </a:extLst>
          </p:cNvPr>
          <p:cNvSpPr>
            <a:spLocks noGrp="1"/>
          </p:cNvSpPr>
          <p:nvPr>
            <p:ph type="sldNum" sz="quarter" idx="12"/>
          </p:nvPr>
        </p:nvSpPr>
        <p:spPr/>
        <p:txBody>
          <a:bodyPr/>
          <a:lstStyle/>
          <a:p>
            <a:fld id="{20D9CA6E-DD97-4C78-9067-FF7FAC9C9AE4}" type="slidenum">
              <a:rPr lang="en-GB" smtClean="0"/>
              <a:t>‹#›</a:t>
            </a:fld>
            <a:endParaRPr lang="en-GB"/>
          </a:p>
        </p:txBody>
      </p:sp>
    </p:spTree>
    <p:extLst>
      <p:ext uri="{BB962C8B-B14F-4D97-AF65-F5344CB8AC3E}">
        <p14:creationId xmlns:p14="http://schemas.microsoft.com/office/powerpoint/2010/main" val="40528505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6727600"/>
            <a:ext cx="12192000" cy="1304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 name="Google Shape;20;p4"/>
          <p:cNvSpPr txBox="1">
            <a:spLocks noGrp="1"/>
          </p:cNvSpPr>
          <p:nvPr>
            <p:ph type="title"/>
          </p:nvPr>
        </p:nvSpPr>
        <p:spPr>
          <a:xfrm>
            <a:off x="415600" y="521800"/>
            <a:ext cx="11360800" cy="834800"/>
          </a:xfrm>
          <a:prstGeom prst="rect">
            <a:avLst/>
          </a:prstGeom>
        </p:spPr>
        <p:txBody>
          <a:bodyPr spcFirstLastPara="1" wrap="square" lIns="91425" tIns="91425" rIns="91425" bIns="91425"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22" name="Google Shape;22;p4"/>
          <p:cNvSpPr txBox="1">
            <a:spLocks noGrp="1"/>
          </p:cNvSpPr>
          <p:nvPr>
            <p:ph type="sldNum" idx="12"/>
          </p:nvPr>
        </p:nvSpPr>
        <p:spPr>
          <a:xfrm>
            <a:off x="11320333" y="6241345"/>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60278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89C5D3-9C78-4DDA-91CC-6BF3BAF76F89}" type="datetimeFigureOut">
              <a:rPr lang="en-GB" smtClean="0"/>
              <a:t>09/09/2026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48B56-726B-4B65-8233-F315D7748284}" type="slidenum">
              <a:rPr lang="en-GB" smtClean="0"/>
              <a:t>‹#›</a:t>
            </a:fld>
            <a:endParaRPr lang="en-GB"/>
          </a:p>
        </p:txBody>
      </p:sp>
    </p:spTree>
    <p:extLst>
      <p:ext uri="{BB962C8B-B14F-4D97-AF65-F5344CB8AC3E}">
        <p14:creationId xmlns:p14="http://schemas.microsoft.com/office/powerpoint/2010/main" val="13830577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F482FB-CC8B-4235-B616-8FC9EED99C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74C35DA-6FAB-408D-BCF0-765C861C27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1844DB-3C90-453C-8BA7-BBDD5C84BB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D6EC66-B112-4193-A7BC-B3B92BD9A137}" type="datetimeFigureOut">
              <a:rPr lang="en-GB" smtClean="0"/>
              <a:t>09/09/2026</a:t>
            </a:fld>
            <a:endParaRPr lang="en-GB"/>
          </a:p>
        </p:txBody>
      </p:sp>
      <p:sp>
        <p:nvSpPr>
          <p:cNvPr id="5" name="Footer Placeholder 4">
            <a:extLst>
              <a:ext uri="{FF2B5EF4-FFF2-40B4-BE49-F238E27FC236}">
                <a16:creationId xmlns:a16="http://schemas.microsoft.com/office/drawing/2014/main" id="{41749307-6905-4EAB-9887-8E66236EE2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A29318A-6F93-4DE0-A979-D1D898FAEF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D9CA6E-DD97-4C78-9067-FF7FAC9C9AE4}" type="slidenum">
              <a:rPr lang="en-GB" smtClean="0"/>
              <a:t>‹#›</a:t>
            </a:fld>
            <a:endParaRPr lang="en-GB"/>
          </a:p>
        </p:txBody>
      </p:sp>
    </p:spTree>
    <p:extLst>
      <p:ext uri="{BB962C8B-B14F-4D97-AF65-F5344CB8AC3E}">
        <p14:creationId xmlns:p14="http://schemas.microsoft.com/office/powerpoint/2010/main" val="23753010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play.edshed.com/en-gb/login" TargetMode="External"/><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g"/><Relationship Id="rId1" Type="http://schemas.openxmlformats.org/officeDocument/2006/relationships/slideLayout" Target="../slideLayouts/slideLayout2.xml"/><Relationship Id="rId4" Type="http://schemas.microsoft.com/office/2007/relationships/hdphoto" Target="../media/hdphoto3.wdp"/></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solidFill>
                  <a:srgbClr val="00B050"/>
                </a:solidFill>
              </a:rPr>
              <a:t>Welcome to Owls class </a:t>
            </a:r>
          </a:p>
        </p:txBody>
      </p:sp>
      <p:sp>
        <p:nvSpPr>
          <p:cNvPr id="3" name="Subtitle 2"/>
          <p:cNvSpPr>
            <a:spLocks noGrp="1"/>
          </p:cNvSpPr>
          <p:nvPr>
            <p:ph type="subTitle" idx="1"/>
          </p:nvPr>
        </p:nvSpPr>
        <p:spPr>
          <a:xfrm>
            <a:off x="2334442" y="4111406"/>
            <a:ext cx="8433005" cy="1655762"/>
          </a:xfrm>
        </p:spPr>
        <p:txBody>
          <a:bodyPr>
            <a:noAutofit/>
          </a:bodyPr>
          <a:lstStyle/>
          <a:p>
            <a:r>
              <a:rPr lang="en-GB" sz="4800" dirty="0"/>
              <a:t>Our teacher is Mrs Driscoll.</a:t>
            </a:r>
          </a:p>
          <a:p>
            <a:r>
              <a:rPr lang="en-GB" sz="4800" dirty="0"/>
              <a:t>Mrs Turner is our class TA.</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17010" cy="218276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42" y="2182761"/>
            <a:ext cx="2247900" cy="2124075"/>
          </a:xfrm>
          <a:prstGeom prst="rect">
            <a:avLst/>
          </a:prstGeom>
        </p:spPr>
      </p:pic>
    </p:spTree>
    <p:extLst>
      <p:ext uri="{BB962C8B-B14F-4D97-AF65-F5344CB8AC3E}">
        <p14:creationId xmlns:p14="http://schemas.microsoft.com/office/powerpoint/2010/main" val="2729460249"/>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151136"/>
            <a:ext cx="12317010" cy="2182761"/>
          </a:xfrm>
          <a:prstGeom prst="rect">
            <a:avLst/>
          </a:prstGeom>
        </p:spPr>
      </p:pic>
      <p:sp>
        <p:nvSpPr>
          <p:cNvPr id="5" name="TextBox 4"/>
          <p:cNvSpPr txBox="1"/>
          <p:nvPr/>
        </p:nvSpPr>
        <p:spPr>
          <a:xfrm>
            <a:off x="8838580" y="2870627"/>
            <a:ext cx="3091544" cy="2585323"/>
          </a:xfrm>
          <a:prstGeom prst="rect">
            <a:avLst/>
          </a:prstGeom>
          <a:noFill/>
        </p:spPr>
        <p:txBody>
          <a:bodyPr wrap="square" rtlCol="0">
            <a:spAutoFit/>
          </a:bodyPr>
          <a:lstStyle/>
          <a:p>
            <a:pPr algn="ctr"/>
            <a:r>
              <a:rPr lang="en-GB" sz="5400" b="1" dirty="0">
                <a:ln w="0"/>
                <a:solidFill>
                  <a:srgbClr val="00B050"/>
                </a:solidFill>
                <a:effectLst>
                  <a:outerShdw blurRad="38100" dist="19050" dir="2700000" algn="tl" rotWithShape="0">
                    <a:schemeClr val="dk1">
                      <a:alpha val="40000"/>
                    </a:schemeClr>
                  </a:outerShdw>
                </a:effectLst>
              </a:rPr>
              <a:t>Timetable of the Day</a:t>
            </a:r>
          </a:p>
        </p:txBody>
      </p:sp>
      <p:pic>
        <p:nvPicPr>
          <p:cNvPr id="12" name="Picture 11">
            <a:extLst>
              <a:ext uri="{FF2B5EF4-FFF2-40B4-BE49-F238E27FC236}">
                <a16:creationId xmlns:a16="http://schemas.microsoft.com/office/drawing/2014/main" id="{0368A886-9FCF-045C-4348-3088078E6B23}"/>
              </a:ext>
            </a:extLst>
          </p:cNvPr>
          <p:cNvPicPr>
            <a:picLocks noChangeAspect="1"/>
          </p:cNvPicPr>
          <p:nvPr/>
        </p:nvPicPr>
        <p:blipFill>
          <a:blip r:embed="rId3"/>
          <a:stretch>
            <a:fillRect/>
          </a:stretch>
        </p:blipFill>
        <p:spPr>
          <a:xfrm>
            <a:off x="735490" y="2079846"/>
            <a:ext cx="7887383" cy="4778154"/>
          </a:xfrm>
          <a:prstGeom prst="rect">
            <a:avLst/>
          </a:prstGeom>
        </p:spPr>
      </p:pic>
    </p:spTree>
    <p:extLst>
      <p:ext uri="{BB962C8B-B14F-4D97-AF65-F5344CB8AC3E}">
        <p14:creationId xmlns:p14="http://schemas.microsoft.com/office/powerpoint/2010/main" val="2646008931"/>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225" y="3176752"/>
            <a:ext cx="9041072" cy="3358055"/>
          </a:xfrm>
        </p:spPr>
        <p:txBody>
          <a:bodyPr>
            <a:noAutofit/>
          </a:bodyPr>
          <a:lstStyle/>
          <a:p>
            <a:r>
              <a:rPr lang="en-GB" dirty="0"/>
              <a:t>In English, we will use a wide range of high-quality texts, chosen by ‘The Literacy Tree’ scheme, to engage pupils and develop their reading and writing skills across the course of the year. Some of these texts may also link to our topic work, for example the book that we began reading last week is ‘Can we save the tiger?’ by Martin Jenkins, which links well with our Humanities work on the rainforest.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5454" y="1488485"/>
            <a:ext cx="6961238" cy="1754326"/>
          </a:xfrm>
          <a:prstGeom prst="rect">
            <a:avLst/>
          </a:prstGeom>
          <a:noFill/>
        </p:spPr>
        <p:txBody>
          <a:bodyPr wrap="square" rtlCol="0">
            <a:spAutoFit/>
          </a:bodyPr>
          <a:lstStyle/>
          <a:p>
            <a:endParaRPr lang="en-GB" sz="5400" b="1" dirty="0">
              <a:ln w="0"/>
              <a:solidFill>
                <a:srgbClr val="00B050"/>
              </a:solidFill>
              <a:effectLst>
                <a:outerShdw blurRad="38100" dist="19050" dir="2700000" algn="tl" rotWithShape="0">
                  <a:schemeClr val="dk1">
                    <a:alpha val="40000"/>
                  </a:schemeClr>
                </a:outerShdw>
              </a:effectLst>
            </a:endParaRPr>
          </a:p>
          <a:p>
            <a:r>
              <a:rPr lang="en-GB" sz="5400" b="1" dirty="0">
                <a:ln w="0"/>
                <a:solidFill>
                  <a:srgbClr val="00B050"/>
                </a:solidFill>
                <a:effectLst>
                  <a:outerShdw blurRad="38100" dist="19050" dir="2700000" algn="tl" rotWithShape="0">
                    <a:schemeClr val="dk1">
                      <a:alpha val="40000"/>
                    </a:schemeClr>
                  </a:outerShdw>
                </a:effectLst>
              </a:rPr>
              <a:t>English</a:t>
            </a:r>
          </a:p>
        </p:txBody>
      </p:sp>
      <p:pic>
        <p:nvPicPr>
          <p:cNvPr id="8" name="Picture 7">
            <a:extLst>
              <a:ext uri="{FF2B5EF4-FFF2-40B4-BE49-F238E27FC236}">
                <a16:creationId xmlns:a16="http://schemas.microsoft.com/office/drawing/2014/main" id="{92FCEEE3-017F-8EE5-CB54-951422C073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7547" y="2711441"/>
            <a:ext cx="2941633" cy="3377430"/>
          </a:xfrm>
          <a:prstGeom prst="rect">
            <a:avLst/>
          </a:prstGeom>
        </p:spPr>
      </p:pic>
    </p:spTree>
    <p:extLst>
      <p:ext uri="{BB962C8B-B14F-4D97-AF65-F5344CB8AC3E}">
        <p14:creationId xmlns:p14="http://schemas.microsoft.com/office/powerpoint/2010/main" val="4248858721"/>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565" y="3126656"/>
            <a:ext cx="9707881" cy="3486977"/>
          </a:xfrm>
        </p:spPr>
        <p:txBody>
          <a:bodyPr>
            <a:normAutofit fontScale="77500" lnSpcReduction="20000"/>
          </a:bodyPr>
          <a:lstStyle/>
          <a:p>
            <a:pPr fontAlgn="base"/>
            <a:r>
              <a:rPr lang="en-GB" dirty="0"/>
              <a:t>We will be using Spelling Shed our spelling programme. They will have a 30-minute lesson every Tuesday which will focus on a spelling rule or pattern, followed by a range of spelling activities during the week linked to the spelling rule or pattern being studied. </a:t>
            </a:r>
            <a:r>
              <a:rPr lang="en-US" dirty="0"/>
              <a:t>​</a:t>
            </a:r>
          </a:p>
          <a:p>
            <a:pPr fontAlgn="base"/>
            <a:r>
              <a:rPr lang="en-GB" dirty="0"/>
              <a:t>There will be a weekly spelling test every Monday. A list of the spelling rules/patterns which we will study during the term is available on the class page of the school website for your information as I am aware that sheets can sometimes not make it home!</a:t>
            </a:r>
            <a:endParaRPr lang="en-US" dirty="0"/>
          </a:p>
          <a:p>
            <a:pPr fontAlgn="base"/>
            <a:r>
              <a:rPr lang="en-US" dirty="0"/>
              <a:t>Pupils all have a Spelling Shed account and will have access to the online games which will support them in strengthening their recall. The log in for this can be found in the front of their yellow reading record.</a:t>
            </a:r>
          </a:p>
          <a:p>
            <a:pPr fontAlgn="base"/>
            <a:r>
              <a:rPr lang="en-GB" dirty="0"/>
              <a:t>A Parent Guide is available here: </a:t>
            </a:r>
            <a:r>
              <a:rPr lang="fr-FR" dirty="0">
                <a:hlinkClick r:id="rId2"/>
              </a:rPr>
              <a:t>https://play.edshed.com/en-gb/login</a:t>
            </a:r>
            <a:r>
              <a:rPr lang="fr-FR" dirty="0"/>
              <a:t> </a:t>
            </a:r>
            <a:endParaRPr lang="en-GB" dirty="0"/>
          </a:p>
          <a:p>
            <a:pPr fontAlgn="base"/>
            <a:endParaRPr lang="en-US" dirty="0"/>
          </a:p>
          <a:p>
            <a:pPr marL="0" indent="0" fontAlgn="base">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English - Spellings</a:t>
            </a:r>
          </a:p>
        </p:txBody>
      </p:sp>
      <p:pic>
        <p:nvPicPr>
          <p:cNvPr id="8" name="Picture 7"/>
          <p:cNvPicPr>
            <a:picLocks noChangeAspect="1"/>
          </p:cNvPicPr>
          <p:nvPr/>
        </p:nvPicPr>
        <p:blipFill>
          <a:blip r:embed="rId4">
            <a:extLst>
              <a:ext uri="{BEBA8EAE-BF5A-486C-A8C5-ECC9F3942E4B}">
                <a14:imgProps xmlns:a14="http://schemas.microsoft.com/office/drawing/2010/main">
                  <a14:imgLayer r:embed="rId5">
                    <a14:imgEffect>
                      <a14:backgroundRemoval t="0" b="100000" l="2058" r="100000">
                        <a14:foregroundMark x1="79012" y1="62319" x2="79012" y2="62319"/>
                        <a14:foregroundMark x1="86831" y1="55556" x2="86831" y2="55556"/>
                        <a14:foregroundMark x1="82716" y1="47343" x2="82716" y2="47343"/>
                        <a14:foregroundMark x1="55144" y1="32367" x2="55144" y2="32367"/>
                        <a14:foregroundMark x1="32922" y1="33333" x2="32922" y2="33333"/>
                        <a14:foregroundMark x1="11934" y1="72464" x2="11934" y2="72464"/>
                        <a14:foregroundMark x1="11523" y1="74396" x2="11523" y2="74396"/>
                        <a14:foregroundMark x1="12757" y1="70531" x2="12757" y2="70531"/>
                        <a14:foregroundMark x1="11111" y1="71981" x2="11111" y2="71981"/>
                        <a14:foregroundMark x1="11523" y1="76812" x2="11523" y2="76812"/>
                      </a14:backgroundRemoval>
                    </a14:imgEffect>
                  </a14:imgLayer>
                </a14:imgProps>
              </a:ext>
              <a:ext uri="{28A0092B-C50C-407E-A947-70E740481C1C}">
                <a14:useLocalDpi xmlns:a14="http://schemas.microsoft.com/office/drawing/2010/main" val="0"/>
              </a:ext>
            </a:extLst>
          </a:blip>
          <a:stretch>
            <a:fillRect/>
          </a:stretch>
        </p:blipFill>
        <p:spPr>
          <a:xfrm>
            <a:off x="9986032" y="4886325"/>
            <a:ext cx="2314575" cy="1971675"/>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32730" y="1634891"/>
            <a:ext cx="2401573" cy="1500983"/>
          </a:xfrm>
          <a:prstGeom prst="rect">
            <a:avLst/>
          </a:prstGeom>
        </p:spPr>
      </p:pic>
    </p:spTree>
    <p:extLst>
      <p:ext uri="{BB962C8B-B14F-4D97-AF65-F5344CB8AC3E}">
        <p14:creationId xmlns:p14="http://schemas.microsoft.com/office/powerpoint/2010/main" val="3273457569"/>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864" y="3147223"/>
            <a:ext cx="9860210" cy="3050305"/>
          </a:xfrm>
        </p:spPr>
        <p:txBody>
          <a:bodyPr>
            <a:normAutofit/>
          </a:bodyPr>
          <a:lstStyle/>
          <a:p>
            <a:r>
              <a:rPr lang="en-GB" dirty="0"/>
              <a:t>Please make sure you are signed up to HOME CONNECT. If you need support with this, let us know.</a:t>
            </a:r>
          </a:p>
          <a:p>
            <a:r>
              <a:rPr lang="en-GB" dirty="0"/>
              <a:t>Please enable “Email Notifications” so you can see how your child scores on their quizzes.</a:t>
            </a:r>
          </a:p>
          <a:p>
            <a:r>
              <a:rPr lang="en-GB" dirty="0"/>
              <a:t>All pupils need to bring in their AR book and reading record every day. We have time dedicated to reading every day.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Accelerated Reader</a:t>
            </a:r>
          </a:p>
        </p:txBody>
      </p:sp>
      <p:pic>
        <p:nvPicPr>
          <p:cNvPr id="2" name="Picture 1"/>
          <p:cNvPicPr>
            <a:picLocks noChangeAspect="1"/>
          </p:cNvPicPr>
          <p:nvPr/>
        </p:nvPicPr>
        <p:blipFill>
          <a:blip r:embed="rId3"/>
          <a:stretch>
            <a:fillRect/>
          </a:stretch>
        </p:blipFill>
        <p:spPr>
          <a:xfrm>
            <a:off x="10241829" y="2344813"/>
            <a:ext cx="1501270" cy="1303133"/>
          </a:xfrm>
          <a:prstGeom prst="rect">
            <a:avLst/>
          </a:prstGeom>
        </p:spPr>
      </p:pic>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backgroundRemoval t="0" b="99022" l="3587" r="97826">
                        <a14:foregroundMark x1="44891" y1="21037" x2="44891" y2="21037"/>
                        <a14:foregroundMark x1="50000" y1="19276" x2="50000" y2="19276"/>
                        <a14:foregroundMark x1="48478" y1="24364" x2="48478" y2="24364"/>
                        <a14:foregroundMark x1="68370" y1="17808" x2="68370" y2="17808"/>
                        <a14:foregroundMark x1="72283" y1="20157" x2="72283" y2="20157"/>
                        <a14:foregroundMark x1="65978" y1="21722" x2="65978" y2="21722"/>
                        <a14:foregroundMark x1="72174" y1="17025" x2="72174" y2="17025"/>
                        <a14:foregroundMark x1="42717" y1="53816" x2="42717" y2="53816"/>
                        <a14:foregroundMark x1="66087" y1="56360" x2="66087" y2="56360"/>
                        <a14:foregroundMark x1="79457" y1="56360" x2="79457" y2="56360"/>
                        <a14:foregroundMark x1="69565" y1="60470" x2="69565" y2="60470"/>
                        <a14:foregroundMark x1="48043" y1="58121" x2="48043" y2="58121"/>
                        <a14:foregroundMark x1="48261" y1="71135" x2="48261" y2="71135"/>
                        <a14:foregroundMark x1="54783" y1="81018" x2="54783" y2="81018"/>
                        <a14:foregroundMark x1="30217" y1="83855" x2="30217" y2="83855"/>
                        <a14:foregroundMark x1="73804" y1="82583" x2="73804" y2="82583"/>
                      </a14:backgroundRemoval>
                    </a14:imgEffect>
                  </a14:imgLayer>
                </a14:imgProps>
              </a:ext>
              <a:ext uri="{28A0092B-C50C-407E-A947-70E740481C1C}">
                <a14:useLocalDpi xmlns:a14="http://schemas.microsoft.com/office/drawing/2010/main" val="0"/>
              </a:ext>
            </a:extLst>
          </a:blip>
          <a:stretch>
            <a:fillRect/>
          </a:stretch>
        </p:blipFill>
        <p:spPr>
          <a:xfrm>
            <a:off x="10107812" y="4612408"/>
            <a:ext cx="2084187" cy="2315260"/>
          </a:xfrm>
          <a:prstGeom prst="rect">
            <a:avLst/>
          </a:prstGeom>
        </p:spPr>
      </p:pic>
    </p:spTree>
    <p:extLst>
      <p:ext uri="{BB962C8B-B14F-4D97-AF65-F5344CB8AC3E}">
        <p14:creationId xmlns:p14="http://schemas.microsoft.com/office/powerpoint/2010/main" val="201825755"/>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4" name="Google Shape;74;p15"/>
          <p:cNvSpPr txBox="1">
            <a:spLocks noGrp="1"/>
          </p:cNvSpPr>
          <p:nvPr>
            <p:ph type="title"/>
          </p:nvPr>
        </p:nvSpPr>
        <p:spPr>
          <a:xfrm>
            <a:off x="415600" y="521800"/>
            <a:ext cx="11360800" cy="834800"/>
          </a:xfrm>
          <a:prstGeom prst="rect">
            <a:avLst/>
          </a:prstGeom>
        </p:spPr>
        <p:txBody>
          <a:bodyPr spcFirstLastPara="1" vert="horz" wrap="square" lIns="121900" tIns="121900" rIns="121900" bIns="121900" rtlCol="0" anchor="t" anchorCtr="0">
            <a:noAutofit/>
          </a:bodyPr>
          <a:lstStyle/>
          <a:p>
            <a:r>
              <a:rPr lang="en-US" b="1" dirty="0"/>
              <a:t>Why Reading is Important</a:t>
            </a:r>
            <a:br>
              <a:rPr lang="en-US" dirty="0"/>
            </a:br>
            <a:endParaRPr dirty="0"/>
          </a:p>
        </p:txBody>
      </p:sp>
      <p:sp>
        <p:nvSpPr>
          <p:cNvPr id="3" name="Text Placeholder 2">
            <a:extLst>
              <a:ext uri="{FF2B5EF4-FFF2-40B4-BE49-F238E27FC236}">
                <a16:creationId xmlns:a16="http://schemas.microsoft.com/office/drawing/2014/main" id="{623582A4-CCC0-4334-9378-FA88EDD31864}"/>
              </a:ext>
            </a:extLst>
          </p:cNvPr>
          <p:cNvSpPr>
            <a:spLocks noGrp="1"/>
          </p:cNvSpPr>
          <p:nvPr>
            <p:ph type="body" idx="1"/>
          </p:nvPr>
        </p:nvSpPr>
        <p:spPr>
          <a:xfrm>
            <a:off x="187000" y="1228520"/>
            <a:ext cx="10726165" cy="5107680"/>
          </a:xfrm>
        </p:spPr>
        <p:txBody>
          <a:bodyPr/>
          <a:lstStyle/>
          <a:p>
            <a:pPr>
              <a:buFont typeface="Wingdings" panose="05000000000000000000" pitchFamily="2" charset="2"/>
              <a:buChar char="Ø"/>
            </a:pPr>
            <a:r>
              <a:rPr lang="en-US" sz="2600" b="1" dirty="0"/>
              <a:t>Builds focus and attention</a:t>
            </a:r>
            <a:r>
              <a:rPr lang="en-US" sz="2600" dirty="0"/>
              <a:t> – improves concentration and ability to stay engaged for longer.</a:t>
            </a:r>
          </a:p>
          <a:p>
            <a:pPr>
              <a:buFont typeface="Wingdings" panose="05000000000000000000" pitchFamily="2" charset="2"/>
              <a:buChar char="Ø"/>
            </a:pPr>
            <a:r>
              <a:rPr lang="en-US" sz="2600" b="1" dirty="0"/>
              <a:t>Boosts knowledge and confidence</a:t>
            </a:r>
            <a:r>
              <a:rPr lang="en-US" sz="2600" dirty="0"/>
              <a:t> – the more children read, the more they know, and this builds self-esteem.</a:t>
            </a:r>
          </a:p>
          <a:p>
            <a:pPr>
              <a:buFont typeface="Wingdings" panose="05000000000000000000" pitchFamily="2" charset="2"/>
              <a:buChar char="Ø"/>
            </a:pPr>
            <a:r>
              <a:rPr lang="en-US" sz="2600" b="1" dirty="0"/>
              <a:t>Expands vocabulary and communication</a:t>
            </a:r>
            <a:r>
              <a:rPr lang="en-US" sz="2600" dirty="0"/>
              <a:t> – avid readers learn new words in context, making it easier to express themselves.</a:t>
            </a:r>
          </a:p>
          <a:p>
            <a:pPr>
              <a:buFont typeface="Wingdings" panose="05000000000000000000" pitchFamily="2" charset="2"/>
              <a:buChar char="Ø"/>
            </a:pPr>
            <a:r>
              <a:rPr lang="en-US" sz="2600" b="1" dirty="0"/>
              <a:t>Raises achievement</a:t>
            </a:r>
            <a:r>
              <a:rPr lang="en-US" sz="2600" dirty="0"/>
              <a:t> – strong reading habits support success across all areas of the curriculum.</a:t>
            </a:r>
          </a:p>
          <a:p>
            <a:pPr>
              <a:buFont typeface="Wingdings" panose="05000000000000000000" pitchFamily="2" charset="2"/>
              <a:buChar char="Ø"/>
            </a:pPr>
            <a:r>
              <a:rPr lang="en-US" sz="2600" b="1" dirty="0"/>
              <a:t>Stimulates creativity and thinking</a:t>
            </a:r>
            <a:r>
              <a:rPr lang="en-US" sz="2600" dirty="0"/>
              <a:t> – reading challenges the brain, sparks imagination, and develops new ways of thinking.</a:t>
            </a:r>
          </a:p>
          <a:p>
            <a:pPr>
              <a:buFont typeface="Wingdings" panose="05000000000000000000" pitchFamily="2" charset="2"/>
              <a:buChar char="Ø"/>
            </a:pPr>
            <a:r>
              <a:rPr lang="en-US" sz="2600" b="1" dirty="0"/>
              <a:t>Improves spelling naturally</a:t>
            </a:r>
            <a:r>
              <a:rPr lang="en-US" sz="2600" dirty="0"/>
              <a:t> – seeing words repeatedly reinforces correct spelling.</a:t>
            </a:r>
          </a:p>
          <a:p>
            <a:pPr>
              <a:buFont typeface="Wingdings" panose="05000000000000000000" pitchFamily="2" charset="2"/>
              <a:buChar char="Ø"/>
            </a:pPr>
            <a:r>
              <a:rPr lang="en-US" sz="2600" b="1" dirty="0"/>
              <a:t>Encourages empathy and cultural awareness</a:t>
            </a:r>
            <a:r>
              <a:rPr lang="en-US" sz="2600" dirty="0"/>
              <a:t> – books open up new worlds, ideas, and perspectives on people, places, and beliefs. </a:t>
            </a:r>
            <a:endParaRPr lang="en-GB" sz="2600" dirty="0"/>
          </a:p>
        </p:txBody>
      </p:sp>
      <p:pic>
        <p:nvPicPr>
          <p:cNvPr id="4" name="Picture 3">
            <a:extLst>
              <a:ext uri="{FF2B5EF4-FFF2-40B4-BE49-F238E27FC236}">
                <a16:creationId xmlns:a16="http://schemas.microsoft.com/office/drawing/2014/main" id="{16A91E1C-50EE-4463-BD28-E138CCEE5A51}"/>
              </a:ext>
            </a:extLst>
          </p:cNvPr>
          <p:cNvPicPr>
            <a:picLocks noChangeAspect="1"/>
          </p:cNvPicPr>
          <p:nvPr/>
        </p:nvPicPr>
        <p:blipFill>
          <a:blip r:embed="rId3"/>
          <a:stretch>
            <a:fillRect/>
          </a:stretch>
        </p:blipFill>
        <p:spPr>
          <a:xfrm>
            <a:off x="10549454" y="99191"/>
            <a:ext cx="1455546" cy="251481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1003" y="2749245"/>
            <a:ext cx="9425773" cy="2104104"/>
          </a:xfrm>
        </p:spPr>
        <p:txBody>
          <a:bodyPr>
            <a:normAutofit/>
          </a:bodyPr>
          <a:lstStyle/>
          <a:p>
            <a:r>
              <a:rPr lang="en-GB" dirty="0"/>
              <a:t>Maths homework is not formally set. However, all children are encouraged to practise their times tables recall using TT </a:t>
            </a:r>
            <a:r>
              <a:rPr lang="en-GB" dirty="0" err="1"/>
              <a:t>Rockstars</a:t>
            </a:r>
            <a:r>
              <a:rPr lang="en-GB"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424092" y="1990941"/>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Maths</a:t>
            </a:r>
          </a:p>
        </p:txBody>
      </p:sp>
      <p:pic>
        <p:nvPicPr>
          <p:cNvPr id="6" name="Picture 5"/>
          <p:cNvPicPr>
            <a:picLocks noChangeAspect="1"/>
          </p:cNvPicPr>
          <p:nvPr/>
        </p:nvPicPr>
        <p:blipFill>
          <a:blip r:embed="rId3"/>
          <a:stretch>
            <a:fillRect/>
          </a:stretch>
        </p:blipFill>
        <p:spPr>
          <a:xfrm>
            <a:off x="10263973" y="2182761"/>
            <a:ext cx="1928027" cy="1607959"/>
          </a:xfrm>
          <a:prstGeom prst="rect">
            <a:avLst/>
          </a:prstGeom>
        </p:spPr>
      </p:pic>
      <p:sp>
        <p:nvSpPr>
          <p:cNvPr id="8" name="TextBox 7"/>
          <p:cNvSpPr txBox="1"/>
          <p:nvPr/>
        </p:nvSpPr>
        <p:spPr>
          <a:xfrm>
            <a:off x="144810" y="3801297"/>
            <a:ext cx="10342130"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 SATs Homework</a:t>
            </a:r>
          </a:p>
        </p:txBody>
      </p:sp>
      <p:sp>
        <p:nvSpPr>
          <p:cNvPr id="9" name="Content Placeholder 2"/>
          <p:cNvSpPr txBox="1">
            <a:spLocks/>
          </p:cNvSpPr>
          <p:nvPr/>
        </p:nvSpPr>
        <p:spPr>
          <a:xfrm>
            <a:off x="144810" y="4640620"/>
            <a:ext cx="11397343" cy="2104104"/>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From Spring term onwards, there will be weekly maths and English homework to help year six pupils prepare for their SATs test in May. The homework will include test-style questions and will enable them to revise their understanding of work covered in years three to five, as well as new knowledge gained during year six. More details will be given closer to the time.</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t="32223" b="34051"/>
          <a:stretch/>
        </p:blipFill>
        <p:spPr>
          <a:xfrm>
            <a:off x="9716776" y="3917810"/>
            <a:ext cx="2143125" cy="712234"/>
          </a:xfrm>
          <a:prstGeom prst="rect">
            <a:avLst/>
          </a:prstGeom>
        </p:spPr>
      </p:pic>
    </p:spTree>
    <p:extLst>
      <p:ext uri="{BB962C8B-B14F-4D97-AF65-F5344CB8AC3E}">
        <p14:creationId xmlns:p14="http://schemas.microsoft.com/office/powerpoint/2010/main" val="1873027444"/>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lstStyle/>
          <a:p>
            <a:pPr marL="0" indent="0">
              <a:buNone/>
            </a:pPr>
            <a:r>
              <a:rPr lang="en-GB"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066535"/>
            <a:ext cx="696123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Topics</a:t>
            </a:r>
          </a:p>
        </p:txBody>
      </p:sp>
      <p:graphicFrame>
        <p:nvGraphicFramePr>
          <p:cNvPr id="2" name="Table 1"/>
          <p:cNvGraphicFramePr>
            <a:graphicFrameLocks noGrp="1"/>
          </p:cNvGraphicFramePr>
          <p:nvPr>
            <p:extLst>
              <p:ext uri="{D42A27DB-BD31-4B8C-83A1-F6EECF244321}">
                <p14:modId xmlns:p14="http://schemas.microsoft.com/office/powerpoint/2010/main" val="725184665"/>
              </p:ext>
            </p:extLst>
          </p:nvPr>
        </p:nvGraphicFramePr>
        <p:xfrm>
          <a:off x="914399" y="2895880"/>
          <a:ext cx="10681139" cy="3901440"/>
        </p:xfrm>
        <a:graphic>
          <a:graphicData uri="http://schemas.openxmlformats.org/drawingml/2006/table">
            <a:tbl>
              <a:tblPr firstRow="1" bandRow="1">
                <a:tableStyleId>{93296810-A885-4BE3-A3E7-6D5BEEA58F35}</a:tableStyleId>
              </a:tblPr>
              <a:tblGrid>
                <a:gridCol w="2609914">
                  <a:extLst>
                    <a:ext uri="{9D8B030D-6E8A-4147-A177-3AD203B41FA5}">
                      <a16:colId xmlns:a16="http://schemas.microsoft.com/office/drawing/2014/main" val="885596196"/>
                    </a:ext>
                  </a:extLst>
                </a:gridCol>
                <a:gridCol w="1614245">
                  <a:extLst>
                    <a:ext uri="{9D8B030D-6E8A-4147-A177-3AD203B41FA5}">
                      <a16:colId xmlns:a16="http://schemas.microsoft.com/office/drawing/2014/main" val="3159184745"/>
                    </a:ext>
                  </a:extLst>
                </a:gridCol>
                <a:gridCol w="1116410">
                  <a:extLst>
                    <a:ext uri="{9D8B030D-6E8A-4147-A177-3AD203B41FA5}">
                      <a16:colId xmlns:a16="http://schemas.microsoft.com/office/drawing/2014/main" val="2725623664"/>
                    </a:ext>
                  </a:extLst>
                </a:gridCol>
                <a:gridCol w="497835">
                  <a:extLst>
                    <a:ext uri="{9D8B030D-6E8A-4147-A177-3AD203B41FA5}">
                      <a16:colId xmlns:a16="http://schemas.microsoft.com/office/drawing/2014/main" val="1304539484"/>
                    </a:ext>
                  </a:extLst>
                </a:gridCol>
                <a:gridCol w="1614245">
                  <a:extLst>
                    <a:ext uri="{9D8B030D-6E8A-4147-A177-3AD203B41FA5}">
                      <a16:colId xmlns:a16="http://schemas.microsoft.com/office/drawing/2014/main" val="2439662957"/>
                    </a:ext>
                  </a:extLst>
                </a:gridCol>
                <a:gridCol w="558205">
                  <a:extLst>
                    <a:ext uri="{9D8B030D-6E8A-4147-A177-3AD203B41FA5}">
                      <a16:colId xmlns:a16="http://schemas.microsoft.com/office/drawing/2014/main" val="1905210354"/>
                    </a:ext>
                  </a:extLst>
                </a:gridCol>
                <a:gridCol w="1056040">
                  <a:extLst>
                    <a:ext uri="{9D8B030D-6E8A-4147-A177-3AD203B41FA5}">
                      <a16:colId xmlns:a16="http://schemas.microsoft.com/office/drawing/2014/main" val="3375454902"/>
                    </a:ext>
                  </a:extLst>
                </a:gridCol>
                <a:gridCol w="1614245">
                  <a:extLst>
                    <a:ext uri="{9D8B030D-6E8A-4147-A177-3AD203B41FA5}">
                      <a16:colId xmlns:a16="http://schemas.microsoft.com/office/drawing/2014/main" val="35807523"/>
                    </a:ext>
                  </a:extLst>
                </a:gridCol>
              </a:tblGrid>
              <a:tr h="328768">
                <a:tc>
                  <a:txBody>
                    <a:bodyPr/>
                    <a:lstStyle/>
                    <a:p>
                      <a:endParaRPr lang="en-GB" dirty="0"/>
                    </a:p>
                  </a:txBody>
                  <a:tcPr/>
                </a:tc>
                <a:tc gridSpan="2">
                  <a:txBody>
                    <a:bodyPr/>
                    <a:lstStyle/>
                    <a:p>
                      <a:pPr algn="ctr"/>
                      <a:r>
                        <a:rPr lang="en-GB" dirty="0"/>
                        <a:t>Autumn</a:t>
                      </a:r>
                    </a:p>
                  </a:txBody>
                  <a:tcPr/>
                </a:tc>
                <a:tc hMerge="1">
                  <a:txBody>
                    <a:bodyPr/>
                    <a:lstStyle/>
                    <a:p>
                      <a:endParaRPr lang="en-GB"/>
                    </a:p>
                  </a:txBody>
                  <a:tcPr/>
                </a:tc>
                <a:tc gridSpan="3">
                  <a:txBody>
                    <a:bodyPr/>
                    <a:lstStyle/>
                    <a:p>
                      <a:pPr algn="ctr"/>
                      <a:r>
                        <a:rPr lang="en-GB" dirty="0"/>
                        <a:t>Spring</a:t>
                      </a:r>
                    </a:p>
                  </a:txBody>
                  <a:tcPr/>
                </a:tc>
                <a:tc hMerge="1">
                  <a:txBody>
                    <a:bodyPr/>
                    <a:lstStyle/>
                    <a:p>
                      <a:endParaRPr lang="en-GB"/>
                    </a:p>
                  </a:txBody>
                  <a:tcPr/>
                </a:tc>
                <a:tc hMerge="1">
                  <a:txBody>
                    <a:bodyPr/>
                    <a:lstStyle/>
                    <a:p>
                      <a:endParaRPr lang="en-GB"/>
                    </a:p>
                  </a:txBody>
                  <a:tcPr/>
                </a:tc>
                <a:tc gridSpan="2">
                  <a:txBody>
                    <a:bodyPr/>
                    <a:lstStyle/>
                    <a:p>
                      <a:pPr algn="ctr"/>
                      <a:r>
                        <a:rPr lang="en-GB" dirty="0"/>
                        <a:t>Summer</a:t>
                      </a:r>
                    </a:p>
                  </a:txBody>
                  <a:tcPr/>
                </a:tc>
                <a:tc hMerge="1">
                  <a:txBody>
                    <a:bodyPr/>
                    <a:lstStyle/>
                    <a:p>
                      <a:endParaRPr lang="en-GB"/>
                    </a:p>
                  </a:txBody>
                  <a:tcPr/>
                </a:tc>
                <a:extLst>
                  <a:ext uri="{0D108BD9-81ED-4DB2-BD59-A6C34878D82A}">
                    <a16:rowId xmlns:a16="http://schemas.microsoft.com/office/drawing/2014/main" val="31452922"/>
                  </a:ext>
                </a:extLst>
              </a:tr>
              <a:tr h="1231687">
                <a:tc>
                  <a:txBody>
                    <a:bodyPr/>
                    <a:lstStyle/>
                    <a:p>
                      <a:r>
                        <a:rPr lang="en-GB" dirty="0"/>
                        <a:t>Humanities</a:t>
                      </a: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t>Explorers – looking at North and South America with a focus on the Amazon rainforest and then the Mayan civilisation</a:t>
                      </a:r>
                    </a:p>
                  </a:txBody>
                  <a:tcPr/>
                </a:tc>
                <a:tc hMerge="1">
                  <a:txBody>
                    <a:bodyPr/>
                    <a:lstStyle/>
                    <a:p>
                      <a:endParaRPr lang="en-GB"/>
                    </a:p>
                  </a:txBody>
                  <a:tcPr/>
                </a:tc>
                <a:tc gridSpan="3">
                  <a:txBody>
                    <a:bodyPr/>
                    <a:lstStyle/>
                    <a:p>
                      <a:pPr algn="ctr"/>
                      <a:r>
                        <a:rPr lang="en-GB" sz="1600" dirty="0"/>
                        <a:t>Inventors and Industry – a local history study looking at the Victorian era, including the work of Charles Dickens</a:t>
                      </a:r>
                    </a:p>
                  </a:txBody>
                  <a:tcPr/>
                </a:tc>
                <a:tc hMerge="1">
                  <a:txBody>
                    <a:bodyPr/>
                    <a:lstStyle/>
                    <a:p>
                      <a:endParaRPr lang="en-GB"/>
                    </a:p>
                  </a:txBody>
                  <a:tcPr/>
                </a:tc>
                <a:tc hMerge="1">
                  <a:txBody>
                    <a:bodyPr/>
                    <a:lstStyle/>
                    <a:p>
                      <a:endParaRPr lang="en-GB"/>
                    </a:p>
                  </a:txBody>
                  <a:tcPr/>
                </a:tc>
                <a:tc gridSpan="2">
                  <a:txBody>
                    <a:bodyPr/>
                    <a:lstStyle/>
                    <a:p>
                      <a:pPr algn="ctr"/>
                      <a:r>
                        <a:rPr lang="en-GB" sz="1600" dirty="0"/>
                        <a:t>All Change – Finding out about </a:t>
                      </a:r>
                      <a:r>
                        <a:rPr lang="en-GB" sz="1600" dirty="0" err="1"/>
                        <a:t>Dawin’s</a:t>
                      </a:r>
                      <a:r>
                        <a:rPr lang="en-GB" sz="1600" dirty="0"/>
                        <a:t> voyage to the Galapagos Islands</a:t>
                      </a:r>
                    </a:p>
                  </a:txBody>
                  <a:tcPr/>
                </a:tc>
                <a:tc hMerge="1">
                  <a:txBody>
                    <a:bodyPr/>
                    <a:lstStyle/>
                    <a:p>
                      <a:endParaRPr lang="en-GB"/>
                    </a:p>
                  </a:txBody>
                  <a:tcPr/>
                </a:tc>
                <a:extLst>
                  <a:ext uri="{0D108BD9-81ED-4DB2-BD59-A6C34878D82A}">
                    <a16:rowId xmlns:a16="http://schemas.microsoft.com/office/drawing/2014/main" val="979709028"/>
                  </a:ext>
                </a:extLst>
              </a:tr>
              <a:tr h="769805">
                <a:tc>
                  <a:txBody>
                    <a:bodyPr/>
                    <a:lstStyle/>
                    <a:p>
                      <a:r>
                        <a:rPr lang="en-GB" dirty="0"/>
                        <a:t>Science</a:t>
                      </a:r>
                    </a:p>
                  </a:txBody>
                  <a:tcPr/>
                </a:tc>
                <a:tc>
                  <a:txBody>
                    <a:bodyPr/>
                    <a:lstStyle/>
                    <a:p>
                      <a:pPr algn="ctr"/>
                      <a:endParaRPr lang="en-GB" sz="1600" dirty="0"/>
                    </a:p>
                    <a:p>
                      <a:pPr algn="ctr"/>
                      <a:r>
                        <a:rPr lang="en-GB" sz="1600" dirty="0"/>
                        <a:t>Light</a:t>
                      </a:r>
                    </a:p>
                  </a:txBody>
                  <a:tcPr/>
                </a:tc>
                <a:tc gridSpan="2">
                  <a:txBody>
                    <a:bodyPr/>
                    <a:lstStyle/>
                    <a:p>
                      <a:pPr algn="ctr"/>
                      <a:endParaRPr lang="en-GB" sz="1600" dirty="0"/>
                    </a:p>
                    <a:p>
                      <a:pPr algn="ctr"/>
                      <a:r>
                        <a:rPr lang="en-GB" sz="1600" dirty="0"/>
                        <a:t>Electricity</a:t>
                      </a:r>
                    </a:p>
                  </a:txBody>
                  <a:tcPr/>
                </a:tc>
                <a:tc hMerge="1">
                  <a:txBody>
                    <a:bodyPr/>
                    <a:lstStyle/>
                    <a:p>
                      <a:pPr algn="ctr"/>
                      <a:endParaRPr lang="en-GB" dirty="0"/>
                    </a:p>
                  </a:txBody>
                  <a:tcPr/>
                </a:tc>
                <a:tc>
                  <a:txBody>
                    <a:bodyPr/>
                    <a:lstStyle/>
                    <a:p>
                      <a:pPr algn="ctr"/>
                      <a:r>
                        <a:rPr lang="en-GB" sz="1600" dirty="0"/>
                        <a:t>Animals, including humans</a:t>
                      </a:r>
                    </a:p>
                  </a:txBody>
                  <a:tcPr/>
                </a:tc>
                <a:tc gridSpan="2">
                  <a:txBody>
                    <a:bodyPr/>
                    <a:lstStyle/>
                    <a:p>
                      <a:pPr algn="ctr"/>
                      <a:r>
                        <a:rPr lang="en-GB" sz="1600" dirty="0"/>
                        <a:t>Living things and their habitats</a:t>
                      </a:r>
                    </a:p>
                  </a:txBody>
                  <a:tcPr/>
                </a:tc>
                <a:tc hMerge="1">
                  <a:txBody>
                    <a:bodyPr/>
                    <a:lstStyle/>
                    <a:p>
                      <a:pPr algn="ctr"/>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t>Evolution and inheritance</a:t>
                      </a:r>
                    </a:p>
                    <a:p>
                      <a:pPr algn="ctr"/>
                      <a:endParaRPr lang="en-GB" sz="1600" dirty="0"/>
                    </a:p>
                  </a:txBody>
                  <a:tcPr/>
                </a:tc>
                <a:extLst>
                  <a:ext uri="{0D108BD9-81ED-4DB2-BD59-A6C34878D82A}">
                    <a16:rowId xmlns:a16="http://schemas.microsoft.com/office/drawing/2014/main" val="2101625516"/>
                  </a:ext>
                </a:extLst>
              </a:tr>
              <a:tr h="769805">
                <a:tc>
                  <a:txBody>
                    <a:bodyPr/>
                    <a:lstStyle/>
                    <a:p>
                      <a:r>
                        <a:rPr lang="en-GB" dirty="0"/>
                        <a:t>DT</a:t>
                      </a:r>
                      <a:r>
                        <a:rPr lang="en-GB" baseline="0" dirty="0"/>
                        <a:t> / Art</a:t>
                      </a:r>
                      <a:endParaRPr lang="en-GB" dirty="0"/>
                    </a:p>
                  </a:txBody>
                  <a:tcPr/>
                </a:tc>
                <a:tc gridSpan="2">
                  <a:txBody>
                    <a:bodyPr/>
                    <a:lstStyle/>
                    <a:p>
                      <a:pPr algn="ctr"/>
                      <a:r>
                        <a:rPr lang="en-GB" sz="1600" dirty="0"/>
                        <a:t>Working with colour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t>Electrical Systems – steady hand game </a:t>
                      </a:r>
                    </a:p>
                  </a:txBody>
                  <a:tcPr/>
                </a:tc>
                <a:tc hMerge="1">
                  <a:txBody>
                    <a:bodyPr/>
                    <a:lstStyle/>
                    <a:p>
                      <a:endParaRPr lang="en-GB"/>
                    </a:p>
                  </a:txBody>
                  <a:tcPr/>
                </a:tc>
                <a:tc gridSpan="3">
                  <a:txBody>
                    <a:bodyPr/>
                    <a:lstStyle/>
                    <a:p>
                      <a:pPr algn="ctr"/>
                      <a:r>
                        <a:rPr lang="en-GB" sz="1600" dirty="0"/>
                        <a:t>Printing </a:t>
                      </a:r>
                    </a:p>
                    <a:p>
                      <a:pPr algn="ctr"/>
                      <a:r>
                        <a:rPr lang="en-GB" sz="1600" dirty="0"/>
                        <a:t>Structures - Playgrounds</a:t>
                      </a:r>
                    </a:p>
                  </a:txBody>
                  <a:tcPr/>
                </a:tc>
                <a:tc hMerge="1">
                  <a:txBody>
                    <a:bodyPr/>
                    <a:lstStyle/>
                    <a:p>
                      <a:endParaRPr lang="en-GB"/>
                    </a:p>
                  </a:txBody>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t>Textiles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t>Mechanical Systems - toys</a:t>
                      </a:r>
                    </a:p>
                  </a:txBody>
                  <a:tcPr/>
                </a:tc>
                <a:tc hMerge="1">
                  <a:txBody>
                    <a:bodyPr/>
                    <a:lstStyle/>
                    <a:p>
                      <a:endParaRPr lang="en-GB"/>
                    </a:p>
                  </a:txBody>
                  <a:tcPr/>
                </a:tc>
                <a:extLst>
                  <a:ext uri="{0D108BD9-81ED-4DB2-BD59-A6C34878D82A}">
                    <a16:rowId xmlns:a16="http://schemas.microsoft.com/office/drawing/2014/main" val="3836842696"/>
                  </a:ext>
                </a:extLst>
              </a:tr>
              <a:tr h="538863">
                <a:tc>
                  <a:txBody>
                    <a:bodyPr/>
                    <a:lstStyle/>
                    <a:p>
                      <a:r>
                        <a:rPr lang="en-GB" dirty="0"/>
                        <a:t>PE</a:t>
                      </a:r>
                    </a:p>
                  </a:txBody>
                  <a:tcPr/>
                </a:tc>
                <a:tc gridSpan="2">
                  <a:txBody>
                    <a:bodyPr/>
                    <a:lstStyle/>
                    <a:p>
                      <a:pPr algn="ctr"/>
                      <a:r>
                        <a:rPr lang="en-GB" sz="1600" dirty="0"/>
                        <a:t>Hockey</a:t>
                      </a:r>
                    </a:p>
                    <a:p>
                      <a:pPr algn="ctr"/>
                      <a:r>
                        <a:rPr lang="en-GB" sz="1600" dirty="0"/>
                        <a:t>Gymnastics</a:t>
                      </a:r>
                    </a:p>
                  </a:txBody>
                  <a:tcPr/>
                </a:tc>
                <a:tc hMerge="1">
                  <a:txBody>
                    <a:bodyPr/>
                    <a:lstStyle/>
                    <a:p>
                      <a:endParaRPr lang="en-GB"/>
                    </a:p>
                  </a:txBody>
                  <a:tcPr/>
                </a:tc>
                <a:tc gridSpan="3">
                  <a:txBody>
                    <a:bodyPr/>
                    <a:lstStyle/>
                    <a:p>
                      <a:pPr algn="ctr"/>
                      <a:r>
                        <a:rPr lang="en-GB" sz="1600" dirty="0"/>
                        <a:t>Handball</a:t>
                      </a:r>
                    </a:p>
                    <a:p>
                      <a:pPr algn="ctr"/>
                      <a:r>
                        <a:rPr lang="en-GB" sz="1600" dirty="0"/>
                        <a:t>Tag Rugby</a:t>
                      </a:r>
                    </a:p>
                  </a:txBody>
                  <a:tcPr/>
                </a:tc>
                <a:tc hMerge="1">
                  <a:txBody>
                    <a:bodyPr/>
                    <a:lstStyle/>
                    <a:p>
                      <a:endParaRPr lang="en-GB"/>
                    </a:p>
                  </a:txBody>
                  <a:tcPr/>
                </a:tc>
                <a:tc hMerge="1">
                  <a:txBody>
                    <a:bodyPr/>
                    <a:lstStyle/>
                    <a:p>
                      <a:endParaRPr lang="en-GB"/>
                    </a:p>
                  </a:txBody>
                  <a:tcPr/>
                </a:tc>
                <a:tc gridSpan="2">
                  <a:txBody>
                    <a:bodyPr/>
                    <a:lstStyle/>
                    <a:p>
                      <a:pPr algn="ctr"/>
                      <a:r>
                        <a:rPr lang="en-GB" sz="1600" dirty="0"/>
                        <a:t>Rounders</a:t>
                      </a:r>
                    </a:p>
                    <a:p>
                      <a:pPr algn="ctr"/>
                      <a:r>
                        <a:rPr lang="en-GB" sz="1600" dirty="0"/>
                        <a:t>Athletics</a:t>
                      </a:r>
                    </a:p>
                  </a:txBody>
                  <a:tcPr/>
                </a:tc>
                <a:tc hMerge="1">
                  <a:txBody>
                    <a:bodyPr/>
                    <a:lstStyle/>
                    <a:p>
                      <a:endParaRPr lang="en-GB"/>
                    </a:p>
                  </a:txBody>
                  <a:tcPr/>
                </a:tc>
                <a:extLst>
                  <a:ext uri="{0D108BD9-81ED-4DB2-BD59-A6C34878D82A}">
                    <a16:rowId xmlns:a16="http://schemas.microsoft.com/office/drawing/2014/main" val="3289132885"/>
                  </a:ext>
                </a:extLst>
              </a:tr>
            </a:tbl>
          </a:graphicData>
        </a:graphic>
      </p:graphicFrame>
    </p:spTree>
    <p:extLst>
      <p:ext uri="{BB962C8B-B14F-4D97-AF65-F5344CB8AC3E}">
        <p14:creationId xmlns:p14="http://schemas.microsoft.com/office/powerpoint/2010/main" val="707449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47223"/>
            <a:ext cx="10515600" cy="3029739"/>
          </a:xfrm>
        </p:spPr>
        <p:txBody>
          <a:bodyPr>
            <a:normAutofit fontScale="40000" lnSpcReduction="20000"/>
          </a:bodyPr>
          <a:lstStyle/>
          <a:p>
            <a:r>
              <a:rPr lang="en-GB" sz="6000" dirty="0"/>
              <a:t>Our PE day this year is </a:t>
            </a:r>
            <a:r>
              <a:rPr lang="en-GB" sz="6000" dirty="0">
                <a:solidFill>
                  <a:srgbClr val="FF0000"/>
                </a:solidFill>
              </a:rPr>
              <a:t>TUESDAY</a:t>
            </a:r>
            <a:r>
              <a:rPr lang="en-GB" sz="6000" dirty="0"/>
              <a:t>. Should this need to be changed, you will be notified in advance.</a:t>
            </a:r>
            <a:endParaRPr lang="en-GB" sz="5000" dirty="0"/>
          </a:p>
          <a:p>
            <a:r>
              <a:rPr lang="en-GB" sz="5000" dirty="0"/>
              <a:t>Please make sure your child is wearing the correct PE kit: </a:t>
            </a:r>
          </a:p>
          <a:p>
            <a:pPr marL="717550" indent="-363538">
              <a:buFont typeface="Wingdings" panose="05000000000000000000" pitchFamily="2" charset="2"/>
              <a:buChar char="Ø"/>
            </a:pPr>
            <a:r>
              <a:rPr lang="en-GB" sz="5000" dirty="0"/>
              <a:t>T-shirt in house colour (Twist, Copperfield, </a:t>
            </a:r>
            <a:r>
              <a:rPr lang="en-GB" sz="5000" dirty="0" err="1"/>
              <a:t>Peggotty</a:t>
            </a:r>
            <a:r>
              <a:rPr lang="en-GB" sz="5000" dirty="0"/>
              <a:t> or Pip) </a:t>
            </a:r>
          </a:p>
          <a:p>
            <a:pPr marL="717550" indent="-363538" fontAlgn="base">
              <a:buFont typeface="Wingdings" panose="05000000000000000000" pitchFamily="2" charset="2"/>
              <a:buChar char="Ø"/>
            </a:pPr>
            <a:r>
              <a:rPr lang="en-GB" sz="5000" dirty="0"/>
              <a:t>Fleece in house colour or black hoodie </a:t>
            </a:r>
          </a:p>
          <a:p>
            <a:pPr marL="717550" indent="-363538" fontAlgn="base">
              <a:buFont typeface="Wingdings" panose="05000000000000000000" pitchFamily="2" charset="2"/>
              <a:buChar char="Ø"/>
            </a:pPr>
            <a:r>
              <a:rPr lang="en-GB" sz="5000" dirty="0"/>
              <a:t>PE shorts in green/black </a:t>
            </a:r>
          </a:p>
          <a:p>
            <a:pPr marL="717550" indent="-363538" fontAlgn="base">
              <a:buFont typeface="Wingdings" panose="05000000000000000000" pitchFamily="2" charset="2"/>
              <a:buChar char="Ø"/>
            </a:pPr>
            <a:r>
              <a:rPr lang="en-GB" sz="5000" dirty="0"/>
              <a:t>Jog bottoms or legging in black only </a:t>
            </a:r>
          </a:p>
          <a:p>
            <a:pPr marL="717550" indent="-363538" fontAlgn="base">
              <a:buFont typeface="Wingdings" panose="05000000000000000000" pitchFamily="2" charset="2"/>
              <a:buChar char="Ø"/>
            </a:pPr>
            <a:r>
              <a:rPr lang="en-GB" sz="5000" dirty="0"/>
              <a:t>No logos on any items of clothing- please wear plain black only</a:t>
            </a:r>
          </a:p>
          <a:p>
            <a:pPr marL="717550" indent="-363538" fontAlgn="base">
              <a:buFont typeface="Wingdings" panose="05000000000000000000" pitchFamily="2" charset="2"/>
              <a:buChar char="Ø"/>
            </a:pPr>
            <a:r>
              <a:rPr lang="en-GB" sz="5000" dirty="0"/>
              <a:t>Earrings and watches to be removed and hair tied back. </a:t>
            </a:r>
          </a:p>
          <a:p>
            <a:pPr marL="354012" indent="0" fontAlgn="base">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PE</a:t>
            </a:r>
          </a:p>
        </p:txBody>
      </p:sp>
      <p:pic>
        <p:nvPicPr>
          <p:cNvPr id="2" name="Picture 1"/>
          <p:cNvPicPr>
            <a:picLocks noChangeAspect="1"/>
          </p:cNvPicPr>
          <p:nvPr/>
        </p:nvPicPr>
        <p:blipFill>
          <a:blip r:embed="rId3"/>
          <a:stretch>
            <a:fillRect/>
          </a:stretch>
        </p:blipFill>
        <p:spPr>
          <a:xfrm>
            <a:off x="9486185" y="4651809"/>
            <a:ext cx="2324301" cy="1928027"/>
          </a:xfrm>
          <a:prstGeom prst="rect">
            <a:avLst/>
          </a:prstGeom>
        </p:spPr>
      </p:pic>
    </p:spTree>
    <p:extLst>
      <p:ext uri="{BB962C8B-B14F-4D97-AF65-F5344CB8AC3E}">
        <p14:creationId xmlns:p14="http://schemas.microsoft.com/office/powerpoint/2010/main" val="760467801"/>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lstStyle/>
          <a:p>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412955" y="1996192"/>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External tests</a:t>
            </a:r>
          </a:p>
        </p:txBody>
      </p:sp>
      <p:sp>
        <p:nvSpPr>
          <p:cNvPr id="2" name="TextBox 1"/>
          <p:cNvSpPr txBox="1"/>
          <p:nvPr/>
        </p:nvSpPr>
        <p:spPr>
          <a:xfrm>
            <a:off x="194678" y="3126657"/>
            <a:ext cx="9802762" cy="3416320"/>
          </a:xfrm>
          <a:prstGeom prst="rect">
            <a:avLst/>
          </a:prstGeom>
          <a:noFill/>
        </p:spPr>
        <p:txBody>
          <a:bodyPr wrap="square" rtlCol="0">
            <a:spAutoFit/>
          </a:bodyPr>
          <a:lstStyle/>
          <a:p>
            <a:pPr marL="685800" indent="-685800">
              <a:buFont typeface="Arial" panose="020B0604020202020204" pitchFamily="34" charset="0"/>
              <a:buChar char="•"/>
            </a:pPr>
            <a:r>
              <a:rPr lang="en-GB" sz="2400" dirty="0"/>
              <a:t>Children in year six will sit the Key Stage 2 statutory tests (often called SATs). The dates of these are set by the government. </a:t>
            </a:r>
          </a:p>
          <a:p>
            <a:pPr marL="685800" indent="-685800">
              <a:buFont typeface="Arial" panose="020B0604020202020204" pitchFamily="34" charset="0"/>
              <a:buChar char="•"/>
            </a:pPr>
            <a:r>
              <a:rPr lang="en-US" sz="2400" dirty="0"/>
              <a:t>The statutory key stage 2 tests are timetabled from </a:t>
            </a:r>
            <a:r>
              <a:rPr lang="en-US" sz="2400" dirty="0">
                <a:solidFill>
                  <a:srgbClr val="FF0000"/>
                </a:solidFill>
              </a:rPr>
              <a:t>Monday 10th May to Thursday 13th May 2027</a:t>
            </a:r>
            <a:r>
              <a:rPr lang="en-US" sz="2400" dirty="0"/>
              <a:t>.</a:t>
            </a:r>
          </a:p>
          <a:p>
            <a:pPr marL="685800" indent="-685800">
              <a:buFont typeface="Arial" panose="020B0604020202020204" pitchFamily="34" charset="0"/>
              <a:buChar char="•"/>
            </a:pPr>
            <a:r>
              <a:rPr lang="en-GB" sz="2400" dirty="0"/>
              <a:t>During SATs week, we offer a breakfast club which we encourage all year six children to come along to. This will be free of charge and will give the children the opportunity to support each other in the run up to the test, help alleviate anxiety and enable children to be in school and ready for the tests each day. More details will be sent out closer to the time.</a:t>
            </a:r>
          </a:p>
        </p:txBody>
      </p:sp>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backgroundRemoval t="0" b="100000" l="0" r="99865"/>
                    </a14:imgEffect>
                  </a14:imgLayer>
                </a14:imgProps>
              </a:ext>
            </a:extLst>
          </a:blip>
          <a:stretch>
            <a:fillRect/>
          </a:stretch>
        </p:blipFill>
        <p:spPr>
          <a:xfrm>
            <a:off x="9721575" y="1756065"/>
            <a:ext cx="2275747" cy="1797288"/>
          </a:xfrm>
          <a:prstGeom prst="rect">
            <a:avLst/>
          </a:prstGeom>
        </p:spPr>
      </p:pic>
    </p:spTree>
    <p:extLst>
      <p:ext uri="{BB962C8B-B14F-4D97-AF65-F5344CB8AC3E}">
        <p14:creationId xmlns:p14="http://schemas.microsoft.com/office/powerpoint/2010/main" val="115360369"/>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185653"/>
          </a:xfrm>
        </p:spPr>
        <p:txBody>
          <a:bodyPr>
            <a:normAutofit fontScale="77500" lnSpcReduction="20000"/>
          </a:bodyPr>
          <a:lstStyle/>
          <a:p>
            <a:r>
              <a:rPr lang="en-GB" dirty="0"/>
              <a:t>Reading book and Reading Record Book (yellow A5 book)</a:t>
            </a:r>
          </a:p>
          <a:p>
            <a:r>
              <a:rPr lang="en-GB" dirty="0"/>
              <a:t>Named water bottle (not big Stanley ones!) – they can refill them regularly</a:t>
            </a:r>
          </a:p>
          <a:p>
            <a:r>
              <a:rPr lang="en-GB" dirty="0"/>
              <a:t>All clothing named clearly – bags not too big (need to fit in lockers!)</a:t>
            </a:r>
          </a:p>
          <a:p>
            <a:r>
              <a:rPr lang="en-GB" dirty="0"/>
              <a:t>Snack in a named pot</a:t>
            </a:r>
          </a:p>
          <a:p>
            <a:pPr marL="717550" indent="-363538" fontAlgn="base">
              <a:buFont typeface="Wingdings" panose="05000000000000000000" pitchFamily="2" charset="2"/>
              <a:buChar char="Ø"/>
            </a:pPr>
            <a:r>
              <a:rPr lang="en-GB" dirty="0"/>
              <a:t>Fresh fruit – prepared and ready to eat</a:t>
            </a:r>
          </a:p>
          <a:p>
            <a:pPr marL="717550" indent="-363538" fontAlgn="base">
              <a:buFont typeface="Wingdings" panose="05000000000000000000" pitchFamily="2" charset="2"/>
              <a:buChar char="Ø"/>
            </a:pPr>
            <a:r>
              <a:rPr lang="en-GB" dirty="0"/>
              <a:t>Fresh vegetables – prepared and ready to eat</a:t>
            </a:r>
          </a:p>
          <a:p>
            <a:pPr marL="717550" indent="-363538" fontAlgn="base">
              <a:buFont typeface="Wingdings" panose="05000000000000000000" pitchFamily="2" charset="2"/>
              <a:buChar char="Ø"/>
            </a:pPr>
            <a:r>
              <a:rPr lang="en-GB" dirty="0"/>
              <a:t>Plain breadsticks (nut / sesame seed free) – out of their wrapper and in a named snack pot. </a:t>
            </a:r>
          </a:p>
          <a:p>
            <a:pPr marL="717550" indent="-363538" fontAlgn="base">
              <a:buFont typeface="Wingdings" panose="05000000000000000000" pitchFamily="2" charset="2"/>
              <a:buChar char="Ø"/>
            </a:pPr>
            <a:r>
              <a:rPr lang="en-GB" dirty="0"/>
              <a:t>Pitta bread or other bread – out of their wrapper and in a named snack pot.</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4" y="2203327"/>
            <a:ext cx="10323871"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What they need to bring each day</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52236" y="3249591"/>
            <a:ext cx="1690976" cy="1600791"/>
          </a:xfrm>
          <a:prstGeom prst="rect">
            <a:avLst/>
          </a:prstGeom>
        </p:spPr>
      </p:pic>
    </p:spTree>
    <p:extLst>
      <p:ext uri="{BB962C8B-B14F-4D97-AF65-F5344CB8AC3E}">
        <p14:creationId xmlns:p14="http://schemas.microsoft.com/office/powerpoint/2010/main" val="3638767187"/>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fontScale="85000" lnSpcReduction="20000"/>
          </a:bodyPr>
          <a:lstStyle/>
          <a:p>
            <a:r>
              <a:rPr lang="en-GB" dirty="0"/>
              <a:t>Helping with homework – learning spellings (issued every Tuesday) and times tables</a:t>
            </a:r>
          </a:p>
          <a:p>
            <a:r>
              <a:rPr lang="en-GB" dirty="0"/>
              <a:t>Hearing them read regularly and asking them questions about what they have read</a:t>
            </a:r>
          </a:p>
          <a:p>
            <a:r>
              <a:rPr lang="en-GB" dirty="0"/>
              <a:t>Talk to them about school – What new facts did they learn today? What did they find tricky? </a:t>
            </a:r>
          </a:p>
          <a:p>
            <a:r>
              <a:rPr lang="en-GB" dirty="0"/>
              <a:t>Help them find other information / go on visits linked to the topics being studied. </a:t>
            </a:r>
          </a:p>
          <a:p>
            <a:r>
              <a:rPr lang="en-GB" dirty="0"/>
              <a:t>Keep an eye on the school website and Facebook pages for information about the different events in school and for other useful information</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4" y="2203327"/>
            <a:ext cx="10323871"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How to support your child at home</a:t>
            </a:r>
          </a:p>
        </p:txBody>
      </p:sp>
    </p:spTree>
    <p:extLst>
      <p:ext uri="{BB962C8B-B14F-4D97-AF65-F5344CB8AC3E}">
        <p14:creationId xmlns:p14="http://schemas.microsoft.com/office/powerpoint/2010/main" val="2520771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040" y="2824005"/>
            <a:ext cx="8605598" cy="3050305"/>
          </a:xfrm>
        </p:spPr>
        <p:txBody>
          <a:bodyPr/>
          <a:lstStyle/>
          <a:p>
            <a:r>
              <a:rPr lang="en-GB" dirty="0"/>
              <a:t>Don’t forget to try our tasty school dinners </a:t>
            </a:r>
          </a:p>
          <a:p>
            <a:r>
              <a:rPr lang="en-GB" dirty="0"/>
              <a:t>Menus are available on the school website</a:t>
            </a:r>
          </a:p>
          <a:p>
            <a:r>
              <a:rPr lang="en-GB" dirty="0"/>
              <a:t>Please wherever possible, order you child’s meal in advance on </a:t>
            </a:r>
            <a:r>
              <a:rPr lang="en-GB" dirty="0" err="1"/>
              <a:t>Bromcom</a:t>
            </a:r>
            <a:r>
              <a:rPr lang="en-GB" dirty="0"/>
              <a:t> as this makes morning registration much quicker</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046011"/>
            <a:ext cx="696123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Lunch</a:t>
            </a:r>
          </a:p>
        </p:txBody>
      </p:sp>
      <p:pic>
        <p:nvPicPr>
          <p:cNvPr id="2" name="Picture 1"/>
          <p:cNvPicPr>
            <a:picLocks noChangeAspect="1"/>
          </p:cNvPicPr>
          <p:nvPr/>
        </p:nvPicPr>
        <p:blipFill>
          <a:blip r:embed="rId3"/>
          <a:stretch>
            <a:fillRect/>
          </a:stretch>
        </p:blipFill>
        <p:spPr>
          <a:xfrm>
            <a:off x="8993638" y="2664992"/>
            <a:ext cx="3043404" cy="3050305"/>
          </a:xfrm>
          <a:prstGeom prst="rect">
            <a:avLst/>
          </a:prstGeom>
        </p:spPr>
      </p:pic>
      <p:pic>
        <p:nvPicPr>
          <p:cNvPr id="6" name="Picture 5"/>
          <p:cNvPicPr>
            <a:picLocks noChangeAspect="1"/>
          </p:cNvPicPr>
          <p:nvPr/>
        </p:nvPicPr>
        <p:blipFill>
          <a:blip r:embed="rId4"/>
          <a:stretch>
            <a:fillRect/>
          </a:stretch>
        </p:blipFill>
        <p:spPr>
          <a:xfrm>
            <a:off x="5249094" y="4727419"/>
            <a:ext cx="2595024" cy="1975756"/>
          </a:xfrm>
          <a:prstGeom prst="rect">
            <a:avLst/>
          </a:prstGeom>
        </p:spPr>
      </p:pic>
      <p:pic>
        <p:nvPicPr>
          <p:cNvPr id="8" name="Picture 7"/>
          <p:cNvPicPr>
            <a:picLocks noChangeAspect="1"/>
          </p:cNvPicPr>
          <p:nvPr/>
        </p:nvPicPr>
        <p:blipFill>
          <a:blip r:embed="rId5"/>
          <a:stretch>
            <a:fillRect/>
          </a:stretch>
        </p:blipFill>
        <p:spPr>
          <a:xfrm>
            <a:off x="1323798" y="5063244"/>
            <a:ext cx="2064861" cy="1584003"/>
          </a:xfrm>
          <a:prstGeom prst="rect">
            <a:avLst/>
          </a:prstGeom>
        </p:spPr>
      </p:pic>
    </p:spTree>
    <p:extLst>
      <p:ext uri="{BB962C8B-B14F-4D97-AF65-F5344CB8AC3E}">
        <p14:creationId xmlns:p14="http://schemas.microsoft.com/office/powerpoint/2010/main" val="36542786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83" y="2974257"/>
            <a:ext cx="7439556" cy="3675925"/>
          </a:xfrm>
        </p:spPr>
        <p:txBody>
          <a:bodyPr>
            <a:normAutofit/>
          </a:bodyPr>
          <a:lstStyle/>
          <a:p>
            <a:r>
              <a:rPr lang="en-GB" dirty="0"/>
              <a:t>School trips and workshops have not been finalised for this year yet, however I will try to give you as much notice as possible. I have already booked in a cinema trip in November – free tickets!</a:t>
            </a:r>
          </a:p>
          <a:p>
            <a:r>
              <a:rPr lang="en-GB" dirty="0"/>
              <a:t>Enterprise week will take place at the end of term 5 – the money raised from this is used to fund the post-SATS activities and Leavers BBQ</a:t>
            </a:r>
          </a:p>
          <a:p>
            <a:pPr marL="0" indent="0">
              <a:buNone/>
            </a:pPr>
            <a:endParaRPr lang="en-GB" dirty="0">
              <a:highlight>
                <a:srgbClr val="FFFF00"/>
              </a:highlight>
            </a:endParaRP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838200" y="2050927"/>
            <a:ext cx="696123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School Trips and Events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6816" y="2632363"/>
            <a:ext cx="4545184" cy="3408888"/>
          </a:xfrm>
          <a:prstGeom prst="rect">
            <a:avLst/>
          </a:prstGeom>
        </p:spPr>
      </p:pic>
    </p:spTree>
    <p:extLst>
      <p:ext uri="{BB962C8B-B14F-4D97-AF65-F5344CB8AC3E}">
        <p14:creationId xmlns:p14="http://schemas.microsoft.com/office/powerpoint/2010/main" val="1714153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6" name="TextBox 5">
            <a:extLst>
              <a:ext uri="{FF2B5EF4-FFF2-40B4-BE49-F238E27FC236}">
                <a16:creationId xmlns:a16="http://schemas.microsoft.com/office/drawing/2014/main" id="{6AAC8092-EA4F-4D0D-AC80-E2F50AA37A70}"/>
              </a:ext>
            </a:extLst>
          </p:cNvPr>
          <p:cNvSpPr txBox="1"/>
          <p:nvPr/>
        </p:nvSpPr>
        <p:spPr>
          <a:xfrm>
            <a:off x="629264" y="2358848"/>
            <a:ext cx="10933472" cy="4154984"/>
          </a:xfrm>
          <a:prstGeom prst="rect">
            <a:avLst/>
          </a:prstGeom>
          <a:noFill/>
        </p:spPr>
        <p:txBody>
          <a:bodyPr wrap="square" rtlCol="0">
            <a:spAutoFit/>
          </a:bodyPr>
          <a:lstStyle/>
          <a:p>
            <a:pPr algn="ctr"/>
            <a:r>
              <a:rPr lang="en-GB" sz="4400" b="1" dirty="0">
                <a:ln w="0"/>
                <a:solidFill>
                  <a:srgbClr val="00B050"/>
                </a:solidFill>
                <a:effectLst>
                  <a:outerShdw blurRad="38100" dist="19050" dir="2700000" algn="tl" rotWithShape="0">
                    <a:schemeClr val="dk1">
                      <a:alpha val="40000"/>
                    </a:schemeClr>
                  </a:outerShdw>
                </a:effectLst>
              </a:rPr>
              <a:t>Thank you for coming.</a:t>
            </a:r>
          </a:p>
          <a:p>
            <a:pPr algn="ctr"/>
            <a:r>
              <a:rPr lang="en-GB" sz="4400" b="1" dirty="0">
                <a:ln w="0"/>
                <a:solidFill>
                  <a:srgbClr val="00B050"/>
                </a:solidFill>
                <a:effectLst>
                  <a:outerShdw blurRad="38100" dist="19050" dir="2700000" algn="tl" rotWithShape="0">
                    <a:schemeClr val="dk1">
                      <a:alpha val="40000"/>
                    </a:schemeClr>
                  </a:outerShdw>
                </a:effectLst>
              </a:rPr>
              <a:t>Do feel free to ask questions.</a:t>
            </a:r>
          </a:p>
          <a:p>
            <a:pPr algn="ctr"/>
            <a:r>
              <a:rPr lang="en-GB" sz="4400" b="1" dirty="0">
                <a:ln w="0"/>
                <a:solidFill>
                  <a:srgbClr val="00B050"/>
                </a:solidFill>
                <a:effectLst>
                  <a:outerShdw blurRad="38100" dist="19050" dir="2700000" algn="tl" rotWithShape="0">
                    <a:schemeClr val="dk1">
                      <a:alpha val="40000"/>
                    </a:schemeClr>
                  </a:outerShdw>
                </a:effectLst>
              </a:rPr>
              <a:t> Alternatively, an email can be sent to the school office who will pass on any queries.</a:t>
            </a:r>
          </a:p>
          <a:p>
            <a:pPr algn="ctr"/>
            <a:r>
              <a:rPr lang="en-GB" sz="4400" b="1" dirty="0">
                <a:ln w="0"/>
                <a:solidFill>
                  <a:srgbClr val="00B050"/>
                </a:solidFill>
                <a:effectLst>
                  <a:outerShdw blurRad="38100" dist="19050" dir="2700000" algn="tl" rotWithShape="0">
                    <a:schemeClr val="dk1">
                      <a:alpha val="40000"/>
                    </a:schemeClr>
                  </a:outerShdw>
                </a:effectLst>
              </a:rPr>
              <a:t>This presentation will be available on the Owls class page of the school website. </a:t>
            </a:r>
          </a:p>
        </p:txBody>
      </p:sp>
    </p:spTree>
    <p:extLst>
      <p:ext uri="{BB962C8B-B14F-4D97-AF65-F5344CB8AC3E}">
        <p14:creationId xmlns:p14="http://schemas.microsoft.com/office/powerpoint/2010/main" val="3280704183"/>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AAA975DE5B9AB42B869775D2D64FD04" ma:contentTypeVersion="8" ma:contentTypeDescription="Create a new document." ma:contentTypeScope="" ma:versionID="4788b175fb69f4af37eea32cf94fc22e">
  <xsd:schema xmlns:xsd="http://www.w3.org/2001/XMLSchema" xmlns:xs="http://www.w3.org/2001/XMLSchema" xmlns:p="http://schemas.microsoft.com/office/2006/metadata/properties" xmlns:ns2="03260017-e433-4c9a-88d2-ad8b4e82d76b" xmlns:ns3="5d0387bd-c1e4-49de-a45e-1c886cb65649" targetNamespace="http://schemas.microsoft.com/office/2006/metadata/properties" ma:root="true" ma:fieldsID="481ccd8e4e13e62ba399590b85dd2309" ns2:_="" ns3:_="">
    <xsd:import namespace="03260017-e433-4c9a-88d2-ad8b4e82d76b"/>
    <xsd:import namespace="5d0387bd-c1e4-49de-a45e-1c886cb6564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260017-e433-4c9a-88d2-ad8b4e82d7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d0387bd-c1e4-49de-a45e-1c886cb65649"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D626DC3-B4B4-4561-97EE-7E410191DF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260017-e433-4c9a-88d2-ad8b4e82d76b"/>
    <ds:schemaRef ds:uri="5d0387bd-c1e4-49de-a45e-1c886cb6564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6F68CDB-BFA4-4D1A-B422-6A6829C7E394}">
  <ds:schemaRefs>
    <ds:schemaRef ds:uri="http://schemas.microsoft.com/sharepoint/v3/contenttype/forms"/>
  </ds:schemaRefs>
</ds:datastoreItem>
</file>

<file path=customXml/itemProps3.xml><?xml version="1.0" encoding="utf-8"?>
<ds:datastoreItem xmlns:ds="http://schemas.openxmlformats.org/officeDocument/2006/customXml" ds:itemID="{4F4F9211-CFA0-4C7B-B493-AC4C78ED2166}">
  <ds:schemaRefs>
    <ds:schemaRef ds:uri="http://www.w3.org/XML/1998/namespace"/>
    <ds:schemaRef ds:uri="http://purl.org/dc/dcmitype/"/>
    <ds:schemaRef ds:uri="http://schemas.microsoft.com/office/2006/documentManagement/types"/>
    <ds:schemaRef ds:uri="http://schemas.openxmlformats.org/package/2006/metadata/core-properties"/>
    <ds:schemaRef ds:uri="http://schemas.microsoft.com/office/2006/metadata/properties"/>
    <ds:schemaRef ds:uri="03260017-e433-4c9a-88d2-ad8b4e82d76b"/>
    <ds:schemaRef ds:uri="http://purl.org/dc/terms/"/>
    <ds:schemaRef ds:uri="http://purl.org/dc/elements/1.1/"/>
    <ds:schemaRef ds:uri="http://schemas.microsoft.com/office/infopath/2007/PartnerControls"/>
    <ds:schemaRef ds:uri="5d0387bd-c1e4-49de-a45e-1c886cb65649"/>
  </ds:schemaRefs>
</ds:datastoreItem>
</file>

<file path=docProps/app.xml><?xml version="1.0" encoding="utf-8"?>
<Properties xmlns="http://schemas.openxmlformats.org/officeDocument/2006/extended-properties" xmlns:vt="http://schemas.openxmlformats.org/officeDocument/2006/docPropsVTypes">
  <TotalTime>2750</TotalTime>
  <Words>1228</Words>
  <Application>Microsoft Office PowerPoint</Application>
  <PresentationFormat>Widescreen</PresentationFormat>
  <Paragraphs>98</Paragraphs>
  <Slides>15</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15</vt:i4>
      </vt:variant>
    </vt:vector>
  </HeadingPairs>
  <TitlesOfParts>
    <vt:vector size="21" baseType="lpstr">
      <vt:lpstr>Arial</vt:lpstr>
      <vt:lpstr>Calibri</vt:lpstr>
      <vt:lpstr>Calibri Light</vt:lpstr>
      <vt:lpstr>Wingdings</vt:lpstr>
      <vt:lpstr>Office Theme</vt:lpstr>
      <vt:lpstr>1_Office Theme</vt:lpstr>
      <vt:lpstr>Welcome to Owls class </vt:lpstr>
      <vt:lpstr>PowerPoint Presentation</vt:lpstr>
      <vt:lpstr>PowerPoint Presentation</vt:lpstr>
      <vt:lpstr>PowerPoint Presentation</vt:lpstr>
      <vt:lpstr>PowerPoint Presentation</vt:lpstr>
      <vt:lpstr>Why Reading is Important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Higham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X class</dc:title>
  <dc:creator>Mrs Levy</dc:creator>
  <cp:lastModifiedBy>Mrs C Driscoll</cp:lastModifiedBy>
  <cp:revision>52</cp:revision>
  <cp:lastPrinted>2024-09-20T14:24:37Z</cp:lastPrinted>
  <dcterms:created xsi:type="dcterms:W3CDTF">2019-07-10T07:18:38Z</dcterms:created>
  <dcterms:modified xsi:type="dcterms:W3CDTF">2026-09-09T15:21:19Z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0x0101003AAA975DE5B9AB42B869775D2D64FD04</vt:lpwstr>
  </property>
</Properties>
</file>