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2" r:id="rId3"/>
    <p:sldId id="260" r:id="rId4"/>
    <p:sldId id="269" r:id="rId5"/>
    <p:sldId id="258" r:id="rId6"/>
    <p:sldId id="270" r:id="rId7"/>
    <p:sldId id="266" r:id="rId8"/>
    <p:sldId id="274" r:id="rId9"/>
    <p:sldId id="287" r:id="rId10"/>
    <p:sldId id="276" r:id="rId11"/>
    <p:sldId id="286" r:id="rId12"/>
    <p:sldId id="263" r:id="rId13"/>
    <p:sldId id="1021" r:id="rId14"/>
    <p:sldId id="284" r:id="rId15"/>
    <p:sldId id="28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94671" autoAdjust="0"/>
  </p:normalViewPr>
  <p:slideViewPr>
    <p:cSldViewPr snapToGrid="0">
      <p:cViewPr>
        <p:scale>
          <a:sx n="82" d="100"/>
          <a:sy n="82" d="100"/>
        </p:scale>
        <p:origin x="96"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5372F-BB74-4E35-95C9-17D65CDC6B27}" type="datetimeFigureOut">
              <a:rPr lang="en-GB" smtClean="0"/>
              <a:t>28/04/2025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F9F0A-37E3-4260-B34E-CE19869D19DE}" type="slidenum">
              <a:rPr lang="en-GB" smtClean="0"/>
              <a:t>‹#›</a:t>
            </a:fld>
            <a:endParaRPr lang="en-GB"/>
          </a:p>
        </p:txBody>
      </p:sp>
    </p:spTree>
    <p:extLst>
      <p:ext uri="{BB962C8B-B14F-4D97-AF65-F5344CB8AC3E}">
        <p14:creationId xmlns:p14="http://schemas.microsoft.com/office/powerpoint/2010/main" val="719345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Read quote.</a:t>
            </a:r>
          </a:p>
          <a:p>
            <a:endParaRPr lang="en-US" i="1" baseline="0" dirty="0"/>
          </a:p>
          <a:p>
            <a:r>
              <a:rPr lang="en-US" i="0" baseline="0" dirty="0"/>
              <a:t>Today I want to help you understand more about the Phonics Screening Check – a word reading test that all Year 1s undertake in June.</a:t>
            </a:r>
          </a:p>
          <a:p>
            <a:endParaRPr lang="en-GB"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Accurate word-reading </a:t>
            </a:r>
            <a:r>
              <a:rPr lang="en-US" sz="1200" kern="1200" dirty="0">
                <a:solidFill>
                  <a:schemeClr val="tx1"/>
                </a:solidFill>
                <a:effectLst/>
                <a:latin typeface="+mn-lt"/>
                <a:ea typeface="+mn-ea"/>
                <a:cs typeface="+mn-cs"/>
              </a:rPr>
              <a:t>at six is a </a:t>
            </a:r>
            <a:r>
              <a:rPr lang="en-US" sz="1200" b="0" kern="1200" dirty="0">
                <a:solidFill>
                  <a:schemeClr val="tx1"/>
                </a:solidFill>
                <a:effectLst/>
                <a:latin typeface="+mn-lt"/>
                <a:ea typeface="+mn-ea"/>
                <a:cs typeface="+mn-cs"/>
              </a:rPr>
              <a:t>good predictor </a:t>
            </a:r>
            <a:r>
              <a:rPr lang="en-US" sz="1200" kern="1200" dirty="0">
                <a:solidFill>
                  <a:schemeClr val="tx1"/>
                </a:solidFill>
                <a:effectLst/>
                <a:latin typeface="+mn-lt"/>
                <a:ea typeface="+mn-ea"/>
                <a:cs typeface="+mn-cs"/>
              </a:rPr>
              <a:t>of future reading success.</a:t>
            </a:r>
            <a:endParaRPr lang="en-US" i="0" baseline="0" dirty="0"/>
          </a:p>
          <a:p>
            <a:endParaRPr lang="en-US" i="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baseline="0" dirty="0"/>
              <a:t>In December 2018, research found that nearly 90% of children who </a:t>
            </a:r>
            <a:r>
              <a:rPr lang="en-GB" sz="1200" b="0" i="0" u="none" strike="noStrike" kern="1200" dirty="0">
                <a:solidFill>
                  <a:schemeClr val="tx1"/>
                </a:solidFill>
                <a:effectLst/>
                <a:latin typeface="+mn-lt"/>
                <a:ea typeface="+mn-ea"/>
                <a:cs typeface="+mn-cs"/>
              </a:rPr>
              <a:t>passed the phonics check taken in Year 1 reached or exceeded the expected standard in reading in Year 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r>
              <a:rPr lang="en-GB" dirty="0"/>
              <a:t/>
            </a:r>
            <a:br>
              <a:rPr lang="en-GB" dirty="0"/>
            </a:b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F10C2BD-ABBD-1C45-BDAB-44A2829FA136}" type="slidenum">
              <a:rPr lang="en-US" smtClean="0"/>
              <a:t>2</a:t>
            </a:fld>
            <a:endParaRPr lang="en-US"/>
          </a:p>
        </p:txBody>
      </p:sp>
    </p:spTree>
    <p:extLst>
      <p:ext uri="{BB962C8B-B14F-4D97-AF65-F5344CB8AC3E}">
        <p14:creationId xmlns:p14="http://schemas.microsoft.com/office/powerpoint/2010/main" val="283120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teach children sounds using a picture phrases to help them remember.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ay, may I play? aw, yawn at dawn.</a:t>
            </a: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Many sounds have two or more letters making one sound. We call these ‘Special Friends’.</a:t>
            </a:r>
          </a:p>
          <a:p>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AC167F53-BA33-7E40-958D-01A6607E9B7A}" type="slidenum">
              <a:rPr lang="en-US" smtClean="0"/>
              <a:t>8</a:t>
            </a:fld>
            <a:endParaRPr lang="en-US"/>
          </a:p>
        </p:txBody>
      </p:sp>
    </p:spTree>
    <p:extLst>
      <p:ext uri="{BB962C8B-B14F-4D97-AF65-F5344CB8AC3E}">
        <p14:creationId xmlns:p14="http://schemas.microsoft.com/office/powerpoint/2010/main" val="116875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teach children to read both real and nonsense words using the routine ‘Special Friends’, ‘Fred Talk’, read the word’.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Children spot the ‘Special Friends’ (two letters that make one sound), Fred talk the word, and then read the word as a whole. </a:t>
            </a:r>
          </a:p>
          <a:p>
            <a:endParaRPr lang="en-US" dirty="0"/>
          </a:p>
          <a:p>
            <a:r>
              <a:rPr lang="en-US" dirty="0"/>
              <a:t>For example, ‘</a:t>
            </a:r>
            <a:r>
              <a:rPr lang="en-US" dirty="0" err="1"/>
              <a:t>sh</a:t>
            </a:r>
            <a:r>
              <a:rPr lang="en-US" dirty="0"/>
              <a:t>’, </a:t>
            </a:r>
            <a:r>
              <a:rPr lang="en-US" dirty="0" err="1"/>
              <a:t>sh</a:t>
            </a:r>
            <a:r>
              <a:rPr lang="en-US" dirty="0"/>
              <a:t>-</a:t>
            </a:r>
            <a:r>
              <a:rPr lang="en-US" dirty="0" err="1"/>
              <a:t>i</a:t>
            </a:r>
            <a:r>
              <a:rPr lang="en-US" dirty="0"/>
              <a:t>-p, ship.</a:t>
            </a:r>
          </a:p>
        </p:txBody>
      </p:sp>
      <p:sp>
        <p:nvSpPr>
          <p:cNvPr id="4" name="Slide Number Placeholder 3"/>
          <p:cNvSpPr>
            <a:spLocks noGrp="1"/>
          </p:cNvSpPr>
          <p:nvPr>
            <p:ph type="sldNum" sz="quarter" idx="5"/>
          </p:nvPr>
        </p:nvSpPr>
        <p:spPr/>
        <p:txBody>
          <a:bodyPr/>
          <a:lstStyle/>
          <a:p>
            <a:fld id="{AC167F53-BA33-7E40-958D-01A6607E9B7A}" type="slidenum">
              <a:rPr lang="en-US" smtClean="0"/>
              <a:t>10</a:t>
            </a:fld>
            <a:endParaRPr lang="en-US"/>
          </a:p>
        </p:txBody>
      </p:sp>
    </p:spTree>
    <p:extLst>
      <p:ext uri="{BB962C8B-B14F-4D97-AF65-F5344CB8AC3E}">
        <p14:creationId xmlns:p14="http://schemas.microsoft.com/office/powerpoint/2010/main" val="3792448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t>13</a:t>
            </a:fld>
            <a:endParaRPr lang="en-US"/>
          </a:p>
        </p:txBody>
      </p:sp>
    </p:spTree>
    <p:extLst>
      <p:ext uri="{BB962C8B-B14F-4D97-AF65-F5344CB8AC3E}">
        <p14:creationId xmlns:p14="http://schemas.microsoft.com/office/powerpoint/2010/main" val="2166275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solidFill>
                  <a:srgbClr val="FF0000"/>
                </a:solidFill>
              </a:rPr>
              <a:t>In the words of </a:t>
            </a:r>
            <a:r>
              <a:rPr lang="en-US" dirty="0" err="1">
                <a:solidFill>
                  <a:srgbClr val="FF0000"/>
                </a:solidFill>
              </a:rPr>
              <a:t>Dr</a:t>
            </a:r>
            <a:r>
              <a:rPr lang="en-US" dirty="0">
                <a:solidFill>
                  <a:srgbClr val="FF0000"/>
                </a:solidFill>
              </a:rPr>
              <a:t> Seuss…</a:t>
            </a:r>
            <a:r>
              <a:rPr lang="en-US" i="1" dirty="0">
                <a:solidFill>
                  <a:srgbClr val="FF0000"/>
                </a:solidFill>
              </a:rPr>
              <a:t>read quote.</a:t>
            </a:r>
          </a:p>
          <a:p>
            <a:pPr eaLnBrk="1" hangingPunct="1"/>
            <a:endParaRPr lang="en-US" i="1" dirty="0">
              <a:solidFill>
                <a:srgbClr val="FF0000"/>
              </a:solidFill>
            </a:endParaRPr>
          </a:p>
          <a:p>
            <a:pPr eaLnBrk="1" hangingPunct="1"/>
            <a:r>
              <a:rPr lang="en-US" i="0" dirty="0">
                <a:solidFill>
                  <a:srgbClr val="FF0000"/>
                </a:solidFill>
              </a:rPr>
              <a:t>Good readers do well in school – and in life.</a:t>
            </a:r>
          </a:p>
          <a:p>
            <a:pPr eaLnBrk="1" hangingPunct="1"/>
            <a:r>
              <a:rPr lang="en-US" i="0" dirty="0">
                <a:solidFill>
                  <a:srgbClr val="FF0000"/>
                </a:solidFill>
              </a:rPr>
              <a:t>By listening to your child read, you are making sure they have the opportunity to </a:t>
            </a:r>
            <a:r>
              <a:rPr lang="en-US" i="0" dirty="0" err="1">
                <a:solidFill>
                  <a:srgbClr val="FF0000"/>
                </a:solidFill>
              </a:rPr>
              <a:t>practise</a:t>
            </a:r>
            <a:r>
              <a:rPr lang="en-US" i="0" dirty="0">
                <a:solidFill>
                  <a:srgbClr val="FF0000"/>
                </a:solidFill>
              </a:rPr>
              <a:t> and become a good reader quickly.</a:t>
            </a:r>
          </a:p>
          <a:p>
            <a:pPr eaLnBrk="1" hangingPunct="1"/>
            <a:endParaRPr lang="en-US" i="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Remember that all parents have the power to change outcomes for their children.</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34AEA0D-15AF-3040-A3B5-D7F153320F94}" type="slidenum">
              <a:rPr lang="en-US" smtClean="0"/>
              <a:t>14</a:t>
            </a:fld>
            <a:endParaRPr lang="en-US"/>
          </a:p>
        </p:txBody>
      </p:sp>
    </p:spTree>
    <p:extLst>
      <p:ext uri="{BB962C8B-B14F-4D97-AF65-F5344CB8AC3E}">
        <p14:creationId xmlns:p14="http://schemas.microsoft.com/office/powerpoint/2010/main" val="128444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70A11B-2AB5-4D56-8EBA-D291D6640435}"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95800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70A11B-2AB5-4D56-8EBA-D291D6640435}"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328211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70A11B-2AB5-4D56-8EBA-D291D6640435}"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8021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70A11B-2AB5-4D56-8EBA-D291D6640435}"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58304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70A11B-2AB5-4D56-8EBA-D291D6640435}"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328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70A11B-2AB5-4D56-8EBA-D291D6640435}"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3495270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0A11B-2AB5-4D56-8EBA-D291D6640435}"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94435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0A11B-2AB5-4D56-8EBA-D291D6640435}"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4266663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userDrawn="1">
  <p:cSld name="5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787" y="0"/>
            <a:ext cx="12240683" cy="6858000"/>
          </a:xfrm>
          <a:prstGeom prst="rect">
            <a:avLst/>
          </a:prstGeom>
        </p:spPr>
      </p:pic>
      <p:sp>
        <p:nvSpPr>
          <p:cNvPr id="3" name="Content Placeholder 2"/>
          <p:cNvSpPr>
            <a:spLocks noGrp="1"/>
          </p:cNvSpPr>
          <p:nvPr>
            <p:ph idx="1"/>
          </p:nvPr>
        </p:nvSpPr>
        <p:spPr>
          <a:xfrm>
            <a:off x="431371" y="1196752"/>
            <a:ext cx="11518900" cy="504056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3239311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90467" y="276334"/>
            <a:ext cx="11360800" cy="579701"/>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31" name="Google Shape;31;p6"/>
          <p:cNvSpPr txBox="1">
            <a:spLocks noGrp="1"/>
          </p:cNvSpPr>
          <p:nvPr>
            <p:ph type="body" idx="1"/>
          </p:nvPr>
        </p:nvSpPr>
        <p:spPr>
          <a:xfrm>
            <a:off x="415600" y="985737"/>
            <a:ext cx="11360800" cy="5106097"/>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Font typeface="Nunito"/>
              <a:buChar char="●"/>
              <a:defRPr sz="2133">
                <a:solidFill>
                  <a:schemeClr val="tx1"/>
                </a:solidFill>
                <a:latin typeface="+mn-lt"/>
                <a:ea typeface="Nunito"/>
                <a:cs typeface="Nunito"/>
                <a:sym typeface="Nunito"/>
              </a:defRPr>
            </a:lvl1pPr>
            <a:lvl2pPr marL="1219170" lvl="1" indent="-423323" rtl="0">
              <a:spcBef>
                <a:spcPts val="2133"/>
              </a:spcBef>
              <a:spcAft>
                <a:spcPts val="0"/>
              </a:spcAft>
              <a:buSzPts val="1400"/>
              <a:buFont typeface="Nunito"/>
              <a:buChar char="○"/>
              <a:defRPr>
                <a:latin typeface="Nunito"/>
                <a:ea typeface="Nunito"/>
                <a:cs typeface="Nunito"/>
                <a:sym typeface="Nunito"/>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Font typeface="Nunito"/>
              <a:buChar char="●"/>
              <a:defRPr>
                <a:latin typeface="Nunito"/>
                <a:ea typeface="Nunito"/>
                <a:cs typeface="Nunito"/>
                <a:sym typeface="Nunito"/>
              </a:defRPr>
            </a:lvl4pPr>
            <a:lvl5pPr marL="3047924" lvl="4" indent="-423323" rtl="0">
              <a:spcBef>
                <a:spcPts val="2133"/>
              </a:spcBef>
              <a:spcAft>
                <a:spcPts val="0"/>
              </a:spcAft>
              <a:buSzPts val="1400"/>
              <a:buFont typeface="Nunito"/>
              <a:buChar char="○"/>
              <a:defRPr>
                <a:latin typeface="Nunito"/>
                <a:ea typeface="Nunito"/>
                <a:cs typeface="Nunito"/>
                <a:sym typeface="Nunito"/>
              </a:defRPr>
            </a:lvl5pPr>
            <a:lvl6pPr marL="3657509" lvl="5" indent="-423323" rtl="0">
              <a:spcBef>
                <a:spcPts val="2133"/>
              </a:spcBef>
              <a:spcAft>
                <a:spcPts val="0"/>
              </a:spcAft>
              <a:buSzPts val="1400"/>
              <a:buFont typeface="Nunito"/>
              <a:buChar char="■"/>
              <a:defRPr>
                <a:latin typeface="Nunito"/>
                <a:ea typeface="Nunito"/>
                <a:cs typeface="Nunito"/>
                <a:sym typeface="Nunito"/>
              </a:defRPr>
            </a:lvl6pPr>
            <a:lvl7pPr marL="4267093" lvl="6" indent="-423323" rtl="0">
              <a:spcBef>
                <a:spcPts val="2133"/>
              </a:spcBef>
              <a:spcAft>
                <a:spcPts val="0"/>
              </a:spcAft>
              <a:buSzPts val="1400"/>
              <a:buFont typeface="Nunito"/>
              <a:buChar char="●"/>
              <a:defRPr>
                <a:latin typeface="Nunito"/>
                <a:ea typeface="Nunito"/>
                <a:cs typeface="Nunito"/>
                <a:sym typeface="Nunito"/>
              </a:defRPr>
            </a:lvl7pPr>
            <a:lvl8pPr marL="4876678" lvl="7" indent="-423323" rtl="0">
              <a:spcBef>
                <a:spcPts val="2133"/>
              </a:spcBef>
              <a:spcAft>
                <a:spcPts val="0"/>
              </a:spcAft>
              <a:buSzPts val="1400"/>
              <a:buFont typeface="Nunito"/>
              <a:buChar char="○"/>
              <a:defRPr>
                <a:latin typeface="Nunito"/>
                <a:ea typeface="Nunito"/>
                <a:cs typeface="Nunito"/>
                <a:sym typeface="Nunito"/>
              </a:defRPr>
            </a:lvl8pPr>
            <a:lvl9pPr marL="5486263" lvl="8" indent="-423323" rtl="0">
              <a:spcBef>
                <a:spcPts val="2133"/>
              </a:spcBef>
              <a:spcAft>
                <a:spcPts val="2133"/>
              </a:spcAft>
              <a:buSzPts val="1400"/>
              <a:buFont typeface="Nunito"/>
              <a:buChar char="■"/>
              <a:defRPr>
                <a:latin typeface="Nunito"/>
                <a:ea typeface="Nunito"/>
                <a:cs typeface="Nunito"/>
                <a:sym typeface="Nunito"/>
              </a:defRPr>
            </a:lvl9pPr>
          </a:lstStyle>
          <a:p>
            <a:pPr lvl="0"/>
            <a:r>
              <a:rPr lang="en-US"/>
              <a:t>Click to edit Master text styles</a:t>
            </a:r>
          </a:p>
        </p:txBody>
      </p:sp>
      <p:sp>
        <p:nvSpPr>
          <p:cNvPr id="32" name="Google Shape;32;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5703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0A11B-2AB5-4D56-8EBA-D291D6640435}"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391637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70A11B-2AB5-4D56-8EBA-D291D6640435}"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297158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70A11B-2AB5-4D56-8EBA-D291D6640435}" type="datetimeFigureOut">
              <a:rPr lang="en-GB" smtClean="0"/>
              <a:t>28/04/2025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89017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70A11B-2AB5-4D56-8EBA-D291D6640435}" type="datetimeFigureOut">
              <a:rPr lang="en-GB" smtClean="0"/>
              <a:t>28/04/2025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311668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70A11B-2AB5-4D56-8EBA-D291D6640435}" type="datetimeFigureOut">
              <a:rPr lang="en-GB" smtClean="0"/>
              <a:t>28/04/2025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98896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0A11B-2AB5-4D56-8EBA-D291D6640435}" type="datetimeFigureOut">
              <a:rPr lang="en-GB" smtClean="0"/>
              <a:t>28/04/2025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205016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70A11B-2AB5-4D56-8EBA-D291D6640435}" type="datetimeFigureOut">
              <a:rPr lang="en-GB" smtClean="0"/>
              <a:t>28/04/2025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29756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70A11B-2AB5-4D56-8EBA-D291D6640435}" type="datetimeFigureOut">
              <a:rPr lang="en-GB" smtClean="0"/>
              <a:t>28/04/2025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236830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70A11B-2AB5-4D56-8EBA-D291D6640435}" type="datetimeFigureOut">
              <a:rPr lang="en-GB" smtClean="0"/>
              <a:t>28/04/2025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1397A9F-8B5B-44D8-B59D-EA6FE803CDB3}" type="slidenum">
              <a:rPr lang="en-GB" smtClean="0"/>
              <a:t>‹#›</a:t>
            </a:fld>
            <a:endParaRPr lang="en-GB"/>
          </a:p>
        </p:txBody>
      </p:sp>
    </p:spTree>
    <p:extLst>
      <p:ext uri="{BB962C8B-B14F-4D97-AF65-F5344CB8AC3E}">
        <p14:creationId xmlns:p14="http://schemas.microsoft.com/office/powerpoint/2010/main" val="453796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ruthmiskin.com/par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oxfordowl.co.uk/Reading/" TargetMode="External"/><Relationship Id="rId4" Type="http://schemas.openxmlformats.org/officeDocument/2006/relationships/hyperlink" Target="https://www.facebook.com/miskin.educa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44" y="301335"/>
            <a:ext cx="10235454" cy="1037523"/>
          </a:xfrm>
        </p:spPr>
        <p:txBody>
          <a:bodyPr>
            <a:normAutofit fontScale="90000"/>
          </a:bodyPr>
          <a:lstStyle/>
          <a:p>
            <a:pPr algn="ctr"/>
            <a:r>
              <a:rPr lang="en-GB" sz="6600" b="1" dirty="0">
                <a:latin typeface="Sassoon Infant Rg" panose="02000503030000020003" pitchFamily="50" charset="0"/>
              </a:rPr>
              <a:t>Phonic Screening Check </a:t>
            </a:r>
          </a:p>
        </p:txBody>
      </p:sp>
      <p:pic>
        <p:nvPicPr>
          <p:cNvPr id="5" name="Picture 4"/>
          <p:cNvPicPr>
            <a:picLocks noChangeAspect="1"/>
          </p:cNvPicPr>
          <p:nvPr/>
        </p:nvPicPr>
        <p:blipFill rotWithShape="1">
          <a:blip r:embed="rId2"/>
          <a:srcRect l="34477" t="36598" r="25493" b="8468"/>
          <a:stretch/>
        </p:blipFill>
        <p:spPr>
          <a:xfrm>
            <a:off x="3717758" y="2912066"/>
            <a:ext cx="4584032" cy="3536860"/>
          </a:xfrm>
          <a:prstGeom prst="rect">
            <a:avLst/>
          </a:prstGeom>
        </p:spPr>
      </p:pic>
      <p:sp>
        <p:nvSpPr>
          <p:cNvPr id="3" name="TextBox 2"/>
          <p:cNvSpPr txBox="1"/>
          <p:nvPr/>
        </p:nvSpPr>
        <p:spPr>
          <a:xfrm>
            <a:off x="636580" y="1802296"/>
            <a:ext cx="11237494" cy="646331"/>
          </a:xfrm>
          <a:prstGeom prst="rect">
            <a:avLst/>
          </a:prstGeom>
          <a:noFill/>
        </p:spPr>
        <p:txBody>
          <a:bodyPr wrap="square" rtlCol="0">
            <a:spAutoFit/>
          </a:bodyPr>
          <a:lstStyle/>
          <a:p>
            <a:r>
              <a:rPr lang="en-GB" sz="3600" dirty="0"/>
              <a:t>Monday </a:t>
            </a:r>
            <a:r>
              <a:rPr lang="en-GB" sz="3600" dirty="0" smtClean="0"/>
              <a:t>9</a:t>
            </a:r>
            <a:r>
              <a:rPr lang="en-GB" sz="3600" baseline="30000" dirty="0" smtClean="0"/>
              <a:t>th</a:t>
            </a:r>
            <a:r>
              <a:rPr lang="en-GB" sz="3600" dirty="0" smtClean="0"/>
              <a:t> June 2025</a:t>
            </a:r>
            <a:r>
              <a:rPr lang="en-GB" sz="3600" dirty="0" smtClean="0"/>
              <a:t> </a:t>
            </a:r>
            <a:r>
              <a:rPr lang="en-GB" sz="3600" dirty="0"/>
              <a:t>- Friday </a:t>
            </a:r>
            <a:r>
              <a:rPr lang="en-GB" sz="3600" dirty="0" smtClean="0"/>
              <a:t>13</a:t>
            </a:r>
            <a:r>
              <a:rPr lang="en-GB" sz="3600" baseline="30000" dirty="0" smtClean="0"/>
              <a:t>th</a:t>
            </a:r>
            <a:r>
              <a:rPr lang="en-GB" sz="3600" dirty="0" smtClean="0"/>
              <a:t> June 2025</a:t>
            </a:r>
            <a:endParaRPr lang="en-GB" sz="3600" dirty="0"/>
          </a:p>
        </p:txBody>
      </p:sp>
    </p:spTree>
    <p:extLst>
      <p:ext uri="{BB962C8B-B14F-4D97-AF65-F5344CB8AC3E}">
        <p14:creationId xmlns:p14="http://schemas.microsoft.com/office/powerpoint/2010/main" val="179025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1469F-21DD-8648-90F1-2E26C8476686}"/>
              </a:ext>
            </a:extLst>
          </p:cNvPr>
          <p:cNvSpPr>
            <a:spLocks noGrp="1"/>
          </p:cNvSpPr>
          <p:nvPr>
            <p:ph type="title"/>
          </p:nvPr>
        </p:nvSpPr>
        <p:spPr>
          <a:xfrm>
            <a:off x="331672" y="1754415"/>
            <a:ext cx="9782982" cy="864096"/>
          </a:xfrm>
        </p:spPr>
        <p:txBody>
          <a:bodyPr>
            <a:normAutofit/>
          </a:bodyPr>
          <a:lstStyle/>
          <a:p>
            <a:r>
              <a:rPr lang="en-US" dirty="0"/>
              <a:t>‘Special Friends’, ‘Fred Talk’, Read the word</a:t>
            </a:r>
          </a:p>
        </p:txBody>
      </p:sp>
      <p:pic>
        <p:nvPicPr>
          <p:cNvPr id="5" name="Picture 4">
            <a:extLst>
              <a:ext uri="{FF2B5EF4-FFF2-40B4-BE49-F238E27FC236}">
                <a16:creationId xmlns:a16="http://schemas.microsoft.com/office/drawing/2014/main" id="{1D978140-5EAA-1D40-BB07-5D4020AE8597}"/>
              </a:ext>
            </a:extLst>
          </p:cNvPr>
          <p:cNvPicPr>
            <a:picLocks noChangeAspect="1"/>
          </p:cNvPicPr>
          <p:nvPr/>
        </p:nvPicPr>
        <p:blipFill>
          <a:blip r:embed="rId3"/>
          <a:stretch>
            <a:fillRect/>
          </a:stretch>
        </p:blipFill>
        <p:spPr>
          <a:xfrm>
            <a:off x="1466813" y="2919847"/>
            <a:ext cx="7512701" cy="3552735"/>
          </a:xfrm>
          <a:prstGeom prst="rect">
            <a:avLst/>
          </a:prstGeom>
          <a:noFill/>
          <a:ln>
            <a:solidFill>
              <a:schemeClr val="tx1"/>
            </a:solidFill>
          </a:ln>
        </p:spPr>
      </p:pic>
      <p:sp>
        <p:nvSpPr>
          <p:cNvPr id="4" name="Title 1">
            <a:extLst>
              <a:ext uri="{FF2B5EF4-FFF2-40B4-BE49-F238E27FC236}">
                <a16:creationId xmlns:a16="http://schemas.microsoft.com/office/drawing/2014/main" id="{B8A3494B-1487-5449-8C15-049D3B543B93}"/>
              </a:ext>
            </a:extLst>
          </p:cNvPr>
          <p:cNvSpPr txBox="1">
            <a:spLocks/>
          </p:cNvSpPr>
          <p:nvPr/>
        </p:nvSpPr>
        <p:spPr>
          <a:xfrm>
            <a:off x="461186" y="433615"/>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Reading Routine</a:t>
            </a:r>
          </a:p>
        </p:txBody>
      </p:sp>
    </p:spTree>
    <p:extLst>
      <p:ext uri="{BB962C8B-B14F-4D97-AF65-F5344CB8AC3E}">
        <p14:creationId xmlns:p14="http://schemas.microsoft.com/office/powerpoint/2010/main" val="3601474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945AC-5AB2-445A-B308-66B3DE8EE734}"/>
              </a:ext>
            </a:extLst>
          </p:cNvPr>
          <p:cNvSpPr>
            <a:spLocks noGrp="1"/>
          </p:cNvSpPr>
          <p:nvPr>
            <p:ph type="title"/>
          </p:nvPr>
        </p:nvSpPr>
        <p:spPr>
          <a:xfrm>
            <a:off x="677334" y="609600"/>
            <a:ext cx="9187428" cy="1320800"/>
          </a:xfrm>
        </p:spPr>
        <p:txBody>
          <a:bodyPr/>
          <a:lstStyle/>
          <a:p>
            <a:r>
              <a:rPr lang="en-GB" dirty="0"/>
              <a:t>Special Friends, Fred Talk, Read the word</a:t>
            </a:r>
          </a:p>
        </p:txBody>
      </p:sp>
      <p:pic>
        <p:nvPicPr>
          <p:cNvPr id="5" name="Picture 4">
            <a:extLst>
              <a:ext uri="{FF2B5EF4-FFF2-40B4-BE49-F238E27FC236}">
                <a16:creationId xmlns:a16="http://schemas.microsoft.com/office/drawing/2014/main" id="{DB894567-3484-4E8A-8060-6B7A56FAABD0}"/>
              </a:ext>
            </a:extLst>
          </p:cNvPr>
          <p:cNvPicPr>
            <a:picLocks noChangeAspect="1"/>
          </p:cNvPicPr>
          <p:nvPr/>
        </p:nvPicPr>
        <p:blipFill>
          <a:blip r:embed="rId2"/>
          <a:stretch>
            <a:fillRect/>
          </a:stretch>
        </p:blipFill>
        <p:spPr>
          <a:xfrm>
            <a:off x="1460503" y="1375904"/>
            <a:ext cx="8461296" cy="5379898"/>
          </a:xfrm>
          <a:prstGeom prst="rect">
            <a:avLst/>
          </a:prstGeom>
        </p:spPr>
      </p:pic>
    </p:spTree>
    <p:extLst>
      <p:ext uri="{BB962C8B-B14F-4D97-AF65-F5344CB8AC3E}">
        <p14:creationId xmlns:p14="http://schemas.microsoft.com/office/powerpoint/2010/main" val="304585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535" y="135081"/>
            <a:ext cx="11399520" cy="1054511"/>
          </a:xfrm>
        </p:spPr>
        <p:txBody>
          <a:bodyPr>
            <a:normAutofit fontScale="90000"/>
          </a:bodyPr>
          <a:lstStyle/>
          <a:p>
            <a:pPr algn="ctr"/>
            <a:r>
              <a:rPr lang="en-GB" sz="6600" b="1" dirty="0">
                <a:latin typeface="Sassoon Infant Rg" panose="02000503030000020003" pitchFamily="50" charset="0"/>
              </a:rPr>
              <a:t>How to help at home</a:t>
            </a:r>
          </a:p>
        </p:txBody>
      </p:sp>
      <p:sp>
        <p:nvSpPr>
          <p:cNvPr id="3" name="Subtitle 2"/>
          <p:cNvSpPr>
            <a:spLocks noGrp="1"/>
          </p:cNvSpPr>
          <p:nvPr>
            <p:ph type="subTitle" idx="1"/>
          </p:nvPr>
        </p:nvSpPr>
        <p:spPr>
          <a:xfrm>
            <a:off x="673376" y="1052958"/>
            <a:ext cx="9321962" cy="5533326"/>
          </a:xfrm>
        </p:spPr>
        <p:txBody>
          <a:bodyPr>
            <a:noAutofit/>
          </a:bodyPr>
          <a:lstStyle/>
          <a:p>
            <a:pPr marL="457200" indent="-457200" algn="l">
              <a:buFont typeface="Arial" panose="020B0604020202020204" pitchFamily="34" charset="0"/>
              <a:buChar char="•"/>
              <a:tabLst>
                <a:tab pos="530225" algn="l"/>
              </a:tabLst>
            </a:pPr>
            <a:r>
              <a:rPr lang="en-GB" sz="2400" dirty="0">
                <a:solidFill>
                  <a:schemeClr val="tx1"/>
                </a:solidFill>
                <a:latin typeface="+mj-lt"/>
              </a:rPr>
              <a:t>Listen to your child read at least 4 times a week. Evidence suggests that children who read for enjoyment every day not only perform better in reading tests than those who don’t, but also develop a broader vocabulary, increased general knowledge and a better understanding of other cultures.</a:t>
            </a:r>
          </a:p>
          <a:p>
            <a:pPr marL="457200" indent="-457200" algn="l">
              <a:buFont typeface="Arial" panose="020B0604020202020204" pitchFamily="34" charset="0"/>
              <a:buChar char="•"/>
            </a:pPr>
            <a:r>
              <a:rPr lang="en-GB" sz="2400" dirty="0">
                <a:solidFill>
                  <a:schemeClr val="tx1"/>
                </a:solidFill>
              </a:rPr>
              <a:t>Use the Reading Routine </a:t>
            </a:r>
            <a:r>
              <a:rPr lang="en-US" sz="2400" b="1" dirty="0">
                <a:solidFill>
                  <a:srgbClr val="FF0000"/>
                </a:solidFill>
              </a:rPr>
              <a:t>‘Special Friends’, ‘Fred Talk’, Read the word’ </a:t>
            </a:r>
            <a:r>
              <a:rPr lang="en-US" sz="2400" dirty="0">
                <a:solidFill>
                  <a:schemeClr val="tx1"/>
                </a:solidFill>
              </a:rPr>
              <a:t>to read words</a:t>
            </a:r>
          </a:p>
          <a:p>
            <a:pPr marL="457200" indent="-457200" algn="l">
              <a:buFont typeface="Arial" panose="020B0604020202020204" pitchFamily="34" charset="0"/>
              <a:buChar char="•"/>
            </a:pPr>
            <a:r>
              <a:rPr lang="en-GB" sz="2400" dirty="0">
                <a:solidFill>
                  <a:schemeClr val="tx1"/>
                </a:solidFill>
              </a:rPr>
              <a:t>Practise reading sounds speedily - ‘review, review, review’</a:t>
            </a:r>
            <a:endParaRPr lang="en-GB" sz="2400" dirty="0">
              <a:solidFill>
                <a:schemeClr val="tx1"/>
              </a:solidFill>
              <a:latin typeface="+mj-lt"/>
            </a:endParaRPr>
          </a:p>
          <a:p>
            <a:pPr marL="457200" indent="-457200" algn="l">
              <a:buFont typeface="Arial" panose="020B0604020202020204" pitchFamily="34" charset="0"/>
              <a:buChar char="•"/>
              <a:tabLst>
                <a:tab pos="530225" algn="l"/>
              </a:tabLst>
            </a:pPr>
            <a:r>
              <a:rPr lang="en-GB" sz="2400" dirty="0">
                <a:solidFill>
                  <a:schemeClr val="tx1"/>
                </a:solidFill>
                <a:latin typeface="+mj-lt"/>
              </a:rPr>
              <a:t>Practice making words using sounds</a:t>
            </a:r>
          </a:p>
          <a:p>
            <a:pPr marL="457200" indent="-457200" algn="l">
              <a:buFont typeface="Arial" panose="020B0604020202020204" pitchFamily="34" charset="0"/>
              <a:buChar char="•"/>
              <a:tabLst>
                <a:tab pos="530225" algn="l"/>
              </a:tabLst>
            </a:pPr>
            <a:r>
              <a:rPr lang="en-GB" sz="2400" dirty="0">
                <a:solidFill>
                  <a:schemeClr val="tx1"/>
                </a:solidFill>
                <a:latin typeface="+mj-lt"/>
              </a:rPr>
              <a:t>Watch the short videos sent home via </a:t>
            </a:r>
            <a:r>
              <a:rPr lang="en-GB" sz="2400" dirty="0" err="1">
                <a:solidFill>
                  <a:schemeClr val="tx1"/>
                </a:solidFill>
                <a:latin typeface="+mj-lt"/>
              </a:rPr>
              <a:t>qr</a:t>
            </a:r>
            <a:r>
              <a:rPr lang="en-GB" sz="2400" dirty="0">
                <a:solidFill>
                  <a:schemeClr val="tx1"/>
                </a:solidFill>
                <a:latin typeface="+mj-lt"/>
              </a:rPr>
              <a:t> codes</a:t>
            </a:r>
          </a:p>
          <a:p>
            <a:pPr marL="457200" indent="-457200" algn="l">
              <a:buFont typeface="Arial" panose="020B0604020202020204" pitchFamily="34" charset="0"/>
              <a:buChar char="•"/>
              <a:tabLst>
                <a:tab pos="530225" algn="l"/>
              </a:tabLst>
            </a:pPr>
            <a:r>
              <a:rPr lang="en-GB" sz="2400" dirty="0">
                <a:solidFill>
                  <a:schemeClr val="tx1"/>
                </a:solidFill>
                <a:latin typeface="+mj-lt"/>
              </a:rPr>
              <a:t>Use resources from the Homework Phonics Book – this will be emailed to you</a:t>
            </a:r>
          </a:p>
          <a:p>
            <a:pPr marL="457200" indent="-457200" algn="l">
              <a:buFont typeface="Arial" panose="020B0604020202020204" pitchFamily="34" charset="0"/>
              <a:buChar char="•"/>
              <a:tabLst>
                <a:tab pos="530225" algn="l"/>
              </a:tabLst>
            </a:pPr>
            <a:r>
              <a:rPr lang="en-GB" sz="2400" dirty="0">
                <a:solidFill>
                  <a:schemeClr val="tx1"/>
                </a:solidFill>
                <a:latin typeface="+mj-lt"/>
              </a:rPr>
              <a:t>Play games online</a:t>
            </a:r>
          </a:p>
          <a:p>
            <a:pPr marL="457200" indent="-457200">
              <a:buFont typeface="Arial" panose="020B0604020202020204" pitchFamily="34" charset="0"/>
              <a:buChar char="•"/>
              <a:tabLst>
                <a:tab pos="530225" algn="l"/>
              </a:tabLst>
            </a:pPr>
            <a:endParaRPr lang="en-GB" sz="3200" dirty="0">
              <a:latin typeface="Sassoon Infant Rg" panose="02000503030000020003" pitchFamily="50" charset="0"/>
            </a:endParaRPr>
          </a:p>
          <a:p>
            <a:endParaRPr lang="en-GB" sz="3200" dirty="0">
              <a:latin typeface="Sassoon Infant Rg" panose="02000503030000020003" pitchFamily="50" charset="0"/>
            </a:endParaRPr>
          </a:p>
          <a:p>
            <a:endParaRPr lang="en-GB" sz="3200" dirty="0">
              <a:latin typeface="Sassoon Infant Rg" panose="02000503030000020003" pitchFamily="50" charset="0"/>
            </a:endParaRPr>
          </a:p>
          <a:p>
            <a:endParaRPr lang="en-GB" sz="3200" dirty="0">
              <a:latin typeface="Sassoon Infant Rg" panose="02000503030000020003" pitchFamily="50" charset="0"/>
            </a:endParaRPr>
          </a:p>
        </p:txBody>
      </p:sp>
    </p:spTree>
    <p:extLst>
      <p:ext uri="{BB962C8B-B14F-4D97-AF65-F5344CB8AC3E}">
        <p14:creationId xmlns:p14="http://schemas.microsoft.com/office/powerpoint/2010/main" val="4005407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resources available</a:t>
            </a:r>
          </a:p>
        </p:txBody>
      </p:sp>
      <p:sp>
        <p:nvSpPr>
          <p:cNvPr id="3" name="Content Placeholder 2"/>
          <p:cNvSpPr>
            <a:spLocks noGrp="1"/>
          </p:cNvSpPr>
          <p:nvPr>
            <p:ph idx="1"/>
          </p:nvPr>
        </p:nvSpPr>
        <p:spPr>
          <a:xfrm>
            <a:off x="494453" y="1407554"/>
            <a:ext cx="10134101" cy="5176126"/>
          </a:xfrm>
        </p:spPr>
        <p:txBody>
          <a:bodyPr>
            <a:normAutofit fontScale="70000" lnSpcReduction="20000"/>
          </a:bodyPr>
          <a:lstStyle/>
          <a:p>
            <a:r>
              <a:rPr lang="en-US" sz="5100" dirty="0"/>
              <a:t>Ruth Miskin Parents’ Page:</a:t>
            </a:r>
          </a:p>
          <a:p>
            <a:pPr marL="0" indent="0" algn="ctr">
              <a:buNone/>
            </a:pPr>
            <a:r>
              <a:rPr lang="en-US" sz="5100" dirty="0">
                <a:hlinkClick r:id="rId3"/>
              </a:rPr>
              <a:t>https://www.ruthmiskin.com/parents/</a:t>
            </a:r>
            <a:endParaRPr lang="en-US" sz="5100" dirty="0"/>
          </a:p>
          <a:p>
            <a:endParaRPr lang="en-US" sz="5100" dirty="0"/>
          </a:p>
          <a:p>
            <a:r>
              <a:rPr lang="en-US" sz="5100" dirty="0"/>
              <a:t>Ruth Miskin Facebook:</a:t>
            </a:r>
          </a:p>
          <a:p>
            <a:pPr marL="0" indent="0" algn="ctr">
              <a:buNone/>
            </a:pPr>
            <a:r>
              <a:rPr lang="en-US" sz="5100" dirty="0">
                <a:hlinkClick r:id="rId4"/>
              </a:rPr>
              <a:t>https://www.facebook.com/miskin.education</a:t>
            </a:r>
            <a:endParaRPr lang="en-US" sz="5100" dirty="0"/>
          </a:p>
          <a:p>
            <a:endParaRPr lang="en-US" sz="5100" dirty="0"/>
          </a:p>
          <a:p>
            <a:r>
              <a:rPr lang="en-US" sz="5100" dirty="0"/>
              <a:t>Free e-books for home reading:</a:t>
            </a:r>
          </a:p>
          <a:p>
            <a:pPr marL="0" indent="0" algn="ctr">
              <a:buNone/>
            </a:pPr>
            <a:r>
              <a:rPr lang="en-US" sz="5100" dirty="0">
                <a:hlinkClick r:id="rId5"/>
              </a:rPr>
              <a:t>http://www.oxfordowl.co.uk/Reading/</a:t>
            </a:r>
            <a:endParaRPr lang="en-US" sz="5100" dirty="0"/>
          </a:p>
          <a:p>
            <a:endParaRPr lang="en-US" dirty="0"/>
          </a:p>
          <a:p>
            <a:endParaRPr lang="en-US" dirty="0"/>
          </a:p>
        </p:txBody>
      </p:sp>
    </p:spTree>
    <p:extLst>
      <p:ext uri="{BB962C8B-B14F-4D97-AF65-F5344CB8AC3E}">
        <p14:creationId xmlns:p14="http://schemas.microsoft.com/office/powerpoint/2010/main" val="404847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A51B80-C98F-864F-9740-E3F0E812B6B5}"/>
              </a:ext>
            </a:extLst>
          </p:cNvPr>
          <p:cNvSpPr>
            <a:spLocks noGrp="1"/>
          </p:cNvSpPr>
          <p:nvPr>
            <p:ph idx="1"/>
          </p:nvPr>
        </p:nvSpPr>
        <p:spPr>
          <a:xfrm>
            <a:off x="1964060" y="1628800"/>
            <a:ext cx="8263881" cy="2447596"/>
          </a:xfrm>
        </p:spPr>
        <p:txBody>
          <a:bodyPr/>
          <a:lstStyle/>
          <a:p>
            <a:r>
              <a:rPr lang="en-US" sz="3600" dirty="0"/>
              <a:t>The more that you </a:t>
            </a:r>
            <a:r>
              <a:rPr lang="en-US" sz="3600" b="1" dirty="0">
                <a:solidFill>
                  <a:schemeClr val="accent3"/>
                </a:solidFill>
              </a:rPr>
              <a:t>read</a:t>
            </a:r>
            <a:r>
              <a:rPr lang="en-US" sz="3600" dirty="0"/>
              <a:t>, the more things you will </a:t>
            </a:r>
            <a:r>
              <a:rPr lang="en-US" sz="3600" b="1" dirty="0">
                <a:solidFill>
                  <a:schemeClr val="accent3"/>
                </a:solidFill>
              </a:rPr>
              <a:t>know</a:t>
            </a:r>
            <a:r>
              <a:rPr lang="en-US" sz="3600" dirty="0"/>
              <a:t>. The more that you </a:t>
            </a:r>
            <a:r>
              <a:rPr lang="en-US" sz="3600" b="1" dirty="0">
                <a:solidFill>
                  <a:schemeClr val="accent3"/>
                </a:solidFill>
              </a:rPr>
              <a:t>learn</a:t>
            </a:r>
            <a:r>
              <a:rPr lang="en-US" sz="3600" dirty="0"/>
              <a:t>, the more </a:t>
            </a:r>
            <a:r>
              <a:rPr lang="en-US" sz="3600" b="1" dirty="0">
                <a:solidFill>
                  <a:schemeClr val="accent3"/>
                </a:solidFill>
              </a:rPr>
              <a:t>places you’ll go</a:t>
            </a:r>
            <a:r>
              <a:rPr lang="en-US" sz="3600" dirty="0"/>
              <a:t>! </a:t>
            </a:r>
            <a:endParaRPr lang="en-US" sz="3600" dirty="0">
              <a:solidFill>
                <a:schemeClr val="accent3"/>
              </a:solidFill>
            </a:endParaRPr>
          </a:p>
          <a:p>
            <a:endParaRPr lang="en-US" dirty="0"/>
          </a:p>
        </p:txBody>
      </p:sp>
      <p:sp>
        <p:nvSpPr>
          <p:cNvPr id="5" name="Title 1">
            <a:extLst>
              <a:ext uri="{FF2B5EF4-FFF2-40B4-BE49-F238E27FC236}">
                <a16:creationId xmlns:a16="http://schemas.microsoft.com/office/drawing/2014/main" id="{463C3D3C-A11A-E14A-91E3-23F810041EF8}"/>
              </a:ext>
            </a:extLst>
          </p:cNvPr>
          <p:cNvSpPr txBox="1">
            <a:spLocks/>
          </p:cNvSpPr>
          <p:nvPr/>
        </p:nvSpPr>
        <p:spPr>
          <a:xfrm>
            <a:off x="8197612" y="3644348"/>
            <a:ext cx="8640951" cy="864096"/>
          </a:xfrm>
          <a:prstGeom prst="rect">
            <a:avLst/>
          </a:prstGeom>
        </p:spPr>
        <p:txBody>
          <a:bodyPr/>
          <a:lstStyle>
            <a:lvl1pPr algn="l" rtl="0" eaLnBrk="1" fontAlgn="base" hangingPunct="1">
              <a:lnSpc>
                <a:spcPct val="90000"/>
              </a:lnSpc>
              <a:spcBef>
                <a:spcPct val="0"/>
              </a:spcBef>
              <a:spcAft>
                <a:spcPct val="0"/>
              </a:spcAft>
              <a:defRPr sz="3000" b="1" kern="1200">
                <a:solidFill>
                  <a:srgbClr val="787878"/>
                </a:solidFill>
                <a:latin typeface="+mn-lt"/>
                <a:ea typeface="+mj-ea"/>
                <a:cs typeface="+mj-cs"/>
              </a:defRPr>
            </a:lvl1pPr>
            <a:lvl2pPr algn="l" rtl="0" eaLnBrk="1" fontAlgn="base" hangingPunct="1">
              <a:lnSpc>
                <a:spcPct val="90000"/>
              </a:lnSpc>
              <a:spcBef>
                <a:spcPct val="0"/>
              </a:spcBef>
              <a:spcAft>
                <a:spcPct val="0"/>
              </a:spcAft>
              <a:defRPr sz="3000" b="1">
                <a:solidFill>
                  <a:srgbClr val="787878"/>
                </a:solidFill>
                <a:latin typeface="Arial" pitchFamily="34" charset="0"/>
              </a:defRPr>
            </a:lvl2pPr>
            <a:lvl3pPr algn="l" rtl="0" eaLnBrk="1" fontAlgn="base" hangingPunct="1">
              <a:lnSpc>
                <a:spcPct val="90000"/>
              </a:lnSpc>
              <a:spcBef>
                <a:spcPct val="0"/>
              </a:spcBef>
              <a:spcAft>
                <a:spcPct val="0"/>
              </a:spcAft>
              <a:defRPr sz="3000" b="1">
                <a:solidFill>
                  <a:srgbClr val="787878"/>
                </a:solidFill>
                <a:latin typeface="Arial" pitchFamily="34" charset="0"/>
              </a:defRPr>
            </a:lvl3pPr>
            <a:lvl4pPr algn="l" rtl="0" eaLnBrk="1" fontAlgn="base" hangingPunct="1">
              <a:lnSpc>
                <a:spcPct val="90000"/>
              </a:lnSpc>
              <a:spcBef>
                <a:spcPct val="0"/>
              </a:spcBef>
              <a:spcAft>
                <a:spcPct val="0"/>
              </a:spcAft>
              <a:defRPr sz="3000" b="1">
                <a:solidFill>
                  <a:srgbClr val="787878"/>
                </a:solidFill>
                <a:latin typeface="Arial" pitchFamily="34" charset="0"/>
              </a:defRPr>
            </a:lvl4pPr>
            <a:lvl5pPr algn="l" rtl="0" eaLnBrk="1" fontAlgn="base" hangingPunct="1">
              <a:lnSpc>
                <a:spcPct val="90000"/>
              </a:lnSpc>
              <a:spcBef>
                <a:spcPct val="0"/>
              </a:spcBef>
              <a:spcAft>
                <a:spcPct val="0"/>
              </a:spcAft>
              <a:defRPr sz="3000" b="1">
                <a:solidFill>
                  <a:srgbClr val="787878"/>
                </a:solidFill>
                <a:latin typeface="Arial" pitchFamily="34" charset="0"/>
              </a:defRPr>
            </a:lvl5pPr>
            <a:lvl6pPr marL="457200" algn="l" rtl="0" eaLnBrk="1" fontAlgn="base" hangingPunct="1">
              <a:lnSpc>
                <a:spcPct val="90000"/>
              </a:lnSpc>
              <a:spcBef>
                <a:spcPct val="0"/>
              </a:spcBef>
              <a:spcAft>
                <a:spcPct val="0"/>
              </a:spcAft>
              <a:defRPr sz="3000" b="1">
                <a:solidFill>
                  <a:srgbClr val="787878"/>
                </a:solidFill>
                <a:latin typeface="Arial" pitchFamily="34" charset="0"/>
              </a:defRPr>
            </a:lvl6pPr>
            <a:lvl7pPr marL="914400" algn="l" rtl="0" eaLnBrk="1" fontAlgn="base" hangingPunct="1">
              <a:lnSpc>
                <a:spcPct val="90000"/>
              </a:lnSpc>
              <a:spcBef>
                <a:spcPct val="0"/>
              </a:spcBef>
              <a:spcAft>
                <a:spcPct val="0"/>
              </a:spcAft>
              <a:defRPr sz="3000" b="1">
                <a:solidFill>
                  <a:srgbClr val="787878"/>
                </a:solidFill>
                <a:latin typeface="Arial" pitchFamily="34" charset="0"/>
              </a:defRPr>
            </a:lvl7pPr>
            <a:lvl8pPr marL="1371600" algn="l" rtl="0" eaLnBrk="1" fontAlgn="base" hangingPunct="1">
              <a:lnSpc>
                <a:spcPct val="90000"/>
              </a:lnSpc>
              <a:spcBef>
                <a:spcPct val="0"/>
              </a:spcBef>
              <a:spcAft>
                <a:spcPct val="0"/>
              </a:spcAft>
              <a:defRPr sz="3000" b="1">
                <a:solidFill>
                  <a:srgbClr val="787878"/>
                </a:solidFill>
                <a:latin typeface="Arial" pitchFamily="34" charset="0"/>
              </a:defRPr>
            </a:lvl8pPr>
            <a:lvl9pPr marL="1828800" algn="l" rtl="0" eaLnBrk="1" fontAlgn="base" hangingPunct="1">
              <a:lnSpc>
                <a:spcPct val="90000"/>
              </a:lnSpc>
              <a:spcBef>
                <a:spcPct val="0"/>
              </a:spcBef>
              <a:spcAft>
                <a:spcPct val="0"/>
              </a:spcAft>
              <a:defRPr sz="3000" b="1">
                <a:solidFill>
                  <a:srgbClr val="787878"/>
                </a:solidFill>
                <a:latin typeface="Arial" pitchFamily="34" charset="0"/>
              </a:defRPr>
            </a:lvl9pPr>
          </a:lstStyle>
          <a:p>
            <a:pPr defTabSz="914400"/>
            <a:r>
              <a:rPr lang="en-US" sz="3400" dirty="0"/>
              <a:t>Dr. Seuss</a:t>
            </a:r>
          </a:p>
        </p:txBody>
      </p:sp>
    </p:spTree>
    <p:extLst>
      <p:ext uri="{BB962C8B-B14F-4D97-AF65-F5344CB8AC3E}">
        <p14:creationId xmlns:p14="http://schemas.microsoft.com/office/powerpoint/2010/main" val="158842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4821"/>
            <a:ext cx="11360800" cy="962691"/>
          </a:xfrm>
        </p:spPr>
        <p:txBody>
          <a:bodyPr/>
          <a:lstStyle/>
          <a:p>
            <a:pPr algn="ctr"/>
            <a:r>
              <a:rPr lang="en-GB" sz="4267" dirty="0"/>
              <a:t>Any Questions</a:t>
            </a:r>
            <a:r>
              <a:rPr lang="en-GB" dirty="0"/>
              <a:t/>
            </a:r>
            <a:br>
              <a:rPr lang="en-GB" dirty="0"/>
            </a:br>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332749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37" y="260649"/>
            <a:ext cx="8640951" cy="864096"/>
          </a:xfrm>
        </p:spPr>
        <p:txBody>
          <a:bodyPr/>
          <a:lstStyle/>
          <a:p>
            <a:r>
              <a:rPr lang="en-US" dirty="0"/>
              <a:t>Reading </a:t>
            </a:r>
            <a:r>
              <a:rPr lang="en-GB" dirty="0"/>
              <a:t>changes everything</a:t>
            </a:r>
            <a:endParaRPr lang="en-US" dirty="0"/>
          </a:p>
        </p:txBody>
      </p:sp>
      <p:sp>
        <p:nvSpPr>
          <p:cNvPr id="5" name="Content Placeholder 4"/>
          <p:cNvSpPr>
            <a:spLocks noGrp="1"/>
          </p:cNvSpPr>
          <p:nvPr>
            <p:ph idx="1"/>
          </p:nvPr>
        </p:nvSpPr>
        <p:spPr>
          <a:xfrm>
            <a:off x="822807" y="1505962"/>
            <a:ext cx="8596668" cy="3880773"/>
          </a:xfrm>
          <a:prstGeom prst="rect">
            <a:avLst/>
          </a:prstGeom>
        </p:spPr>
        <p:txBody>
          <a:bodyPr>
            <a:normAutofit fontScale="85000" lnSpcReduction="10000"/>
          </a:bodyPr>
          <a:lstStyle/>
          <a:p>
            <a:pPr marL="0" indent="0">
              <a:buNone/>
            </a:pPr>
            <a:endParaRPr lang="en-US" dirty="0">
              <a:solidFill>
                <a:srgbClr val="5A5A5A"/>
              </a:solidFill>
            </a:endParaRPr>
          </a:p>
          <a:p>
            <a:pPr marL="0" indent="0">
              <a:buNone/>
            </a:pPr>
            <a:r>
              <a:rPr lang="en-US" sz="4000" dirty="0">
                <a:solidFill>
                  <a:srgbClr val="5A5A5A"/>
                </a:solidFill>
              </a:rPr>
              <a:t>Teach a child to read and keep that child reading and we will change everything.</a:t>
            </a:r>
          </a:p>
          <a:p>
            <a:endParaRPr lang="en-US" sz="4000" dirty="0"/>
          </a:p>
          <a:p>
            <a:pPr marL="0" indent="0">
              <a:buNone/>
            </a:pPr>
            <a:r>
              <a:rPr lang="en-US" sz="4000" b="1" dirty="0">
                <a:solidFill>
                  <a:schemeClr val="accent3"/>
                </a:solidFill>
              </a:rPr>
              <a:t>And I mean everything.</a:t>
            </a:r>
          </a:p>
          <a:p>
            <a:endParaRPr lang="en-US" sz="4000" b="1" dirty="0">
              <a:solidFill>
                <a:schemeClr val="accent1"/>
              </a:solidFill>
            </a:endParaRPr>
          </a:p>
          <a:p>
            <a:pPr marL="0" indent="0" algn="r">
              <a:buNone/>
            </a:pPr>
            <a:r>
              <a:rPr lang="en-US" sz="4000" i="1" dirty="0"/>
              <a:t>Jeanette Winterson</a:t>
            </a:r>
            <a:endParaRPr lang="en-US" sz="4000" b="1" i="1" dirty="0">
              <a:solidFill>
                <a:schemeClr val="accent1"/>
              </a:solidFill>
            </a:endParaRPr>
          </a:p>
          <a:p>
            <a:endParaRPr lang="en-US" sz="4000" dirty="0"/>
          </a:p>
        </p:txBody>
      </p:sp>
    </p:spTree>
    <p:extLst>
      <p:ext uri="{BB962C8B-B14F-4D97-AF65-F5344CB8AC3E}">
        <p14:creationId xmlns:p14="http://schemas.microsoft.com/office/powerpoint/2010/main" val="237470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29" y="166254"/>
            <a:ext cx="11399520" cy="971383"/>
          </a:xfrm>
        </p:spPr>
        <p:txBody>
          <a:bodyPr>
            <a:normAutofit/>
          </a:bodyPr>
          <a:lstStyle/>
          <a:p>
            <a:pPr algn="ctr"/>
            <a:r>
              <a:rPr lang="en-GB" sz="4800" b="1" dirty="0">
                <a:latin typeface="Sassoon Infant Rg" panose="02000503030000020003" pitchFamily="50" charset="0"/>
              </a:rPr>
              <a:t>What is Phonics?</a:t>
            </a:r>
          </a:p>
        </p:txBody>
      </p:sp>
      <p:sp>
        <p:nvSpPr>
          <p:cNvPr id="4" name="Subtitle 3"/>
          <p:cNvSpPr>
            <a:spLocks noGrp="1"/>
          </p:cNvSpPr>
          <p:nvPr>
            <p:ph type="subTitle" idx="1"/>
          </p:nvPr>
        </p:nvSpPr>
        <p:spPr>
          <a:xfrm>
            <a:off x="467182" y="1499609"/>
            <a:ext cx="9300273" cy="4901191"/>
          </a:xfrm>
        </p:spPr>
        <p:txBody>
          <a:bodyPr>
            <a:noAutofit/>
          </a:bodyPr>
          <a:lstStyle/>
          <a:p>
            <a:pPr marL="457200" lvl="0" indent="-457200" algn="l">
              <a:spcBef>
                <a:spcPts val="600"/>
              </a:spcBef>
              <a:buClr>
                <a:schemeClr val="accent1">
                  <a:lumMod val="75000"/>
                </a:schemeClr>
              </a:buClr>
              <a:buSzPct val="100000"/>
              <a:buFont typeface="Arial" panose="020B0604020202020204" pitchFamily="34" charset="0"/>
              <a:buChar char="•"/>
            </a:pPr>
            <a:r>
              <a:rPr lang="en-US" sz="3200" dirty="0">
                <a:solidFill>
                  <a:schemeClr val="tx1"/>
                </a:solidFill>
                <a:latin typeface="Calibri" panose="020F0502020204030204" pitchFamily="34" charset="0"/>
                <a:ea typeface="Calibri"/>
                <a:cs typeface="Calibri" panose="020F0502020204030204" pitchFamily="34" charset="0"/>
                <a:sym typeface="Calibri"/>
              </a:rPr>
              <a:t>Phonics is the method of teaching reading through the identification of sounds and graphemes. </a:t>
            </a:r>
          </a:p>
          <a:p>
            <a:pPr marL="457200" indent="-457200" algn="l">
              <a:spcBef>
                <a:spcPts val="600"/>
              </a:spcBef>
              <a:buClr>
                <a:schemeClr val="accent1">
                  <a:lumMod val="75000"/>
                </a:schemeClr>
              </a:buClr>
              <a:buSzPct val="100000"/>
              <a:buFont typeface="Arial" panose="020B0604020202020204" pitchFamily="34" charset="0"/>
              <a:buChar char="•"/>
            </a:pPr>
            <a:r>
              <a:rPr lang="en-US" sz="3200" dirty="0">
                <a:solidFill>
                  <a:schemeClr val="tx1"/>
                </a:solidFill>
                <a:latin typeface="Calibri" panose="020F0502020204030204" pitchFamily="34" charset="0"/>
                <a:cs typeface="Calibri" panose="020F0502020204030204" pitchFamily="34" charset="0"/>
              </a:rPr>
              <a:t>The National Curriculum ensures that all children are taught Phonics systematically. </a:t>
            </a:r>
          </a:p>
          <a:p>
            <a:pPr marL="457200" lvl="0" indent="-457200" algn="l">
              <a:spcBef>
                <a:spcPts val="600"/>
              </a:spcBef>
              <a:buClr>
                <a:schemeClr val="accent1">
                  <a:lumMod val="75000"/>
                </a:schemeClr>
              </a:buClr>
              <a:buSzPct val="100000"/>
              <a:buFont typeface="Arial" panose="020B0604020202020204" pitchFamily="34" charset="0"/>
              <a:buChar char="•"/>
              <a:defRPr/>
            </a:pPr>
            <a:r>
              <a:rPr lang="en-US" sz="3200" dirty="0">
                <a:solidFill>
                  <a:schemeClr val="tx1"/>
                </a:solidFill>
                <a:latin typeface="Calibri" panose="020F0502020204030204" pitchFamily="34" charset="0"/>
                <a:cs typeface="Calibri" panose="020F0502020204030204" pitchFamily="34" charset="0"/>
              </a:rPr>
              <a:t>This gives your children the tools to read any word. </a:t>
            </a:r>
          </a:p>
          <a:p>
            <a:pPr marL="457200" indent="-457200" algn="l">
              <a:spcBef>
                <a:spcPts val="600"/>
              </a:spcBef>
              <a:buClr>
                <a:schemeClr val="accent1">
                  <a:lumMod val="75000"/>
                </a:schemeClr>
              </a:buClr>
              <a:buSzPct val="100000"/>
              <a:buFont typeface="Arial" panose="020B0604020202020204" pitchFamily="34" charset="0"/>
              <a:buChar char="•"/>
            </a:pPr>
            <a:r>
              <a:rPr lang="en-GB" sz="3200" dirty="0">
                <a:solidFill>
                  <a:schemeClr val="tx1"/>
                </a:solidFill>
                <a:latin typeface="Calibri" panose="020F0502020204030204" pitchFamily="34" charset="0"/>
                <a:cs typeface="Calibri" panose="020F0502020204030204" pitchFamily="34" charset="0"/>
              </a:rPr>
              <a:t>Children begin to learn phonics in Reception using Read Write Inc. </a:t>
            </a:r>
          </a:p>
          <a:p>
            <a:pPr marL="457200" indent="-457200" algn="l">
              <a:spcBef>
                <a:spcPts val="600"/>
              </a:spcBef>
              <a:buClr>
                <a:schemeClr val="accent1">
                  <a:lumMod val="75000"/>
                </a:schemeClr>
              </a:buClr>
              <a:buSzPct val="100000"/>
              <a:buFont typeface="Arial" panose="020B0604020202020204" pitchFamily="34" charset="0"/>
              <a:buChar char="•"/>
            </a:pPr>
            <a:r>
              <a:rPr lang="en-GB" sz="3200" dirty="0">
                <a:solidFill>
                  <a:schemeClr val="tx1"/>
                </a:solidFill>
                <a:latin typeface="Calibri" panose="020F0502020204030204" pitchFamily="34" charset="0"/>
                <a:cs typeface="Calibri" panose="020F0502020204030204" pitchFamily="34" charset="0"/>
              </a:rPr>
              <a:t>Once children begin learning sounds, they use this knowledge to read and spell words. </a:t>
            </a:r>
          </a:p>
        </p:txBody>
      </p:sp>
    </p:spTree>
    <p:extLst>
      <p:ext uri="{BB962C8B-B14F-4D97-AF65-F5344CB8AC3E}">
        <p14:creationId xmlns:p14="http://schemas.microsoft.com/office/powerpoint/2010/main" val="132350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 y="609600"/>
            <a:ext cx="9912928" cy="1320800"/>
          </a:xfrm>
        </p:spPr>
        <p:txBody>
          <a:bodyPr>
            <a:normAutofit fontScale="90000"/>
          </a:bodyPr>
          <a:lstStyle/>
          <a:p>
            <a:pPr algn="ctr"/>
            <a:r>
              <a:rPr lang="en-GB" sz="4800" b="1" dirty="0">
                <a:latin typeface="+mn-lt"/>
              </a:rPr>
              <a:t>What is the Phonics Screening Check?</a:t>
            </a:r>
          </a:p>
        </p:txBody>
      </p:sp>
      <p:sp>
        <p:nvSpPr>
          <p:cNvPr id="3" name="Content Placeholder 2"/>
          <p:cNvSpPr>
            <a:spLocks noGrp="1"/>
          </p:cNvSpPr>
          <p:nvPr>
            <p:ph idx="1"/>
          </p:nvPr>
        </p:nvSpPr>
        <p:spPr>
          <a:xfrm>
            <a:off x="677334" y="1838471"/>
            <a:ext cx="8596668" cy="4406465"/>
          </a:xfrm>
        </p:spPr>
        <p:txBody>
          <a:bodyPr>
            <a:noAutofit/>
          </a:bodyPr>
          <a:lstStyle/>
          <a:p>
            <a:r>
              <a:rPr lang="en-GB" sz="2800" dirty="0">
                <a:solidFill>
                  <a:schemeClr val="tx1"/>
                </a:solidFill>
                <a:latin typeface="+mj-lt"/>
              </a:rPr>
              <a:t>Children in Year 1 throughout the country will all be taking part in a phonics screening check during the same week in June. Children in Year 2 will also take the check if they did not meet the required standard. </a:t>
            </a:r>
          </a:p>
          <a:p>
            <a:r>
              <a:rPr lang="en-GB" sz="2800" dirty="0">
                <a:solidFill>
                  <a:schemeClr val="tx1"/>
                </a:solidFill>
                <a:latin typeface="+mj-lt"/>
              </a:rPr>
              <a:t>The phonics screening check is designed to confirm whether individual children have learnt sufficient phonic decoding and blending skills to an appropriate standard. </a:t>
            </a:r>
          </a:p>
        </p:txBody>
      </p:sp>
    </p:spTree>
    <p:extLst>
      <p:ext uri="{BB962C8B-B14F-4D97-AF65-F5344CB8AC3E}">
        <p14:creationId xmlns:p14="http://schemas.microsoft.com/office/powerpoint/2010/main" val="199160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9540"/>
            <a:ext cx="11399520" cy="853798"/>
          </a:xfrm>
        </p:spPr>
        <p:txBody>
          <a:bodyPr>
            <a:normAutofit/>
          </a:bodyPr>
          <a:lstStyle/>
          <a:p>
            <a:pPr algn="ctr"/>
            <a:r>
              <a:rPr lang="en-GB" sz="4800" b="1" dirty="0">
                <a:latin typeface="+mn-lt"/>
              </a:rPr>
              <a:t>Phonic Screening Check </a:t>
            </a:r>
          </a:p>
        </p:txBody>
      </p:sp>
      <p:sp>
        <p:nvSpPr>
          <p:cNvPr id="3" name="Subtitle 2"/>
          <p:cNvSpPr>
            <a:spLocks noGrp="1"/>
          </p:cNvSpPr>
          <p:nvPr>
            <p:ph type="subTitle" idx="1"/>
          </p:nvPr>
        </p:nvSpPr>
        <p:spPr>
          <a:xfrm>
            <a:off x="692247" y="1104721"/>
            <a:ext cx="9532408" cy="4983871"/>
          </a:xfrm>
        </p:spPr>
        <p:txBody>
          <a:bodyPr>
            <a:noAutofit/>
          </a:bodyPr>
          <a:lstStyle/>
          <a:p>
            <a:pPr marL="342900" indent="-342900" algn="l">
              <a:buFont typeface="Arial" panose="020B0604020202020204" pitchFamily="34" charset="0"/>
              <a:buChar char="•"/>
            </a:pPr>
            <a:r>
              <a:rPr lang="en-GB" sz="2200" b="1" dirty="0">
                <a:solidFill>
                  <a:schemeClr val="tx1"/>
                </a:solidFill>
              </a:rPr>
              <a:t>40 words and non-words</a:t>
            </a:r>
            <a:r>
              <a:rPr lang="en-GB" sz="2200" dirty="0">
                <a:solidFill>
                  <a:schemeClr val="tx1"/>
                </a:solidFill>
              </a:rPr>
              <a:t> read one-on-one with a familiar adult. </a:t>
            </a:r>
          </a:p>
          <a:p>
            <a:pPr marL="342900" indent="-342900" algn="l">
              <a:buFont typeface="Arial" panose="020B0604020202020204" pitchFamily="34" charset="0"/>
              <a:buChar char="•"/>
            </a:pPr>
            <a:r>
              <a:rPr lang="en-GB" sz="2200" b="1" dirty="0">
                <a:solidFill>
                  <a:schemeClr val="tx1"/>
                </a:solidFill>
              </a:rPr>
              <a:t>Non-words / pseudo words / monster / alien words. </a:t>
            </a:r>
            <a:r>
              <a:rPr lang="en-GB" sz="2200" dirty="0">
                <a:solidFill>
                  <a:schemeClr val="tx1"/>
                </a:solidFill>
              </a:rPr>
              <a:t>Your child will need to read these made-up words with the correct sounds to show that they understand the phonics rules behind them. E.g. </a:t>
            </a:r>
            <a:r>
              <a:rPr lang="en-GB" sz="2200" dirty="0" err="1">
                <a:solidFill>
                  <a:schemeClr val="tx1"/>
                </a:solidFill>
              </a:rPr>
              <a:t>ind</a:t>
            </a:r>
            <a:r>
              <a:rPr lang="en-GB" sz="2200" dirty="0">
                <a:solidFill>
                  <a:schemeClr val="tx1"/>
                </a:solidFill>
              </a:rPr>
              <a:t>, </a:t>
            </a:r>
            <a:r>
              <a:rPr lang="en-GB" sz="2200" dirty="0" err="1">
                <a:solidFill>
                  <a:schemeClr val="tx1"/>
                </a:solidFill>
              </a:rPr>
              <a:t>yog</a:t>
            </a:r>
            <a:r>
              <a:rPr lang="en-GB" sz="2200" dirty="0">
                <a:solidFill>
                  <a:schemeClr val="tx1"/>
                </a:solidFill>
              </a:rPr>
              <a:t>, </a:t>
            </a:r>
            <a:r>
              <a:rPr lang="en-GB" sz="2200" dirty="0" err="1">
                <a:solidFill>
                  <a:schemeClr val="tx1"/>
                </a:solidFill>
              </a:rPr>
              <a:t>thrant</a:t>
            </a:r>
            <a:r>
              <a:rPr lang="en-GB" sz="2200" dirty="0">
                <a:solidFill>
                  <a:schemeClr val="tx1"/>
                </a:solidFill>
              </a:rPr>
              <a:t>, </a:t>
            </a:r>
            <a:r>
              <a:rPr lang="en-GB" sz="2200" dirty="0" err="1">
                <a:solidFill>
                  <a:schemeClr val="tx1"/>
                </a:solidFill>
              </a:rPr>
              <a:t>braft</a:t>
            </a:r>
            <a:r>
              <a:rPr lang="en-GB" sz="2200" dirty="0">
                <a:solidFill>
                  <a:schemeClr val="tx1"/>
                </a:solidFill>
              </a:rPr>
              <a:t>. They have had lots of practise at this!</a:t>
            </a:r>
          </a:p>
          <a:p>
            <a:pPr marL="342900" indent="-342900" algn="l">
              <a:buFont typeface="Arial" panose="020B0604020202020204" pitchFamily="34" charset="0"/>
              <a:buChar char="•"/>
            </a:pPr>
            <a:r>
              <a:rPr lang="en-GB" sz="2200" dirty="0">
                <a:solidFill>
                  <a:schemeClr val="tx1"/>
                </a:solidFill>
              </a:rPr>
              <a:t>The check is divided into two sections: </a:t>
            </a:r>
          </a:p>
          <a:p>
            <a:pPr marL="342900" indent="-342900" algn="l">
              <a:buFont typeface="Arial" panose="020B0604020202020204" pitchFamily="34" charset="0"/>
              <a:buChar char="•"/>
            </a:pPr>
            <a:r>
              <a:rPr lang="en-GB" sz="2200" dirty="0">
                <a:solidFill>
                  <a:schemeClr val="tx1"/>
                </a:solidFill>
              </a:rPr>
              <a:t>Section 1 - with simple word structures with three or four sounds e.g. shed, chart, wink, soil </a:t>
            </a:r>
          </a:p>
          <a:p>
            <a:pPr marL="342900" indent="-342900" algn="l">
              <a:buFont typeface="Arial" panose="020B0604020202020204" pitchFamily="34" charset="0"/>
              <a:buChar char="•"/>
            </a:pPr>
            <a:r>
              <a:rPr lang="en-GB" sz="2200" dirty="0">
                <a:solidFill>
                  <a:schemeClr val="tx1"/>
                </a:solidFill>
              </a:rPr>
              <a:t>Section 2 - more complex word structures e.g. glued, cloaks, strike, midnight, playground, comic, fighters, tantrum. </a:t>
            </a:r>
          </a:p>
          <a:p>
            <a:pPr marL="342900" indent="-342900" algn="l">
              <a:buFont typeface="Arial" panose="020B0604020202020204" pitchFamily="34" charset="0"/>
              <a:buChar char="•"/>
            </a:pPr>
            <a:r>
              <a:rPr lang="en-GB" sz="2200" dirty="0">
                <a:solidFill>
                  <a:schemeClr val="tx1"/>
                </a:solidFill>
              </a:rPr>
              <a:t>The children are familiar with how the test is administered and have completed several practices. </a:t>
            </a:r>
          </a:p>
        </p:txBody>
      </p:sp>
    </p:spTree>
    <p:extLst>
      <p:ext uri="{BB962C8B-B14F-4D97-AF65-F5344CB8AC3E}">
        <p14:creationId xmlns:p14="http://schemas.microsoft.com/office/powerpoint/2010/main" val="438851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3" y="287482"/>
            <a:ext cx="10463645" cy="1320800"/>
          </a:xfrm>
        </p:spPr>
        <p:txBody>
          <a:bodyPr>
            <a:normAutofit/>
          </a:bodyPr>
          <a:lstStyle/>
          <a:p>
            <a:r>
              <a:rPr lang="en-GB" sz="4000" dirty="0">
                <a:latin typeface="+mn-lt"/>
              </a:rPr>
              <a:t>Example of the Phonics Screening Check</a:t>
            </a:r>
          </a:p>
        </p:txBody>
      </p:sp>
      <p:pic>
        <p:nvPicPr>
          <p:cNvPr id="4" name="Picture 1"/>
          <p:cNvPicPr>
            <a:picLocks noGrp="1" noChangeAspect="1"/>
          </p:cNvPicPr>
          <p:nvPr>
            <p:ph idx="1"/>
          </p:nvPr>
        </p:nvPicPr>
        <p:blipFill rotWithShape="1">
          <a:blip r:embed="rId2">
            <a:extLst>
              <a:ext uri="{28A0092B-C50C-407E-A947-70E740481C1C}">
                <a14:useLocalDpi xmlns:a14="http://schemas.microsoft.com/office/drawing/2010/main" val="0"/>
              </a:ext>
            </a:extLst>
          </a:blip>
          <a:srcRect l="28508" t="18222" r="28508" b="5681"/>
          <a:stretch/>
        </p:blipFill>
        <p:spPr bwMode="auto">
          <a:xfrm>
            <a:off x="474518" y="1236517"/>
            <a:ext cx="3965067" cy="526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rotWithShape="1">
          <a:blip r:embed="rId3">
            <a:extLst>
              <a:ext uri="{28A0092B-C50C-407E-A947-70E740481C1C}">
                <a14:useLocalDpi xmlns:a14="http://schemas.microsoft.com/office/drawing/2010/main" val="0"/>
              </a:ext>
            </a:extLst>
          </a:blip>
          <a:srcRect l="30000" t="19798" r="28788" b="5252"/>
          <a:stretch/>
        </p:blipFill>
        <p:spPr bwMode="auto">
          <a:xfrm>
            <a:off x="5028404" y="1315690"/>
            <a:ext cx="3862752" cy="526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29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8209"/>
            <a:ext cx="10245436" cy="818581"/>
          </a:xfrm>
        </p:spPr>
        <p:txBody>
          <a:bodyPr>
            <a:normAutofit fontScale="90000"/>
          </a:bodyPr>
          <a:lstStyle/>
          <a:p>
            <a:pPr algn="ctr"/>
            <a:r>
              <a:rPr lang="en-GB" sz="4800" b="1" dirty="0">
                <a:latin typeface="Sassoon Infant Rg" panose="02000503030000020003" pitchFamily="50" charset="0"/>
              </a:rPr>
              <a:t>What does my child’s score mean?</a:t>
            </a:r>
          </a:p>
        </p:txBody>
      </p:sp>
      <p:sp>
        <p:nvSpPr>
          <p:cNvPr id="3" name="Subtitle 2"/>
          <p:cNvSpPr>
            <a:spLocks noGrp="1"/>
          </p:cNvSpPr>
          <p:nvPr>
            <p:ph type="subTitle" idx="1"/>
          </p:nvPr>
        </p:nvSpPr>
        <p:spPr>
          <a:xfrm>
            <a:off x="567556" y="1458493"/>
            <a:ext cx="9168726" cy="4983871"/>
          </a:xfrm>
        </p:spPr>
        <p:txBody>
          <a:bodyPr>
            <a:normAutofit/>
          </a:bodyPr>
          <a:lstStyle/>
          <a:p>
            <a:pPr marL="457200" indent="-457200" algn="l">
              <a:buFont typeface="Arial" panose="020B0604020202020204" pitchFamily="34" charset="0"/>
              <a:buChar char="•"/>
            </a:pPr>
            <a:r>
              <a:rPr lang="en-GB" sz="2800" dirty="0">
                <a:solidFill>
                  <a:schemeClr val="tx1"/>
                </a:solidFill>
              </a:rPr>
              <a:t>Your child will be scored against a national standard and the result of whether or not your child has met the required standard will be reported to you in their end of year school report in July </a:t>
            </a:r>
            <a:r>
              <a:rPr lang="en-GB" sz="2800" dirty="0" smtClean="0">
                <a:solidFill>
                  <a:schemeClr val="tx1"/>
                </a:solidFill>
              </a:rPr>
              <a:t>2025</a:t>
            </a:r>
            <a:endParaRPr lang="en-GB" sz="2800" dirty="0">
              <a:solidFill>
                <a:schemeClr val="tx1"/>
              </a:solidFill>
            </a:endParaRPr>
          </a:p>
          <a:p>
            <a:pPr marL="457200" indent="-457200" algn="l">
              <a:buFont typeface="Arial" panose="020B0604020202020204" pitchFamily="34" charset="0"/>
              <a:buChar char="•"/>
            </a:pPr>
            <a:r>
              <a:rPr lang="en-GB" sz="2800" dirty="0">
                <a:solidFill>
                  <a:schemeClr val="tx1"/>
                </a:solidFill>
              </a:rPr>
              <a:t>In previous years the "pass threshold" was 32, which means children had to read at least 32 words out of 40 correctly. However the pass mark is subject to change each year. </a:t>
            </a:r>
          </a:p>
          <a:p>
            <a:pPr marL="457200" indent="-457200" algn="l">
              <a:buFont typeface="Arial" panose="020B0604020202020204" pitchFamily="34" charset="0"/>
              <a:buChar char="•"/>
            </a:pPr>
            <a:r>
              <a:rPr lang="en-GB" sz="2800" dirty="0">
                <a:solidFill>
                  <a:schemeClr val="tx1"/>
                </a:solidFill>
              </a:rPr>
              <a:t>If your child’s score falls below the standard, they will re-take the Phonics screening check in Year 2.</a:t>
            </a:r>
          </a:p>
          <a:p>
            <a:endParaRPr lang="en-GB" sz="1600" dirty="0">
              <a:solidFill>
                <a:schemeClr val="tx1"/>
              </a:solidFill>
            </a:endParaRPr>
          </a:p>
        </p:txBody>
      </p:sp>
    </p:spTree>
    <p:extLst>
      <p:ext uri="{BB962C8B-B14F-4D97-AF65-F5344CB8AC3E}">
        <p14:creationId xmlns:p14="http://schemas.microsoft.com/office/powerpoint/2010/main" val="293505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3494B-1487-5449-8C15-049D3B543B93}"/>
              </a:ext>
            </a:extLst>
          </p:cNvPr>
          <p:cNvSpPr>
            <a:spLocks noGrp="1"/>
          </p:cNvSpPr>
          <p:nvPr>
            <p:ph type="title"/>
          </p:nvPr>
        </p:nvSpPr>
        <p:spPr>
          <a:xfrm>
            <a:off x="492360" y="1822850"/>
            <a:ext cx="8596668" cy="649194"/>
          </a:xfrm>
        </p:spPr>
        <p:txBody>
          <a:bodyPr/>
          <a:lstStyle/>
          <a:p>
            <a:r>
              <a:rPr lang="en-US" dirty="0"/>
              <a:t>Picture Phrases</a:t>
            </a:r>
          </a:p>
        </p:txBody>
      </p:sp>
      <p:pic>
        <p:nvPicPr>
          <p:cNvPr id="5" name="Picture 4">
            <a:extLst>
              <a:ext uri="{FF2B5EF4-FFF2-40B4-BE49-F238E27FC236}">
                <a16:creationId xmlns:a16="http://schemas.microsoft.com/office/drawing/2014/main" id="{3A30FA77-7827-2F4D-B53F-6699012E5EBC}"/>
              </a:ext>
            </a:extLst>
          </p:cNvPr>
          <p:cNvPicPr>
            <a:picLocks noChangeAspect="1"/>
          </p:cNvPicPr>
          <p:nvPr/>
        </p:nvPicPr>
        <p:blipFill>
          <a:blip r:embed="rId3"/>
          <a:stretch>
            <a:fillRect/>
          </a:stretch>
        </p:blipFill>
        <p:spPr>
          <a:xfrm>
            <a:off x="3004673" y="3019953"/>
            <a:ext cx="1879538" cy="2675688"/>
          </a:xfrm>
          <a:prstGeom prst="rect">
            <a:avLst/>
          </a:prstGeom>
          <a:ln>
            <a:solidFill>
              <a:schemeClr val="tx1"/>
            </a:solidFill>
          </a:ln>
        </p:spPr>
      </p:pic>
      <p:pic>
        <p:nvPicPr>
          <p:cNvPr id="9" name="Picture 8">
            <a:extLst>
              <a:ext uri="{FF2B5EF4-FFF2-40B4-BE49-F238E27FC236}">
                <a16:creationId xmlns:a16="http://schemas.microsoft.com/office/drawing/2014/main" id="{8CD0D21F-A000-0C45-A327-4C6AC6B0705B}"/>
              </a:ext>
            </a:extLst>
          </p:cNvPr>
          <p:cNvPicPr>
            <a:picLocks noChangeAspect="1"/>
          </p:cNvPicPr>
          <p:nvPr/>
        </p:nvPicPr>
        <p:blipFill>
          <a:blip r:embed="rId4"/>
          <a:stretch>
            <a:fillRect/>
          </a:stretch>
        </p:blipFill>
        <p:spPr>
          <a:xfrm>
            <a:off x="953910" y="3019953"/>
            <a:ext cx="1879538" cy="2675688"/>
          </a:xfrm>
          <a:prstGeom prst="rect">
            <a:avLst/>
          </a:prstGeom>
          <a:ln>
            <a:solidFill>
              <a:schemeClr val="tx1"/>
            </a:solidFill>
          </a:ln>
        </p:spPr>
      </p:pic>
      <p:pic>
        <p:nvPicPr>
          <p:cNvPr id="6" name="Picture 5">
            <a:extLst>
              <a:ext uri="{FF2B5EF4-FFF2-40B4-BE49-F238E27FC236}">
                <a16:creationId xmlns:a16="http://schemas.microsoft.com/office/drawing/2014/main" id="{3DC50EC1-C679-5D49-A563-0BB2F1B100D4}"/>
              </a:ext>
            </a:extLst>
          </p:cNvPr>
          <p:cNvPicPr>
            <a:picLocks noChangeAspect="1"/>
          </p:cNvPicPr>
          <p:nvPr/>
        </p:nvPicPr>
        <p:blipFill>
          <a:blip r:embed="rId5"/>
          <a:stretch>
            <a:fillRect/>
          </a:stretch>
        </p:blipFill>
        <p:spPr>
          <a:xfrm>
            <a:off x="7558718" y="3019953"/>
            <a:ext cx="1914064" cy="2675688"/>
          </a:xfrm>
          <a:prstGeom prst="rect">
            <a:avLst/>
          </a:prstGeom>
          <a:ln>
            <a:solidFill>
              <a:schemeClr val="tx1"/>
            </a:solidFill>
          </a:ln>
        </p:spPr>
      </p:pic>
      <p:pic>
        <p:nvPicPr>
          <p:cNvPr id="11" name="Picture 10">
            <a:extLst>
              <a:ext uri="{FF2B5EF4-FFF2-40B4-BE49-F238E27FC236}">
                <a16:creationId xmlns:a16="http://schemas.microsoft.com/office/drawing/2014/main" id="{CABF6E4B-1433-0A41-BCCA-3E2E67AA41C1}"/>
              </a:ext>
            </a:extLst>
          </p:cNvPr>
          <p:cNvPicPr>
            <a:picLocks noChangeAspect="1"/>
          </p:cNvPicPr>
          <p:nvPr/>
        </p:nvPicPr>
        <p:blipFill rotWithShape="1">
          <a:blip r:embed="rId6"/>
          <a:srcRect t="3328" r="3881"/>
          <a:stretch/>
        </p:blipFill>
        <p:spPr>
          <a:xfrm>
            <a:off x="5591083" y="3019953"/>
            <a:ext cx="1879299" cy="2675688"/>
          </a:xfrm>
          <a:prstGeom prst="rect">
            <a:avLst/>
          </a:prstGeom>
          <a:ln>
            <a:solidFill>
              <a:schemeClr val="tx1"/>
            </a:solidFill>
          </a:ln>
        </p:spPr>
      </p:pic>
      <p:sp>
        <p:nvSpPr>
          <p:cNvPr id="7" name="Title 1">
            <a:extLst>
              <a:ext uri="{FF2B5EF4-FFF2-40B4-BE49-F238E27FC236}">
                <a16:creationId xmlns:a16="http://schemas.microsoft.com/office/drawing/2014/main" id="{B8A3494B-1487-5449-8C15-049D3B543B93}"/>
              </a:ext>
            </a:extLst>
          </p:cNvPr>
          <p:cNvSpPr txBox="1">
            <a:spLocks/>
          </p:cNvSpPr>
          <p:nvPr/>
        </p:nvSpPr>
        <p:spPr>
          <a:xfrm>
            <a:off x="492360" y="39055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How we teach Phonics</a:t>
            </a:r>
          </a:p>
        </p:txBody>
      </p:sp>
    </p:spTree>
    <p:extLst>
      <p:ext uri="{BB962C8B-B14F-4D97-AF65-F5344CB8AC3E}">
        <p14:creationId xmlns:p14="http://schemas.microsoft.com/office/powerpoint/2010/main" val="130332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9C80-2B6F-482D-951E-DEC5AC2D75E9}"/>
              </a:ext>
            </a:extLst>
          </p:cNvPr>
          <p:cNvSpPr>
            <a:spLocks noGrp="1"/>
          </p:cNvSpPr>
          <p:nvPr>
            <p:ph type="title"/>
          </p:nvPr>
        </p:nvSpPr>
        <p:spPr>
          <a:xfrm>
            <a:off x="6216285" y="2659118"/>
            <a:ext cx="3726500" cy="1320800"/>
          </a:xfrm>
        </p:spPr>
        <p:txBody>
          <a:bodyPr>
            <a:normAutofit fontScale="90000"/>
          </a:bodyPr>
          <a:lstStyle/>
          <a:p>
            <a:r>
              <a:rPr lang="en-GB" dirty="0"/>
              <a:t>They need to know all these sounds</a:t>
            </a:r>
          </a:p>
        </p:txBody>
      </p:sp>
      <p:pic>
        <p:nvPicPr>
          <p:cNvPr id="4" name="Content Placeholder 3" descr="Complex_Speed_Sounds_Chart.pdf">
            <a:extLst>
              <a:ext uri="{FF2B5EF4-FFF2-40B4-BE49-F238E27FC236}">
                <a16:creationId xmlns:a16="http://schemas.microsoft.com/office/drawing/2014/main" id="{AC6089A3-D9B1-4867-8FD1-691494A671CB}"/>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4075" t="7912" r="8731" b="12963"/>
          <a:stretch/>
        </p:blipFill>
        <p:spPr>
          <a:xfrm>
            <a:off x="746235" y="146141"/>
            <a:ext cx="5118538" cy="6565718"/>
          </a:xfrm>
          <a:prstGeom prst="rect">
            <a:avLst/>
          </a:prstGeom>
        </p:spPr>
      </p:pic>
    </p:spTree>
    <p:extLst>
      <p:ext uri="{BB962C8B-B14F-4D97-AF65-F5344CB8AC3E}">
        <p14:creationId xmlns:p14="http://schemas.microsoft.com/office/powerpoint/2010/main" val="40214948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1085</TotalTime>
  <Words>758</Words>
  <Application>Microsoft Office PowerPoint</Application>
  <PresentationFormat>Widescreen</PresentationFormat>
  <Paragraphs>89</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Nunito</vt:lpstr>
      <vt:lpstr>Sassoon Infant Rg</vt:lpstr>
      <vt:lpstr>Trebuchet MS</vt:lpstr>
      <vt:lpstr>Wingdings 3</vt:lpstr>
      <vt:lpstr>Facet</vt:lpstr>
      <vt:lpstr>Phonic Screening Check </vt:lpstr>
      <vt:lpstr>Reading changes everything</vt:lpstr>
      <vt:lpstr>What is Phonics?</vt:lpstr>
      <vt:lpstr>What is the Phonics Screening Check?</vt:lpstr>
      <vt:lpstr>Phonic Screening Check </vt:lpstr>
      <vt:lpstr>Example of the Phonics Screening Check</vt:lpstr>
      <vt:lpstr>What does my child’s score mean?</vt:lpstr>
      <vt:lpstr>Picture Phrases</vt:lpstr>
      <vt:lpstr>They need to know all these sounds</vt:lpstr>
      <vt:lpstr>‘Special Friends’, ‘Fred Talk’, Read the word</vt:lpstr>
      <vt:lpstr>Special Friends, Fred Talk, Read the word</vt:lpstr>
      <vt:lpstr>How to help at home</vt:lpstr>
      <vt:lpstr>Online resources available</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 Screening Check</dc:title>
  <dc:creator>Jill Proctor</dc:creator>
  <cp:lastModifiedBy>Mrs Lopes</cp:lastModifiedBy>
  <cp:revision>32</cp:revision>
  <dcterms:created xsi:type="dcterms:W3CDTF">2016-01-17T13:58:57Z</dcterms:created>
  <dcterms:modified xsi:type="dcterms:W3CDTF">2025-04-28T11:18:10Z</dcterms:modified>
</cp:coreProperties>
</file>