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9"/>
  </p:handoutMasterIdLst>
  <p:sldIdLst>
    <p:sldId id="276" r:id="rId2"/>
    <p:sldId id="268" r:id="rId3"/>
    <p:sldId id="257" r:id="rId4"/>
    <p:sldId id="282" r:id="rId5"/>
    <p:sldId id="278" r:id="rId6"/>
    <p:sldId id="275" r:id="rId7"/>
    <p:sldId id="283" r:id="rId8"/>
    <p:sldId id="284" r:id="rId9"/>
    <p:sldId id="258" r:id="rId10"/>
    <p:sldId id="279" r:id="rId11"/>
    <p:sldId id="259" r:id="rId12"/>
    <p:sldId id="260" r:id="rId13"/>
    <p:sldId id="271" r:id="rId14"/>
    <p:sldId id="277" r:id="rId15"/>
    <p:sldId id="280" r:id="rId16"/>
    <p:sldId id="264" r:id="rId17"/>
    <p:sldId id="273" r:id="rId1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7" d="100"/>
          <a:sy n="77" d="100"/>
        </p:scale>
        <p:origin x="83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AD4C6D36-E014-4608-A0BD-05455E03F018}" type="datetimeFigureOut">
              <a:rPr lang="en-GB" smtClean="0"/>
              <a:t>08/09/2024</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0F9D51F-A551-4014-B060-D2299D242696}" type="slidenum">
              <a:rPr lang="en-GB" smtClean="0"/>
              <a:t>‹#›</a:t>
            </a:fld>
            <a:endParaRPr lang="en-GB"/>
          </a:p>
        </p:txBody>
      </p:sp>
    </p:spTree>
    <p:extLst>
      <p:ext uri="{BB962C8B-B14F-4D97-AF65-F5344CB8AC3E}">
        <p14:creationId xmlns:p14="http://schemas.microsoft.com/office/powerpoint/2010/main" val="343631997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789C5D3-9C78-4DDA-91CC-6BF3BAF76F89}" type="datetimeFigureOut">
              <a:rPr lang="en-GB" smtClean="0"/>
              <a:t>08/09/2024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548B56-726B-4B65-8233-F315D7748284}" type="slidenum">
              <a:rPr lang="en-GB" smtClean="0"/>
              <a:t>‹#›</a:t>
            </a:fld>
            <a:endParaRPr lang="en-GB"/>
          </a:p>
        </p:txBody>
      </p:sp>
    </p:spTree>
    <p:extLst>
      <p:ext uri="{BB962C8B-B14F-4D97-AF65-F5344CB8AC3E}">
        <p14:creationId xmlns:p14="http://schemas.microsoft.com/office/powerpoint/2010/main" val="4051591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789C5D3-9C78-4DDA-91CC-6BF3BAF76F89}" type="datetimeFigureOut">
              <a:rPr lang="en-GB" smtClean="0"/>
              <a:t>08/09/2024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548B56-726B-4B65-8233-F315D7748284}" type="slidenum">
              <a:rPr lang="en-GB" smtClean="0"/>
              <a:t>‹#›</a:t>
            </a:fld>
            <a:endParaRPr lang="en-GB"/>
          </a:p>
        </p:txBody>
      </p:sp>
    </p:spTree>
    <p:extLst>
      <p:ext uri="{BB962C8B-B14F-4D97-AF65-F5344CB8AC3E}">
        <p14:creationId xmlns:p14="http://schemas.microsoft.com/office/powerpoint/2010/main" val="3750085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789C5D3-9C78-4DDA-91CC-6BF3BAF76F89}" type="datetimeFigureOut">
              <a:rPr lang="en-GB" smtClean="0"/>
              <a:t>08/09/2024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548B56-726B-4B65-8233-F315D7748284}" type="slidenum">
              <a:rPr lang="en-GB" smtClean="0"/>
              <a:t>‹#›</a:t>
            </a:fld>
            <a:endParaRPr lang="en-GB"/>
          </a:p>
        </p:txBody>
      </p:sp>
    </p:spTree>
    <p:extLst>
      <p:ext uri="{BB962C8B-B14F-4D97-AF65-F5344CB8AC3E}">
        <p14:creationId xmlns:p14="http://schemas.microsoft.com/office/powerpoint/2010/main" val="2045314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789C5D3-9C78-4DDA-91CC-6BF3BAF76F89}" type="datetimeFigureOut">
              <a:rPr lang="en-GB" smtClean="0"/>
              <a:t>08/09/2024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548B56-726B-4B65-8233-F315D7748284}" type="slidenum">
              <a:rPr lang="en-GB" smtClean="0"/>
              <a:t>‹#›</a:t>
            </a:fld>
            <a:endParaRPr lang="en-GB"/>
          </a:p>
        </p:txBody>
      </p:sp>
    </p:spTree>
    <p:extLst>
      <p:ext uri="{BB962C8B-B14F-4D97-AF65-F5344CB8AC3E}">
        <p14:creationId xmlns:p14="http://schemas.microsoft.com/office/powerpoint/2010/main" val="4038993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789C5D3-9C78-4DDA-91CC-6BF3BAF76F89}" type="datetimeFigureOut">
              <a:rPr lang="en-GB" smtClean="0"/>
              <a:t>08/09/2024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548B56-726B-4B65-8233-F315D7748284}" type="slidenum">
              <a:rPr lang="en-GB" smtClean="0"/>
              <a:t>‹#›</a:t>
            </a:fld>
            <a:endParaRPr lang="en-GB"/>
          </a:p>
        </p:txBody>
      </p:sp>
    </p:spTree>
    <p:extLst>
      <p:ext uri="{BB962C8B-B14F-4D97-AF65-F5344CB8AC3E}">
        <p14:creationId xmlns:p14="http://schemas.microsoft.com/office/powerpoint/2010/main" val="745145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789C5D3-9C78-4DDA-91CC-6BF3BAF76F89}" type="datetimeFigureOut">
              <a:rPr lang="en-GB" smtClean="0"/>
              <a:t>08/09/2024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548B56-726B-4B65-8233-F315D7748284}" type="slidenum">
              <a:rPr lang="en-GB" smtClean="0"/>
              <a:t>‹#›</a:t>
            </a:fld>
            <a:endParaRPr lang="en-GB"/>
          </a:p>
        </p:txBody>
      </p:sp>
    </p:spTree>
    <p:extLst>
      <p:ext uri="{BB962C8B-B14F-4D97-AF65-F5344CB8AC3E}">
        <p14:creationId xmlns:p14="http://schemas.microsoft.com/office/powerpoint/2010/main" val="1929196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789C5D3-9C78-4DDA-91CC-6BF3BAF76F89}" type="datetimeFigureOut">
              <a:rPr lang="en-GB" smtClean="0"/>
              <a:t>08/09/2024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2548B56-726B-4B65-8233-F315D7748284}" type="slidenum">
              <a:rPr lang="en-GB" smtClean="0"/>
              <a:t>‹#›</a:t>
            </a:fld>
            <a:endParaRPr lang="en-GB"/>
          </a:p>
        </p:txBody>
      </p:sp>
    </p:spTree>
    <p:extLst>
      <p:ext uri="{BB962C8B-B14F-4D97-AF65-F5344CB8AC3E}">
        <p14:creationId xmlns:p14="http://schemas.microsoft.com/office/powerpoint/2010/main" val="2260898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789C5D3-9C78-4DDA-91CC-6BF3BAF76F89}" type="datetimeFigureOut">
              <a:rPr lang="en-GB" smtClean="0"/>
              <a:t>08/09/2024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2548B56-726B-4B65-8233-F315D7748284}" type="slidenum">
              <a:rPr lang="en-GB" smtClean="0"/>
              <a:t>‹#›</a:t>
            </a:fld>
            <a:endParaRPr lang="en-GB"/>
          </a:p>
        </p:txBody>
      </p:sp>
    </p:spTree>
    <p:extLst>
      <p:ext uri="{BB962C8B-B14F-4D97-AF65-F5344CB8AC3E}">
        <p14:creationId xmlns:p14="http://schemas.microsoft.com/office/powerpoint/2010/main" val="3059950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89C5D3-9C78-4DDA-91CC-6BF3BAF76F89}" type="datetimeFigureOut">
              <a:rPr lang="en-GB" smtClean="0"/>
              <a:t>08/09/2024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2548B56-726B-4B65-8233-F315D7748284}" type="slidenum">
              <a:rPr lang="en-GB" smtClean="0"/>
              <a:t>‹#›</a:t>
            </a:fld>
            <a:endParaRPr lang="en-GB"/>
          </a:p>
        </p:txBody>
      </p:sp>
    </p:spTree>
    <p:extLst>
      <p:ext uri="{BB962C8B-B14F-4D97-AF65-F5344CB8AC3E}">
        <p14:creationId xmlns:p14="http://schemas.microsoft.com/office/powerpoint/2010/main" val="2705578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789C5D3-9C78-4DDA-91CC-6BF3BAF76F89}" type="datetimeFigureOut">
              <a:rPr lang="en-GB" smtClean="0"/>
              <a:t>08/09/2024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548B56-726B-4B65-8233-F315D7748284}" type="slidenum">
              <a:rPr lang="en-GB" smtClean="0"/>
              <a:t>‹#›</a:t>
            </a:fld>
            <a:endParaRPr lang="en-GB"/>
          </a:p>
        </p:txBody>
      </p:sp>
    </p:spTree>
    <p:extLst>
      <p:ext uri="{BB962C8B-B14F-4D97-AF65-F5344CB8AC3E}">
        <p14:creationId xmlns:p14="http://schemas.microsoft.com/office/powerpoint/2010/main" val="2853803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789C5D3-9C78-4DDA-91CC-6BF3BAF76F89}" type="datetimeFigureOut">
              <a:rPr lang="en-GB" smtClean="0"/>
              <a:t>08/09/2024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548B56-726B-4B65-8233-F315D7748284}" type="slidenum">
              <a:rPr lang="en-GB" smtClean="0"/>
              <a:t>‹#›</a:t>
            </a:fld>
            <a:endParaRPr lang="en-GB"/>
          </a:p>
        </p:txBody>
      </p:sp>
    </p:spTree>
    <p:extLst>
      <p:ext uri="{BB962C8B-B14F-4D97-AF65-F5344CB8AC3E}">
        <p14:creationId xmlns:p14="http://schemas.microsoft.com/office/powerpoint/2010/main" val="2186327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89C5D3-9C78-4DDA-91CC-6BF3BAF76F89}" type="datetimeFigureOut">
              <a:rPr lang="en-GB" smtClean="0"/>
              <a:t>08/09/2024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548B56-726B-4B65-8233-F315D7748284}" type="slidenum">
              <a:rPr lang="en-GB" smtClean="0"/>
              <a:t>‹#›</a:t>
            </a:fld>
            <a:endParaRPr lang="en-GB"/>
          </a:p>
        </p:txBody>
      </p:sp>
    </p:spTree>
    <p:extLst>
      <p:ext uri="{BB962C8B-B14F-4D97-AF65-F5344CB8AC3E}">
        <p14:creationId xmlns:p14="http://schemas.microsoft.com/office/powerpoint/2010/main" val="1383057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46555" y="1354880"/>
            <a:ext cx="9144000" cy="2387600"/>
          </a:xfrm>
        </p:spPr>
        <p:txBody>
          <a:bodyPr/>
          <a:lstStyle/>
          <a:p>
            <a:r>
              <a:rPr lang="en-GB" b="1" dirty="0">
                <a:solidFill>
                  <a:srgbClr val="00B050"/>
                </a:solidFill>
              </a:rPr>
              <a:t>Welcome to Robins Class </a:t>
            </a:r>
          </a:p>
        </p:txBody>
      </p:sp>
      <p:sp>
        <p:nvSpPr>
          <p:cNvPr id="3" name="Subtitle 2"/>
          <p:cNvSpPr>
            <a:spLocks noGrp="1"/>
          </p:cNvSpPr>
          <p:nvPr>
            <p:ph type="subTitle" idx="1"/>
          </p:nvPr>
        </p:nvSpPr>
        <p:spPr>
          <a:xfrm>
            <a:off x="2945423" y="3905725"/>
            <a:ext cx="8475785" cy="2233818"/>
          </a:xfrm>
        </p:spPr>
        <p:txBody>
          <a:bodyPr>
            <a:noAutofit/>
          </a:bodyPr>
          <a:lstStyle/>
          <a:p>
            <a:r>
              <a:rPr lang="en-GB" dirty="0"/>
              <a:t>Your teacher’s are Miss Lopes and Mrs Cousins (Thursday)</a:t>
            </a:r>
          </a:p>
          <a:p>
            <a:r>
              <a:rPr lang="en-GB" dirty="0"/>
              <a:t>Your teaching assistants are Miss Harmon and Mrs </a:t>
            </a:r>
            <a:r>
              <a:rPr lang="en-GB" dirty="0" err="1"/>
              <a:t>Defrates</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17010" cy="218276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615" y="2415868"/>
            <a:ext cx="2219325" cy="2095500"/>
          </a:xfrm>
          <a:prstGeom prst="rect">
            <a:avLst/>
          </a:prstGeom>
        </p:spPr>
      </p:pic>
    </p:spTree>
    <p:extLst>
      <p:ext uri="{BB962C8B-B14F-4D97-AF65-F5344CB8AC3E}">
        <p14:creationId xmlns:p14="http://schemas.microsoft.com/office/powerpoint/2010/main" val="1053170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126657"/>
            <a:ext cx="10515600" cy="2769046"/>
          </a:xfrm>
        </p:spPr>
        <p:txBody>
          <a:bodyPr>
            <a:normAutofit fontScale="92500" lnSpcReduction="10000"/>
          </a:bodyPr>
          <a:lstStyle/>
          <a:p>
            <a:r>
              <a:rPr lang="en-GB" dirty="0"/>
              <a:t>Practise writing the numbers 1 2 3 4 5 6 7 8 9 10.</a:t>
            </a:r>
          </a:p>
          <a:p>
            <a:r>
              <a:rPr lang="en-GB" dirty="0"/>
              <a:t>Matching amounts of objects to the number.</a:t>
            </a:r>
          </a:p>
          <a:p>
            <a:r>
              <a:rPr lang="en-GB" dirty="0"/>
              <a:t>Counting forwards and backwards.</a:t>
            </a:r>
          </a:p>
          <a:p>
            <a:r>
              <a:rPr lang="en-GB" dirty="0"/>
              <a:t>Saying a number and getting your child to find 1 more or 1 less.</a:t>
            </a:r>
          </a:p>
          <a:p>
            <a:r>
              <a:rPr lang="en-GB" dirty="0"/>
              <a:t>Matching the number digit to the word for example 1 with one.</a:t>
            </a:r>
          </a:p>
          <a:p>
            <a:r>
              <a:rPr lang="en-GB" dirty="0"/>
              <a:t>Encourage them to use </a:t>
            </a:r>
            <a:r>
              <a:rPr lang="en-GB" dirty="0" err="1"/>
              <a:t>Numbots</a:t>
            </a:r>
            <a:r>
              <a:rPr lang="en-GB" dirty="0"/>
              <a:t> for 10 minutes every week.</a:t>
            </a: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10" y="0"/>
            <a:ext cx="12317010" cy="2182761"/>
          </a:xfrm>
          <a:prstGeom prst="rect">
            <a:avLst/>
          </a:prstGeom>
        </p:spPr>
      </p:pic>
      <p:sp>
        <p:nvSpPr>
          <p:cNvPr id="5" name="TextBox 4"/>
          <p:cNvSpPr txBox="1"/>
          <p:nvPr/>
        </p:nvSpPr>
        <p:spPr>
          <a:xfrm>
            <a:off x="717755" y="2313590"/>
            <a:ext cx="10246336" cy="923330"/>
          </a:xfrm>
          <a:prstGeom prst="rect">
            <a:avLst/>
          </a:prstGeom>
          <a:noFill/>
        </p:spPr>
        <p:txBody>
          <a:bodyPr wrap="square" rtlCol="0">
            <a:spAutoFit/>
          </a:bodyPr>
          <a:lstStyle/>
          <a:p>
            <a:r>
              <a:rPr lang="en-GB" sz="5400" b="1" dirty="0">
                <a:ln w="0"/>
                <a:solidFill>
                  <a:srgbClr val="00B050"/>
                </a:solidFill>
                <a:effectLst>
                  <a:outerShdw blurRad="38100" dist="19050" dir="2700000" algn="tl" rotWithShape="0">
                    <a:schemeClr val="dk1">
                      <a:alpha val="40000"/>
                    </a:schemeClr>
                  </a:outerShdw>
                </a:effectLst>
              </a:rPr>
              <a:t>How to help your child with Maths</a:t>
            </a:r>
          </a:p>
        </p:txBody>
      </p:sp>
    </p:spTree>
    <p:extLst>
      <p:ext uri="{BB962C8B-B14F-4D97-AF65-F5344CB8AC3E}">
        <p14:creationId xmlns:p14="http://schemas.microsoft.com/office/powerpoint/2010/main" val="3739920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126657"/>
            <a:ext cx="10515600" cy="3050305"/>
          </a:xfrm>
        </p:spPr>
        <p:txBody>
          <a:bodyPr>
            <a:normAutofit/>
          </a:bodyPr>
          <a:lstStyle/>
          <a:p>
            <a:r>
              <a:rPr lang="en-GB" dirty="0"/>
              <a:t>Our topic this term is ‘A trip down memory lane’.</a:t>
            </a:r>
          </a:p>
          <a:p>
            <a:r>
              <a:rPr lang="en-GB" dirty="0"/>
              <a:t>We will be finding out about what childhood was like in the past.  In particular we will be looking at toys from the past.</a:t>
            </a:r>
          </a:p>
          <a:p>
            <a:r>
              <a:rPr lang="en-GB" dirty="0"/>
              <a:t>In science we are learning about everyday materials.  We will become familiar with the names and properties of everyday materials.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10" y="0"/>
            <a:ext cx="12317010" cy="2182761"/>
          </a:xfrm>
          <a:prstGeom prst="rect">
            <a:avLst/>
          </a:prstGeom>
        </p:spPr>
      </p:pic>
      <p:sp>
        <p:nvSpPr>
          <p:cNvPr id="5" name="TextBox 4"/>
          <p:cNvSpPr txBox="1"/>
          <p:nvPr/>
        </p:nvSpPr>
        <p:spPr>
          <a:xfrm>
            <a:off x="717755" y="2203327"/>
            <a:ext cx="6961238" cy="923330"/>
          </a:xfrm>
          <a:prstGeom prst="rect">
            <a:avLst/>
          </a:prstGeom>
          <a:noFill/>
        </p:spPr>
        <p:txBody>
          <a:bodyPr wrap="square" rtlCol="0">
            <a:spAutoFit/>
          </a:bodyPr>
          <a:lstStyle/>
          <a:p>
            <a:r>
              <a:rPr lang="en-GB" sz="5400" b="1" dirty="0">
                <a:ln w="0"/>
                <a:solidFill>
                  <a:srgbClr val="00B050"/>
                </a:solidFill>
                <a:effectLst>
                  <a:outerShdw blurRad="38100" dist="19050" dir="2700000" algn="tl" rotWithShape="0">
                    <a:schemeClr val="dk1">
                      <a:alpha val="40000"/>
                    </a:schemeClr>
                  </a:outerShdw>
                </a:effectLst>
              </a:rPr>
              <a:t>Topics</a:t>
            </a:r>
          </a:p>
        </p:txBody>
      </p:sp>
    </p:spTree>
    <p:extLst>
      <p:ext uri="{BB962C8B-B14F-4D97-AF65-F5344CB8AC3E}">
        <p14:creationId xmlns:p14="http://schemas.microsoft.com/office/powerpoint/2010/main" val="2236354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126657"/>
            <a:ext cx="10515600" cy="3050305"/>
          </a:xfrm>
        </p:spPr>
        <p:txBody>
          <a:bodyPr>
            <a:normAutofit fontScale="85000" lnSpcReduction="20000"/>
          </a:bodyPr>
          <a:lstStyle/>
          <a:p>
            <a:r>
              <a:rPr lang="en-GB" dirty="0"/>
              <a:t>Our PE day is Tuesday</a:t>
            </a:r>
          </a:p>
          <a:p>
            <a:r>
              <a:rPr lang="en-GB" dirty="0"/>
              <a:t>Please make sure you are wearing the correct PE kit: </a:t>
            </a:r>
          </a:p>
          <a:p>
            <a:pPr marL="717550" indent="-363538">
              <a:buFont typeface="Wingdings" panose="05000000000000000000" pitchFamily="2" charset="2"/>
              <a:buChar char="Ø"/>
            </a:pPr>
            <a:r>
              <a:rPr lang="en-GB" dirty="0"/>
              <a:t>T-shirt in house colour (Twist, Copperfield, </a:t>
            </a:r>
            <a:r>
              <a:rPr lang="en-GB" dirty="0" err="1"/>
              <a:t>Peggotty</a:t>
            </a:r>
            <a:r>
              <a:rPr lang="en-GB" dirty="0"/>
              <a:t> or Pip) </a:t>
            </a:r>
          </a:p>
          <a:p>
            <a:pPr marL="717550" indent="-363538" fontAlgn="base">
              <a:buFont typeface="Wingdings" panose="05000000000000000000" pitchFamily="2" charset="2"/>
              <a:buChar char="Ø"/>
            </a:pPr>
            <a:r>
              <a:rPr lang="en-GB" dirty="0"/>
              <a:t>Fleece in house colour or black hoodie </a:t>
            </a:r>
          </a:p>
          <a:p>
            <a:pPr marL="717550" indent="-363538" fontAlgn="base">
              <a:buFont typeface="Wingdings" panose="05000000000000000000" pitchFamily="2" charset="2"/>
              <a:buChar char="Ø"/>
            </a:pPr>
            <a:r>
              <a:rPr lang="en-GB" dirty="0"/>
              <a:t>PE shorts in green/black </a:t>
            </a:r>
          </a:p>
          <a:p>
            <a:pPr marL="717550" indent="-363538" fontAlgn="base">
              <a:buFont typeface="Wingdings" panose="05000000000000000000" pitchFamily="2" charset="2"/>
              <a:buChar char="Ø"/>
            </a:pPr>
            <a:r>
              <a:rPr lang="en-GB" dirty="0"/>
              <a:t>Jog bottoms or legging in black only </a:t>
            </a:r>
          </a:p>
          <a:p>
            <a:pPr marL="717550" indent="-363538" fontAlgn="base">
              <a:buFont typeface="Wingdings" panose="05000000000000000000" pitchFamily="2" charset="2"/>
              <a:buChar char="Ø"/>
            </a:pPr>
            <a:r>
              <a:rPr lang="en-GB" dirty="0"/>
              <a:t>No logos on any items of clothing- please wear plain black only. </a:t>
            </a:r>
          </a:p>
          <a:p>
            <a:pPr marL="717550" indent="-363538" fontAlgn="base">
              <a:buFont typeface="Wingdings" panose="05000000000000000000" pitchFamily="2" charset="2"/>
              <a:buChar char="Ø"/>
            </a:pPr>
            <a:r>
              <a:rPr lang="en-GB" dirty="0"/>
              <a:t>(PE bag not required) </a:t>
            </a: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10" y="0"/>
            <a:ext cx="12317010" cy="2182761"/>
          </a:xfrm>
          <a:prstGeom prst="rect">
            <a:avLst/>
          </a:prstGeom>
        </p:spPr>
      </p:pic>
      <p:sp>
        <p:nvSpPr>
          <p:cNvPr id="5" name="TextBox 4"/>
          <p:cNvSpPr txBox="1"/>
          <p:nvPr/>
        </p:nvSpPr>
        <p:spPr>
          <a:xfrm>
            <a:off x="717755" y="2203327"/>
            <a:ext cx="6961238" cy="923330"/>
          </a:xfrm>
          <a:prstGeom prst="rect">
            <a:avLst/>
          </a:prstGeom>
          <a:noFill/>
        </p:spPr>
        <p:txBody>
          <a:bodyPr wrap="square" rtlCol="0">
            <a:spAutoFit/>
          </a:bodyPr>
          <a:lstStyle/>
          <a:p>
            <a:r>
              <a:rPr lang="en-GB" sz="5400" b="1" dirty="0">
                <a:ln w="0"/>
                <a:solidFill>
                  <a:srgbClr val="00B050"/>
                </a:solidFill>
                <a:effectLst>
                  <a:outerShdw blurRad="38100" dist="19050" dir="2700000" algn="tl" rotWithShape="0">
                    <a:schemeClr val="dk1">
                      <a:alpha val="40000"/>
                    </a:schemeClr>
                  </a:outerShdw>
                </a:effectLst>
              </a:rPr>
              <a:t>PE</a:t>
            </a:r>
          </a:p>
        </p:txBody>
      </p:sp>
      <p:pic>
        <p:nvPicPr>
          <p:cNvPr id="2" name="Picture 1"/>
          <p:cNvPicPr>
            <a:picLocks noChangeAspect="1"/>
          </p:cNvPicPr>
          <p:nvPr/>
        </p:nvPicPr>
        <p:blipFill>
          <a:blip r:embed="rId3"/>
          <a:stretch>
            <a:fillRect/>
          </a:stretch>
        </p:blipFill>
        <p:spPr>
          <a:xfrm>
            <a:off x="9486185" y="4651809"/>
            <a:ext cx="2324301" cy="1928027"/>
          </a:xfrm>
          <a:prstGeom prst="rect">
            <a:avLst/>
          </a:prstGeom>
        </p:spPr>
      </p:pic>
    </p:spTree>
    <p:extLst>
      <p:ext uri="{BB962C8B-B14F-4D97-AF65-F5344CB8AC3E}">
        <p14:creationId xmlns:p14="http://schemas.microsoft.com/office/powerpoint/2010/main" val="760467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325" y="2824005"/>
            <a:ext cx="7874410" cy="3050305"/>
          </a:xfrm>
        </p:spPr>
        <p:txBody>
          <a:bodyPr/>
          <a:lstStyle/>
          <a:p>
            <a:r>
              <a:rPr lang="en-GB" dirty="0"/>
              <a:t>Don’t forget to try our yummy school dinners </a:t>
            </a:r>
          </a:p>
          <a:p>
            <a:r>
              <a:rPr lang="en-GB" dirty="0"/>
              <a:t>Menus are on the school website</a:t>
            </a:r>
          </a:p>
          <a:p>
            <a:r>
              <a:rPr lang="en-GB" dirty="0"/>
              <a:t>Please wherever possible, order you child’s meal in advance on </a:t>
            </a:r>
            <a:r>
              <a:rPr lang="en-GB" dirty="0" err="1"/>
              <a:t>Bromcom</a:t>
            </a:r>
            <a:r>
              <a:rPr lang="en-GB" dirty="0"/>
              <a:t> as this makes morning registration much quicker</a:t>
            </a:r>
          </a:p>
          <a:p>
            <a:endParaRPr lang="en-GB" dirty="0"/>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10" y="0"/>
            <a:ext cx="12317010" cy="2182761"/>
          </a:xfrm>
          <a:prstGeom prst="rect">
            <a:avLst/>
          </a:prstGeom>
        </p:spPr>
      </p:pic>
      <p:sp>
        <p:nvSpPr>
          <p:cNvPr id="5" name="TextBox 4"/>
          <p:cNvSpPr txBox="1"/>
          <p:nvPr/>
        </p:nvSpPr>
        <p:spPr>
          <a:xfrm>
            <a:off x="717755" y="2046011"/>
            <a:ext cx="6961238" cy="923330"/>
          </a:xfrm>
          <a:prstGeom prst="rect">
            <a:avLst/>
          </a:prstGeom>
          <a:noFill/>
        </p:spPr>
        <p:txBody>
          <a:bodyPr wrap="square" rtlCol="0">
            <a:spAutoFit/>
          </a:bodyPr>
          <a:lstStyle/>
          <a:p>
            <a:r>
              <a:rPr lang="en-GB" sz="5400" b="1" dirty="0">
                <a:ln w="0"/>
                <a:solidFill>
                  <a:srgbClr val="00B050"/>
                </a:solidFill>
                <a:effectLst>
                  <a:outerShdw blurRad="38100" dist="19050" dir="2700000" algn="tl" rotWithShape="0">
                    <a:schemeClr val="dk1">
                      <a:alpha val="40000"/>
                    </a:schemeClr>
                  </a:outerShdw>
                </a:effectLst>
              </a:rPr>
              <a:t>Lunch</a:t>
            </a:r>
          </a:p>
        </p:txBody>
      </p:sp>
      <p:pic>
        <p:nvPicPr>
          <p:cNvPr id="6" name="Picture 5"/>
          <p:cNvPicPr>
            <a:picLocks noChangeAspect="1"/>
          </p:cNvPicPr>
          <p:nvPr/>
        </p:nvPicPr>
        <p:blipFill>
          <a:blip r:embed="rId3"/>
          <a:stretch>
            <a:fillRect/>
          </a:stretch>
        </p:blipFill>
        <p:spPr>
          <a:xfrm>
            <a:off x="9182561" y="2507676"/>
            <a:ext cx="2369114" cy="1803757"/>
          </a:xfrm>
          <a:prstGeom prst="rect">
            <a:avLst/>
          </a:prstGeom>
        </p:spPr>
      </p:pic>
      <p:pic>
        <p:nvPicPr>
          <p:cNvPr id="8" name="Picture 7"/>
          <p:cNvPicPr>
            <a:picLocks noChangeAspect="1"/>
          </p:cNvPicPr>
          <p:nvPr/>
        </p:nvPicPr>
        <p:blipFill>
          <a:blip r:embed="rId4"/>
          <a:stretch>
            <a:fillRect/>
          </a:stretch>
        </p:blipFill>
        <p:spPr>
          <a:xfrm>
            <a:off x="9061965" y="4561543"/>
            <a:ext cx="2489710" cy="1909915"/>
          </a:xfrm>
          <a:prstGeom prst="rect">
            <a:avLst/>
          </a:prstGeom>
        </p:spPr>
      </p:pic>
    </p:spTree>
    <p:extLst>
      <p:ext uri="{BB962C8B-B14F-4D97-AF65-F5344CB8AC3E}">
        <p14:creationId xmlns:p14="http://schemas.microsoft.com/office/powerpoint/2010/main" val="3654278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2696" y="3035217"/>
            <a:ext cx="11495315" cy="3535400"/>
          </a:xfrm>
        </p:spPr>
        <p:txBody>
          <a:bodyPr>
            <a:normAutofit/>
          </a:bodyPr>
          <a:lstStyle/>
          <a:p>
            <a:pPr marL="0" lvl="0" indent="0">
              <a:buNone/>
            </a:pPr>
            <a:r>
              <a:rPr lang="en-GB" sz="1800" u="sng" dirty="0"/>
              <a:t>Daily</a:t>
            </a:r>
            <a:endParaRPr lang="en-GB" sz="1800" dirty="0"/>
          </a:p>
          <a:p>
            <a:pPr lvl="0"/>
            <a:r>
              <a:rPr lang="en-GB" sz="1800" dirty="0"/>
              <a:t>Healthy snack – new guidance on the next slide</a:t>
            </a:r>
          </a:p>
          <a:p>
            <a:pPr lvl="0"/>
            <a:r>
              <a:rPr lang="en-GB" sz="1800" dirty="0"/>
              <a:t>Water bottle</a:t>
            </a:r>
          </a:p>
          <a:p>
            <a:pPr lvl="0"/>
            <a:r>
              <a:rPr lang="en-GB" sz="1800" dirty="0"/>
              <a:t>Named uniform</a:t>
            </a:r>
          </a:p>
          <a:p>
            <a:pPr lvl="0"/>
            <a:r>
              <a:rPr lang="en-GB" sz="1800" dirty="0"/>
              <a:t>Reading Book</a:t>
            </a:r>
          </a:p>
          <a:p>
            <a:pPr lvl="0"/>
            <a:r>
              <a:rPr lang="en-GB" sz="1800" dirty="0"/>
              <a:t>Contact book – for queries and issues</a:t>
            </a:r>
          </a:p>
          <a:p>
            <a:pPr marL="0" lvl="0" indent="0">
              <a:buNone/>
            </a:pPr>
            <a:r>
              <a:rPr lang="en-GB" sz="1800" u="sng" dirty="0"/>
              <a:t>Weekly</a:t>
            </a:r>
          </a:p>
          <a:p>
            <a:r>
              <a:rPr lang="en-GB" sz="1800" dirty="0"/>
              <a:t>Reading book changing – your child needs to bring in reading book and record so that it can be changed on a </a:t>
            </a:r>
            <a:r>
              <a:rPr lang="en-GB" sz="1800" b="1" u="sng" dirty="0"/>
              <a:t>Monday</a:t>
            </a:r>
            <a:r>
              <a:rPr lang="en-GB" sz="1800" dirty="0"/>
              <a:t> and on a </a:t>
            </a:r>
            <a:r>
              <a:rPr lang="en-GB" sz="1800" b="1" u="sng" dirty="0"/>
              <a:t>Thursday.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10" y="0"/>
            <a:ext cx="12317010" cy="2182761"/>
          </a:xfrm>
          <a:prstGeom prst="rect">
            <a:avLst/>
          </a:prstGeom>
        </p:spPr>
      </p:pic>
      <p:sp>
        <p:nvSpPr>
          <p:cNvPr id="5" name="TextBox 4"/>
          <p:cNvSpPr txBox="1"/>
          <p:nvPr/>
        </p:nvSpPr>
        <p:spPr>
          <a:xfrm>
            <a:off x="717755" y="2203327"/>
            <a:ext cx="9288394" cy="923330"/>
          </a:xfrm>
          <a:prstGeom prst="rect">
            <a:avLst/>
          </a:prstGeom>
          <a:noFill/>
        </p:spPr>
        <p:txBody>
          <a:bodyPr wrap="square" rtlCol="0">
            <a:spAutoFit/>
          </a:bodyPr>
          <a:lstStyle/>
          <a:p>
            <a:r>
              <a:rPr lang="en-GB" sz="5400" b="1" dirty="0">
                <a:ln w="0"/>
                <a:solidFill>
                  <a:srgbClr val="00B050"/>
                </a:solidFill>
                <a:effectLst>
                  <a:outerShdw blurRad="38100" dist="19050" dir="2700000" algn="tl" rotWithShape="0">
                    <a:schemeClr val="dk1">
                      <a:alpha val="40000"/>
                    </a:schemeClr>
                  </a:outerShdw>
                </a:effectLst>
              </a:rPr>
              <a:t>Every Day and Every Week</a:t>
            </a:r>
          </a:p>
        </p:txBody>
      </p:sp>
    </p:spTree>
    <p:extLst>
      <p:ext uri="{BB962C8B-B14F-4D97-AF65-F5344CB8AC3E}">
        <p14:creationId xmlns:p14="http://schemas.microsoft.com/office/powerpoint/2010/main" val="498577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837" y="3361788"/>
            <a:ext cx="11495315" cy="3169641"/>
          </a:xfrm>
        </p:spPr>
        <p:txBody>
          <a:bodyPr>
            <a:normAutofit fontScale="92500"/>
          </a:bodyPr>
          <a:lstStyle/>
          <a:p>
            <a:pPr lvl="0"/>
            <a:r>
              <a:rPr lang="en-GB" dirty="0"/>
              <a:t>Fresh fruit or vegetables – prepared and ready to eat and in a named snack pot.</a:t>
            </a:r>
          </a:p>
          <a:p>
            <a:pPr lvl="0"/>
            <a:r>
              <a:rPr lang="en-GB" dirty="0"/>
              <a:t>Plain breadsticks (nut / sesame seed free) – out of their wrapper and in a named snack pot.</a:t>
            </a:r>
          </a:p>
          <a:p>
            <a:pPr lvl="0"/>
            <a:r>
              <a:rPr lang="en-GB" dirty="0"/>
              <a:t>Pitta bread or other bread – out of their wrapper and in a named snack pot.</a:t>
            </a:r>
          </a:p>
          <a:p>
            <a:pPr marL="0" indent="0">
              <a:buNone/>
            </a:pPr>
            <a:r>
              <a:rPr lang="en-GB" dirty="0"/>
              <a:t>As stated above, wrappers will not be allowed and snacks need to be in a named snack pot (ideally please name the pot </a:t>
            </a:r>
            <a:r>
              <a:rPr lang="en-GB" b="1" dirty="0"/>
              <a:t>and</a:t>
            </a:r>
            <a:r>
              <a:rPr lang="en-GB" dirty="0"/>
              <a:t> its lid so we can pair the two back up if they become separated).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10" y="0"/>
            <a:ext cx="12317010" cy="2182761"/>
          </a:xfrm>
          <a:prstGeom prst="rect">
            <a:avLst/>
          </a:prstGeom>
        </p:spPr>
      </p:pic>
      <p:sp>
        <p:nvSpPr>
          <p:cNvPr id="5" name="TextBox 4"/>
          <p:cNvSpPr txBox="1"/>
          <p:nvPr/>
        </p:nvSpPr>
        <p:spPr>
          <a:xfrm>
            <a:off x="717755" y="2203327"/>
            <a:ext cx="9288394" cy="923330"/>
          </a:xfrm>
          <a:prstGeom prst="rect">
            <a:avLst/>
          </a:prstGeom>
          <a:noFill/>
        </p:spPr>
        <p:txBody>
          <a:bodyPr wrap="square" rtlCol="0">
            <a:spAutoFit/>
          </a:bodyPr>
          <a:lstStyle/>
          <a:p>
            <a:r>
              <a:rPr lang="en-GB" sz="5400" b="1" dirty="0">
                <a:ln w="0"/>
                <a:solidFill>
                  <a:srgbClr val="00B050"/>
                </a:solidFill>
                <a:effectLst>
                  <a:outerShdw blurRad="38100" dist="19050" dir="2700000" algn="tl" rotWithShape="0">
                    <a:schemeClr val="dk1">
                      <a:alpha val="40000"/>
                    </a:schemeClr>
                  </a:outerShdw>
                </a:effectLst>
              </a:rPr>
              <a:t>Healthy Snacks</a:t>
            </a:r>
          </a:p>
        </p:txBody>
      </p:sp>
    </p:spTree>
    <p:extLst>
      <p:ext uri="{BB962C8B-B14F-4D97-AF65-F5344CB8AC3E}">
        <p14:creationId xmlns:p14="http://schemas.microsoft.com/office/powerpoint/2010/main" val="3091670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126657"/>
            <a:ext cx="10515600" cy="3050305"/>
          </a:xfrm>
        </p:spPr>
        <p:txBody>
          <a:bodyPr/>
          <a:lstStyle/>
          <a:p>
            <a:pPr marL="0" indent="0">
              <a:buNone/>
            </a:pPr>
            <a:r>
              <a:rPr lang="en-GB" dirty="0"/>
              <a:t>We always appreciate help from parents/grandparents/aunts/uncles in hearing children read. </a:t>
            </a:r>
          </a:p>
          <a:p>
            <a:pPr marL="0" indent="0">
              <a:buNone/>
            </a:pPr>
            <a:endParaRPr lang="en-GB" dirty="0"/>
          </a:p>
          <a:p>
            <a:pPr marL="0" indent="0">
              <a:buNone/>
            </a:pPr>
            <a:r>
              <a:rPr lang="en-GB" dirty="0"/>
              <a:t>If you or anyone else in your family can come in to help us please let us know.</a:t>
            </a: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10" y="0"/>
            <a:ext cx="12317010" cy="2182761"/>
          </a:xfrm>
          <a:prstGeom prst="rect">
            <a:avLst/>
          </a:prstGeom>
        </p:spPr>
      </p:pic>
      <p:sp>
        <p:nvSpPr>
          <p:cNvPr id="5" name="TextBox 4"/>
          <p:cNvSpPr txBox="1"/>
          <p:nvPr/>
        </p:nvSpPr>
        <p:spPr>
          <a:xfrm>
            <a:off x="717754" y="2203327"/>
            <a:ext cx="10323871" cy="923330"/>
          </a:xfrm>
          <a:prstGeom prst="rect">
            <a:avLst/>
          </a:prstGeom>
          <a:noFill/>
        </p:spPr>
        <p:txBody>
          <a:bodyPr wrap="square" rtlCol="0">
            <a:spAutoFit/>
          </a:bodyPr>
          <a:lstStyle/>
          <a:p>
            <a:r>
              <a:rPr lang="en-GB" sz="5400" b="1" dirty="0">
                <a:ln w="0"/>
                <a:solidFill>
                  <a:srgbClr val="00B050"/>
                </a:solidFill>
                <a:effectLst>
                  <a:outerShdw blurRad="38100" dist="19050" dir="2700000" algn="tl" rotWithShape="0">
                    <a:schemeClr val="dk1">
                      <a:alpha val="40000"/>
                    </a:schemeClr>
                  </a:outerShdw>
                </a:effectLst>
              </a:rPr>
              <a:t>Volunteers</a:t>
            </a:r>
          </a:p>
        </p:txBody>
      </p:sp>
    </p:spTree>
    <p:extLst>
      <p:ext uri="{BB962C8B-B14F-4D97-AF65-F5344CB8AC3E}">
        <p14:creationId xmlns:p14="http://schemas.microsoft.com/office/powerpoint/2010/main" val="3560753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10" y="0"/>
            <a:ext cx="12317010" cy="2182761"/>
          </a:xfrm>
          <a:prstGeom prst="rect">
            <a:avLst/>
          </a:prstGeom>
        </p:spPr>
      </p:pic>
      <p:sp>
        <p:nvSpPr>
          <p:cNvPr id="6" name="TextBox 5">
            <a:extLst>
              <a:ext uri="{FF2B5EF4-FFF2-40B4-BE49-F238E27FC236}">
                <a16:creationId xmlns:a16="http://schemas.microsoft.com/office/drawing/2014/main" id="{6AAC8092-EA4F-4D0D-AC80-E2F50AA37A70}"/>
              </a:ext>
            </a:extLst>
          </p:cNvPr>
          <p:cNvSpPr txBox="1"/>
          <p:nvPr/>
        </p:nvSpPr>
        <p:spPr>
          <a:xfrm>
            <a:off x="629264" y="2358848"/>
            <a:ext cx="10933472" cy="2585323"/>
          </a:xfrm>
          <a:prstGeom prst="rect">
            <a:avLst/>
          </a:prstGeom>
          <a:noFill/>
        </p:spPr>
        <p:txBody>
          <a:bodyPr wrap="square" rtlCol="0">
            <a:spAutoFit/>
          </a:bodyPr>
          <a:lstStyle/>
          <a:p>
            <a:pPr algn="ctr"/>
            <a:r>
              <a:rPr lang="en-GB" sz="5400" b="1" dirty="0">
                <a:ln w="0"/>
                <a:solidFill>
                  <a:srgbClr val="00B050"/>
                </a:solidFill>
                <a:effectLst>
                  <a:outerShdw blurRad="38100" dist="19050" dir="2700000" algn="tl" rotWithShape="0">
                    <a:schemeClr val="dk1">
                      <a:alpha val="40000"/>
                    </a:schemeClr>
                  </a:outerShdw>
                </a:effectLst>
              </a:rPr>
              <a:t>Thank-you for coming</a:t>
            </a:r>
          </a:p>
          <a:p>
            <a:pPr algn="ctr"/>
            <a:endParaRPr lang="en-GB" sz="5400" b="1" dirty="0">
              <a:ln w="0"/>
              <a:solidFill>
                <a:srgbClr val="00B050"/>
              </a:solidFill>
              <a:effectLst>
                <a:outerShdw blurRad="38100" dist="19050" dir="2700000" algn="tl" rotWithShape="0">
                  <a:schemeClr val="dk1">
                    <a:alpha val="40000"/>
                  </a:schemeClr>
                </a:outerShdw>
              </a:effectLst>
            </a:endParaRPr>
          </a:p>
          <a:p>
            <a:pPr algn="ctr"/>
            <a:r>
              <a:rPr lang="en-GB" sz="5400" b="1" dirty="0">
                <a:ln w="0"/>
                <a:solidFill>
                  <a:srgbClr val="00B050"/>
                </a:solidFill>
                <a:effectLst>
                  <a:outerShdw blurRad="38100" dist="19050" dir="2700000" algn="tl" rotWithShape="0">
                    <a:schemeClr val="dk1">
                      <a:alpha val="40000"/>
                    </a:schemeClr>
                  </a:outerShdw>
                </a:effectLst>
              </a:rPr>
              <a:t>Any questions?</a:t>
            </a:r>
          </a:p>
        </p:txBody>
      </p:sp>
    </p:spTree>
    <p:extLst>
      <p:ext uri="{BB962C8B-B14F-4D97-AF65-F5344CB8AC3E}">
        <p14:creationId xmlns:p14="http://schemas.microsoft.com/office/powerpoint/2010/main" val="904169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10" y="0"/>
            <a:ext cx="12317010" cy="2182761"/>
          </a:xfrm>
          <a:prstGeom prst="rect">
            <a:avLst/>
          </a:prstGeom>
        </p:spPr>
      </p:pic>
      <p:sp>
        <p:nvSpPr>
          <p:cNvPr id="5" name="TextBox 4"/>
          <p:cNvSpPr txBox="1"/>
          <p:nvPr/>
        </p:nvSpPr>
        <p:spPr>
          <a:xfrm>
            <a:off x="717755" y="2203327"/>
            <a:ext cx="6961238" cy="923330"/>
          </a:xfrm>
          <a:prstGeom prst="rect">
            <a:avLst/>
          </a:prstGeom>
          <a:noFill/>
        </p:spPr>
        <p:txBody>
          <a:bodyPr wrap="square" rtlCol="0">
            <a:spAutoFit/>
          </a:bodyPr>
          <a:lstStyle/>
          <a:p>
            <a:r>
              <a:rPr lang="en-GB" sz="5400" b="1" dirty="0">
                <a:ln w="0"/>
                <a:solidFill>
                  <a:srgbClr val="00B050"/>
                </a:solidFill>
                <a:effectLst>
                  <a:outerShdw blurRad="38100" dist="19050" dir="2700000" algn="tl" rotWithShape="0">
                    <a:schemeClr val="dk1">
                      <a:alpha val="40000"/>
                    </a:schemeClr>
                  </a:outerShdw>
                </a:effectLst>
              </a:rPr>
              <a:t>Timetable of the Day</a:t>
            </a:r>
          </a:p>
        </p:txBody>
      </p:sp>
      <p:pic>
        <p:nvPicPr>
          <p:cNvPr id="11" name="Content Placeholder 10"/>
          <p:cNvPicPr>
            <a:picLocks noGrp="1" noChangeAspect="1"/>
          </p:cNvPicPr>
          <p:nvPr>
            <p:ph idx="1"/>
          </p:nvPr>
        </p:nvPicPr>
        <p:blipFill>
          <a:blip r:embed="rId3"/>
          <a:stretch>
            <a:fillRect/>
          </a:stretch>
        </p:blipFill>
        <p:spPr>
          <a:xfrm>
            <a:off x="1087032" y="3084069"/>
            <a:ext cx="9393399" cy="3773931"/>
          </a:xfrm>
          <a:prstGeom prst="rect">
            <a:avLst/>
          </a:prstGeom>
        </p:spPr>
      </p:pic>
    </p:spTree>
    <p:extLst>
      <p:ext uri="{BB962C8B-B14F-4D97-AF65-F5344CB8AC3E}">
        <p14:creationId xmlns:p14="http://schemas.microsoft.com/office/powerpoint/2010/main" val="2646008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126657"/>
            <a:ext cx="10515600" cy="3050305"/>
          </a:xfrm>
        </p:spPr>
        <p:txBody>
          <a:bodyPr>
            <a:normAutofit/>
          </a:bodyPr>
          <a:lstStyle/>
          <a:p>
            <a:r>
              <a:rPr lang="en-GB" dirty="0"/>
              <a:t>In English this term we will explore stories based on toys.  We will read ‘Stanley’s Stick’ and ‘That rabbit belongs to Emily Brown’.  </a:t>
            </a:r>
          </a:p>
          <a:p>
            <a:r>
              <a:rPr lang="en-GB" dirty="0"/>
              <a:t>We will be practising writing sentences using capital letters and full stops.</a:t>
            </a:r>
          </a:p>
          <a:p>
            <a:r>
              <a:rPr lang="en-GB" dirty="0"/>
              <a:t>Children will also take part in daily Read Write </a:t>
            </a:r>
            <a:r>
              <a:rPr lang="en-GB" dirty="0" err="1"/>
              <a:t>Inc</a:t>
            </a:r>
            <a:r>
              <a:rPr lang="en-GB" dirty="0"/>
              <a:t> lessons to support their phonics and reading.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10" y="0"/>
            <a:ext cx="12317010" cy="2182761"/>
          </a:xfrm>
          <a:prstGeom prst="rect">
            <a:avLst/>
          </a:prstGeom>
        </p:spPr>
      </p:pic>
      <p:sp>
        <p:nvSpPr>
          <p:cNvPr id="5" name="TextBox 4"/>
          <p:cNvSpPr txBox="1"/>
          <p:nvPr/>
        </p:nvSpPr>
        <p:spPr>
          <a:xfrm>
            <a:off x="717755" y="2203327"/>
            <a:ext cx="6961238" cy="923330"/>
          </a:xfrm>
          <a:prstGeom prst="rect">
            <a:avLst/>
          </a:prstGeom>
          <a:noFill/>
        </p:spPr>
        <p:txBody>
          <a:bodyPr wrap="square" rtlCol="0">
            <a:spAutoFit/>
          </a:bodyPr>
          <a:lstStyle/>
          <a:p>
            <a:r>
              <a:rPr lang="en-GB" sz="5400" b="1" dirty="0">
                <a:ln w="0"/>
                <a:solidFill>
                  <a:srgbClr val="00B050"/>
                </a:solidFill>
                <a:effectLst>
                  <a:outerShdw blurRad="38100" dist="19050" dir="2700000" algn="tl" rotWithShape="0">
                    <a:schemeClr val="dk1">
                      <a:alpha val="40000"/>
                    </a:schemeClr>
                  </a:outerShdw>
                </a:effectLst>
              </a:rPr>
              <a:t>English</a:t>
            </a:r>
          </a:p>
        </p:txBody>
      </p:sp>
    </p:spTree>
    <p:extLst>
      <p:ext uri="{BB962C8B-B14F-4D97-AF65-F5344CB8AC3E}">
        <p14:creationId xmlns:p14="http://schemas.microsoft.com/office/powerpoint/2010/main" val="3273457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CDB42CB-F8A5-4E07-B865-943A2B6301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6800" y="3584866"/>
            <a:ext cx="3297212" cy="1294674"/>
          </a:xfrm>
          <a:prstGeom prst="rect">
            <a:avLst/>
          </a:prstGeom>
        </p:spPr>
      </p:pic>
      <p:sp>
        <p:nvSpPr>
          <p:cNvPr id="3" name="Content Placeholder 2"/>
          <p:cNvSpPr>
            <a:spLocks noGrp="1"/>
          </p:cNvSpPr>
          <p:nvPr>
            <p:ph idx="1"/>
          </p:nvPr>
        </p:nvSpPr>
        <p:spPr>
          <a:xfrm>
            <a:off x="420757" y="3122488"/>
            <a:ext cx="8107017" cy="3050305"/>
          </a:xfrm>
        </p:spPr>
        <p:txBody>
          <a:bodyPr>
            <a:normAutofit/>
          </a:bodyPr>
          <a:lstStyle/>
          <a:p>
            <a:r>
              <a:rPr lang="en-GB" dirty="0"/>
              <a:t>RWI will continued to be used to teach phonics. </a:t>
            </a:r>
          </a:p>
          <a:p>
            <a:r>
              <a:rPr lang="en-GB" dirty="0"/>
              <a:t>Please make sure your child watches the short videos that are sent home to further support their phonics. QR codes are provided so hopefully they are easy to access. Any problems please let me know!</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010" y="0"/>
            <a:ext cx="12317010" cy="2182761"/>
          </a:xfrm>
          <a:prstGeom prst="rect">
            <a:avLst/>
          </a:prstGeom>
        </p:spPr>
      </p:pic>
      <p:sp>
        <p:nvSpPr>
          <p:cNvPr id="5" name="TextBox 4"/>
          <p:cNvSpPr txBox="1"/>
          <p:nvPr/>
        </p:nvSpPr>
        <p:spPr>
          <a:xfrm>
            <a:off x="717754" y="2203327"/>
            <a:ext cx="8654845" cy="923330"/>
          </a:xfrm>
          <a:prstGeom prst="rect">
            <a:avLst/>
          </a:prstGeom>
          <a:noFill/>
        </p:spPr>
        <p:txBody>
          <a:bodyPr wrap="square" rtlCol="0">
            <a:spAutoFit/>
          </a:bodyPr>
          <a:lstStyle/>
          <a:p>
            <a:r>
              <a:rPr lang="en-GB" sz="5400" b="1" dirty="0">
                <a:ln w="0"/>
                <a:solidFill>
                  <a:srgbClr val="00B050"/>
                </a:solidFill>
                <a:effectLst>
                  <a:outerShdw blurRad="38100" dist="19050" dir="2700000" algn="tl" rotWithShape="0">
                    <a:schemeClr val="dk1">
                      <a:alpha val="40000"/>
                    </a:schemeClr>
                  </a:outerShdw>
                </a:effectLst>
              </a:rPr>
              <a:t>Phonics – Read Write Inc</a:t>
            </a:r>
          </a:p>
        </p:txBody>
      </p:sp>
    </p:spTree>
    <p:extLst>
      <p:ext uri="{BB962C8B-B14F-4D97-AF65-F5344CB8AC3E}">
        <p14:creationId xmlns:p14="http://schemas.microsoft.com/office/powerpoint/2010/main" val="701773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838200" y="2299063"/>
            <a:ext cx="10515600" cy="3877900"/>
          </a:xfrm>
        </p:spPr>
        <p:txBody>
          <a:bodyPr>
            <a:normAutofit/>
          </a:bodyPr>
          <a:lstStyle/>
          <a:p>
            <a:pPr marL="0" indent="0" algn="ctr">
              <a:buNone/>
            </a:pPr>
            <a:r>
              <a:rPr lang="en-GB" sz="4400" dirty="0">
                <a:solidFill>
                  <a:srgbClr val="00B050"/>
                </a:solidFill>
              </a:rPr>
              <a:t>Phonics screening</a:t>
            </a:r>
          </a:p>
          <a:p>
            <a:pPr marL="0" indent="0">
              <a:buNone/>
            </a:pPr>
            <a:r>
              <a:rPr lang="en-GB" sz="1800" dirty="0"/>
              <a:t>Children begin to learn phonics in Reception.   Once children begin learning sounds, they use this knowledge to read and spell words.  </a:t>
            </a:r>
          </a:p>
          <a:p>
            <a:pPr marL="0" indent="0">
              <a:buNone/>
            </a:pPr>
            <a:r>
              <a:rPr lang="en-GB" sz="1800" dirty="0"/>
              <a:t>On the week beginning the 10</a:t>
            </a:r>
            <a:r>
              <a:rPr lang="en-GB" sz="1800" baseline="30000" dirty="0"/>
              <a:t>th</a:t>
            </a:r>
            <a:r>
              <a:rPr lang="en-GB" sz="1800" dirty="0"/>
              <a:t> June 2025 your child will be tested on their phonic knowledge.</a:t>
            </a:r>
          </a:p>
          <a:p>
            <a:r>
              <a:rPr lang="en-GB" sz="1800" dirty="0"/>
              <a:t>Children in Year 1 throughout the country will all be taking part in a phonics screening check during the same week in June. Children in Year 2 will also take the check if they did not meet the required standard when in Year 1. </a:t>
            </a:r>
          </a:p>
          <a:p>
            <a:r>
              <a:rPr lang="en-GB" sz="1800" dirty="0"/>
              <a:t>The phonics screening check is designed to confirm whether individual children have learnt sufficient phonic decoding and blending skills to an appropriate standard. </a:t>
            </a:r>
          </a:p>
          <a:p>
            <a:pPr marL="0" indent="0">
              <a:buNone/>
            </a:pPr>
            <a:endParaRPr lang="en-GB"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2182761"/>
          </a:xfrm>
          <a:prstGeom prst="rect">
            <a:avLst/>
          </a:prstGeom>
        </p:spPr>
      </p:pic>
    </p:spTree>
    <p:extLst>
      <p:ext uri="{BB962C8B-B14F-4D97-AF65-F5344CB8AC3E}">
        <p14:creationId xmlns:p14="http://schemas.microsoft.com/office/powerpoint/2010/main" val="3332489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126657"/>
            <a:ext cx="10515600" cy="3050305"/>
          </a:xfrm>
        </p:spPr>
        <p:txBody>
          <a:bodyPr>
            <a:normAutofit fontScale="85000" lnSpcReduction="20000"/>
          </a:bodyPr>
          <a:lstStyle/>
          <a:p>
            <a:r>
              <a:rPr lang="en-GB" dirty="0"/>
              <a:t>Children will take home a decodable book that is closely linked to their phonics knowledge. These books will be changed on Monday and Thursday. This book will be recorded in their reading record book. </a:t>
            </a:r>
          </a:p>
          <a:p>
            <a:r>
              <a:rPr lang="en-GB" dirty="0"/>
              <a:t>Children will also take home a paper copy of the RWI book they have read in class (to be kept in a plastic wallet). This is to develop fluency at home as they would already be familiar with the text. </a:t>
            </a:r>
          </a:p>
          <a:p>
            <a:r>
              <a:rPr lang="en-GB" dirty="0"/>
              <a:t>Children will also take home a sharing / reading for pleasure book. This book is for children to share with their parents to help develop a love of reading.</a:t>
            </a:r>
          </a:p>
          <a:p>
            <a:r>
              <a:rPr lang="en-GB" b="1" dirty="0">
                <a:solidFill>
                  <a:srgbClr val="FF0000"/>
                </a:solidFill>
              </a:rPr>
              <a:t>We expect all children to read for between 10 and 15 minutes every evening each school day, and once at the weekend.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10" y="0"/>
            <a:ext cx="12317010" cy="2182761"/>
          </a:xfrm>
          <a:prstGeom prst="rect">
            <a:avLst/>
          </a:prstGeom>
        </p:spPr>
      </p:pic>
      <p:sp>
        <p:nvSpPr>
          <p:cNvPr id="5" name="TextBox 4"/>
          <p:cNvSpPr txBox="1"/>
          <p:nvPr/>
        </p:nvSpPr>
        <p:spPr>
          <a:xfrm>
            <a:off x="717755" y="2203327"/>
            <a:ext cx="9469854" cy="923330"/>
          </a:xfrm>
          <a:prstGeom prst="rect">
            <a:avLst/>
          </a:prstGeom>
          <a:noFill/>
        </p:spPr>
        <p:txBody>
          <a:bodyPr wrap="square" rtlCol="0">
            <a:spAutoFit/>
          </a:bodyPr>
          <a:lstStyle/>
          <a:p>
            <a:r>
              <a:rPr lang="en-GB" sz="5400" b="1" dirty="0">
                <a:ln w="0"/>
                <a:solidFill>
                  <a:srgbClr val="00B050"/>
                </a:solidFill>
                <a:effectLst>
                  <a:outerShdw blurRad="38100" dist="19050" dir="2700000" algn="tl" rotWithShape="0">
                    <a:schemeClr val="dk1">
                      <a:alpha val="40000"/>
                    </a:schemeClr>
                  </a:outerShdw>
                </a:effectLst>
              </a:rPr>
              <a:t>Reading at Home Key Stage 1</a:t>
            </a:r>
          </a:p>
        </p:txBody>
      </p:sp>
    </p:spTree>
    <p:extLst>
      <p:ext uri="{BB962C8B-B14F-4D97-AF65-F5344CB8AC3E}">
        <p14:creationId xmlns:p14="http://schemas.microsoft.com/office/powerpoint/2010/main" val="1082840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58729" y="268363"/>
            <a:ext cx="6961238" cy="923330"/>
          </a:xfrm>
          <a:prstGeom prst="rect">
            <a:avLst/>
          </a:prstGeom>
          <a:noFill/>
        </p:spPr>
        <p:txBody>
          <a:bodyPr wrap="square" rtlCol="0">
            <a:spAutoFit/>
          </a:bodyPr>
          <a:lstStyle/>
          <a:p>
            <a:r>
              <a:rPr lang="en-GB" sz="5400" b="1" dirty="0">
                <a:ln w="0"/>
                <a:solidFill>
                  <a:srgbClr val="00B050"/>
                </a:solidFill>
                <a:effectLst>
                  <a:outerShdw blurRad="38100" dist="19050" dir="2700000" algn="tl" rotWithShape="0">
                    <a:schemeClr val="dk1">
                      <a:alpha val="40000"/>
                    </a:schemeClr>
                  </a:outerShdw>
                </a:effectLst>
              </a:rPr>
              <a:t>Impact of Reading</a:t>
            </a:r>
          </a:p>
        </p:txBody>
      </p:sp>
      <p:graphicFrame>
        <p:nvGraphicFramePr>
          <p:cNvPr id="6" name="Table 4">
            <a:extLst>
              <a:ext uri="{FF2B5EF4-FFF2-40B4-BE49-F238E27FC236}">
                <a16:creationId xmlns:a16="http://schemas.microsoft.com/office/drawing/2014/main" id="{95FA846F-5EEF-45D1-9E1F-636662329FAE}"/>
              </a:ext>
            </a:extLst>
          </p:cNvPr>
          <p:cNvGraphicFramePr>
            <a:graphicFrameLocks noGrp="1"/>
          </p:cNvGraphicFramePr>
          <p:nvPr>
            <p:extLst/>
          </p:nvPr>
        </p:nvGraphicFramePr>
        <p:xfrm>
          <a:off x="558730" y="1395480"/>
          <a:ext cx="11099871" cy="5357867"/>
        </p:xfrm>
        <a:graphic>
          <a:graphicData uri="http://schemas.openxmlformats.org/drawingml/2006/table">
            <a:tbl>
              <a:tblPr/>
              <a:tblGrid>
                <a:gridCol w="3721331">
                  <a:extLst>
                    <a:ext uri="{9D8B030D-6E8A-4147-A177-3AD203B41FA5}">
                      <a16:colId xmlns:a16="http://schemas.microsoft.com/office/drawing/2014/main" val="20000"/>
                    </a:ext>
                  </a:extLst>
                </a:gridCol>
                <a:gridCol w="2661877">
                  <a:extLst>
                    <a:ext uri="{9D8B030D-6E8A-4147-A177-3AD203B41FA5}">
                      <a16:colId xmlns:a16="http://schemas.microsoft.com/office/drawing/2014/main" val="20001"/>
                    </a:ext>
                  </a:extLst>
                </a:gridCol>
                <a:gridCol w="2582419">
                  <a:extLst>
                    <a:ext uri="{9D8B030D-6E8A-4147-A177-3AD203B41FA5}">
                      <a16:colId xmlns:a16="http://schemas.microsoft.com/office/drawing/2014/main" val="20002"/>
                    </a:ext>
                  </a:extLst>
                </a:gridCol>
                <a:gridCol w="2134244">
                  <a:extLst>
                    <a:ext uri="{9D8B030D-6E8A-4147-A177-3AD203B41FA5}">
                      <a16:colId xmlns:a16="http://schemas.microsoft.com/office/drawing/2014/main" val="20003"/>
                    </a:ext>
                  </a:extLst>
                </a:gridCol>
              </a:tblGrid>
              <a:tr h="984241">
                <a:tc>
                  <a:txBody>
                    <a:bodyPr/>
                    <a:lstStyle/>
                    <a:p>
                      <a:pPr algn="l">
                        <a:lnSpc>
                          <a:spcPts val="3517"/>
                        </a:lnSpc>
                        <a:defRPr/>
                      </a:pPr>
                      <a:r>
                        <a:rPr lang="en-US" sz="2800" b="1" dirty="0">
                          <a:solidFill>
                            <a:srgbClr val="82C89F"/>
                          </a:solidFill>
                          <a:latin typeface="Montserrat Bold"/>
                        </a:rPr>
                        <a:t>Amount of reading</a:t>
                      </a:r>
                      <a:endParaRPr lang="en-US" sz="1050" b="1" dirty="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900" b="1" dirty="0">
                          <a:solidFill>
                            <a:srgbClr val="82C89F"/>
                          </a:solidFill>
                          <a:latin typeface="Montserrat Bold Italics"/>
                        </a:rPr>
                        <a:t>20 mins</a:t>
                      </a:r>
                      <a:endParaRPr lang="en-US" sz="700" b="1" dirty="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900" b="1" dirty="0">
                          <a:solidFill>
                            <a:srgbClr val="82C89F"/>
                          </a:solidFill>
                          <a:latin typeface="Montserrat Bold Italics"/>
                        </a:rPr>
                        <a:t>5 mins</a:t>
                      </a:r>
                      <a:endParaRPr lang="en-US" sz="700" b="1" dirty="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900" b="1" dirty="0">
                          <a:solidFill>
                            <a:srgbClr val="82C89F"/>
                          </a:solidFill>
                          <a:latin typeface="Montserrat Bold Italics"/>
                        </a:rPr>
                        <a:t>1 min</a:t>
                      </a:r>
                      <a:endParaRPr lang="en-US" sz="700" b="1" dirty="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extLst>
                  <a:ext uri="{0D108BD9-81ED-4DB2-BD59-A6C34878D82A}">
                    <a16:rowId xmlns:a16="http://schemas.microsoft.com/office/drawing/2014/main" val="10000"/>
                  </a:ext>
                </a:extLst>
              </a:tr>
              <a:tr h="984241">
                <a:tc>
                  <a:txBody>
                    <a:bodyPr/>
                    <a:lstStyle/>
                    <a:p>
                      <a:pPr algn="l">
                        <a:lnSpc>
                          <a:spcPts val="3517"/>
                        </a:lnSpc>
                        <a:defRPr/>
                      </a:pPr>
                      <a:r>
                        <a:rPr lang="en-US" sz="2800" b="1" dirty="0">
                          <a:solidFill>
                            <a:srgbClr val="82C89F"/>
                          </a:solidFill>
                          <a:latin typeface="Montserrat Bold"/>
                        </a:rPr>
                        <a:t>Number of minutes per year</a:t>
                      </a:r>
                      <a:endParaRPr lang="en-US" sz="1050" b="1" dirty="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900">
                          <a:solidFill>
                            <a:srgbClr val="F88A39"/>
                          </a:solidFill>
                          <a:latin typeface="Montserrat"/>
                        </a:rPr>
                        <a:t>3600</a:t>
                      </a:r>
                      <a:endParaRPr lang="en-US" sz="70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900">
                          <a:solidFill>
                            <a:srgbClr val="F88A39"/>
                          </a:solidFill>
                          <a:latin typeface="Montserrat"/>
                        </a:rPr>
                        <a:t>900</a:t>
                      </a:r>
                      <a:endParaRPr lang="en-US" sz="70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900">
                          <a:solidFill>
                            <a:srgbClr val="F88A39"/>
                          </a:solidFill>
                          <a:latin typeface="Montserrat"/>
                        </a:rPr>
                        <a:t>180</a:t>
                      </a:r>
                      <a:endParaRPr lang="en-US" sz="70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extLst>
                  <a:ext uri="{0D108BD9-81ED-4DB2-BD59-A6C34878D82A}">
                    <a16:rowId xmlns:a16="http://schemas.microsoft.com/office/drawing/2014/main" val="10001"/>
                  </a:ext>
                </a:extLst>
              </a:tr>
              <a:tr h="984241">
                <a:tc>
                  <a:txBody>
                    <a:bodyPr/>
                    <a:lstStyle/>
                    <a:p>
                      <a:pPr algn="l">
                        <a:lnSpc>
                          <a:spcPts val="3517"/>
                        </a:lnSpc>
                        <a:defRPr/>
                      </a:pPr>
                      <a:r>
                        <a:rPr lang="en-US" sz="2800" b="1" dirty="0">
                          <a:solidFill>
                            <a:srgbClr val="82C89F"/>
                          </a:solidFill>
                          <a:latin typeface="Montserrat Bold"/>
                        </a:rPr>
                        <a:t>Number of words per year</a:t>
                      </a:r>
                      <a:endParaRPr lang="en-US" sz="1050" b="1" dirty="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900" dirty="0">
                          <a:solidFill>
                            <a:srgbClr val="F88A39"/>
                          </a:solidFill>
                          <a:latin typeface="Montserrat"/>
                        </a:rPr>
                        <a:t>1.8 Million</a:t>
                      </a:r>
                      <a:endParaRPr lang="en-US" sz="700" dirty="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900">
                          <a:solidFill>
                            <a:srgbClr val="F88A39"/>
                          </a:solidFill>
                          <a:latin typeface="Montserrat"/>
                        </a:rPr>
                        <a:t>282,000</a:t>
                      </a:r>
                      <a:endParaRPr lang="en-US" sz="70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900" dirty="0">
                          <a:solidFill>
                            <a:srgbClr val="F88A39"/>
                          </a:solidFill>
                          <a:latin typeface="Montserrat"/>
                        </a:rPr>
                        <a:t>8000</a:t>
                      </a:r>
                      <a:endParaRPr lang="en-US" sz="700" dirty="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extLst>
                  <a:ext uri="{0D108BD9-81ED-4DB2-BD59-A6C34878D82A}">
                    <a16:rowId xmlns:a16="http://schemas.microsoft.com/office/drawing/2014/main" val="10002"/>
                  </a:ext>
                </a:extLst>
              </a:tr>
              <a:tr h="1137929">
                <a:tc>
                  <a:txBody>
                    <a:bodyPr/>
                    <a:lstStyle/>
                    <a:p>
                      <a:pPr algn="l">
                        <a:lnSpc>
                          <a:spcPts val="3517"/>
                        </a:lnSpc>
                        <a:defRPr/>
                      </a:pPr>
                      <a:r>
                        <a:rPr lang="en-US" sz="2800" b="1">
                          <a:solidFill>
                            <a:srgbClr val="82C89F"/>
                          </a:solidFill>
                          <a:latin typeface="Montserrat Bold"/>
                        </a:rPr>
                        <a:t>Hours read by the end of primary school</a:t>
                      </a:r>
                      <a:endParaRPr lang="en-US" sz="1050" b="1"/>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900">
                          <a:solidFill>
                            <a:srgbClr val="F88A39"/>
                          </a:solidFill>
                          <a:latin typeface="Montserrat"/>
                        </a:rPr>
                        <a:t>851</a:t>
                      </a:r>
                      <a:endParaRPr lang="en-US" sz="70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900">
                          <a:solidFill>
                            <a:srgbClr val="F88A39"/>
                          </a:solidFill>
                          <a:latin typeface="Montserrat"/>
                        </a:rPr>
                        <a:t>212</a:t>
                      </a:r>
                      <a:endParaRPr lang="en-US" sz="70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900" dirty="0">
                          <a:solidFill>
                            <a:srgbClr val="F88A39"/>
                          </a:solidFill>
                          <a:latin typeface="Montserrat"/>
                        </a:rPr>
                        <a:t>42</a:t>
                      </a:r>
                      <a:endParaRPr lang="en-US" sz="700" dirty="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extLst>
                  <a:ext uri="{0D108BD9-81ED-4DB2-BD59-A6C34878D82A}">
                    <a16:rowId xmlns:a16="http://schemas.microsoft.com/office/drawing/2014/main" val="10003"/>
                  </a:ext>
                </a:extLst>
              </a:tr>
              <a:tr h="984241">
                <a:tc>
                  <a:txBody>
                    <a:bodyPr/>
                    <a:lstStyle/>
                    <a:p>
                      <a:pPr algn="l">
                        <a:lnSpc>
                          <a:spcPts val="3517"/>
                        </a:lnSpc>
                        <a:defRPr/>
                      </a:pPr>
                      <a:r>
                        <a:rPr lang="en-US" sz="2800" b="1" dirty="0">
                          <a:solidFill>
                            <a:srgbClr val="82C89F"/>
                          </a:solidFill>
                          <a:latin typeface="Montserrat Bold"/>
                        </a:rPr>
                        <a:t>Performance on tests</a:t>
                      </a:r>
                      <a:endParaRPr lang="en-US" sz="1050" b="1" dirty="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900">
                          <a:solidFill>
                            <a:srgbClr val="F88A39"/>
                          </a:solidFill>
                          <a:latin typeface="Montserrat"/>
                        </a:rPr>
                        <a:t>90%</a:t>
                      </a:r>
                      <a:endParaRPr lang="en-US" sz="70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900">
                          <a:solidFill>
                            <a:srgbClr val="F88A39"/>
                          </a:solidFill>
                          <a:latin typeface="Montserrat"/>
                        </a:rPr>
                        <a:t>50%</a:t>
                      </a:r>
                      <a:endParaRPr lang="en-US" sz="70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900" dirty="0">
                          <a:solidFill>
                            <a:srgbClr val="F88A39"/>
                          </a:solidFill>
                          <a:latin typeface="Montserrat"/>
                        </a:rPr>
                        <a:t>10%</a:t>
                      </a:r>
                      <a:endParaRPr lang="en-US" sz="700" dirty="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07630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B104B-D02E-1AF1-1223-B84FFC9019D4}"/>
              </a:ext>
            </a:extLst>
          </p:cNvPr>
          <p:cNvSpPr>
            <a:spLocks noGrp="1"/>
          </p:cNvSpPr>
          <p:nvPr>
            <p:ph type="title"/>
          </p:nvPr>
        </p:nvSpPr>
        <p:spPr>
          <a:xfrm>
            <a:off x="609600" y="192759"/>
            <a:ext cx="10972800" cy="879475"/>
          </a:xfrm>
        </p:spPr>
        <p:txBody>
          <a:bodyPr/>
          <a:lstStyle/>
          <a:p>
            <a:r>
              <a:rPr lang="en-GB" b="1" u="sng" dirty="0"/>
              <a:t>Reading from an early age and securing phonics </a:t>
            </a:r>
          </a:p>
        </p:txBody>
      </p:sp>
      <p:sp>
        <p:nvSpPr>
          <p:cNvPr id="3" name="Content Placeholder 2">
            <a:extLst>
              <a:ext uri="{FF2B5EF4-FFF2-40B4-BE49-F238E27FC236}">
                <a16:creationId xmlns:a16="http://schemas.microsoft.com/office/drawing/2014/main" id="{65473A4F-6DE8-AE2C-3013-330B409CAFF9}"/>
              </a:ext>
            </a:extLst>
          </p:cNvPr>
          <p:cNvSpPr>
            <a:spLocks noGrp="1"/>
          </p:cNvSpPr>
          <p:nvPr>
            <p:ph idx="1"/>
          </p:nvPr>
        </p:nvSpPr>
        <p:spPr>
          <a:xfrm>
            <a:off x="285750" y="1142542"/>
            <a:ext cx="4457700" cy="5452391"/>
          </a:xfrm>
        </p:spPr>
        <p:txBody>
          <a:bodyPr>
            <a:normAutofit/>
          </a:bodyPr>
          <a:lstStyle/>
          <a:p>
            <a:r>
              <a:rPr lang="en-GB" sz="2600" dirty="0"/>
              <a:t>Reading from an early age is important as research shows that if children are not secure and fluent readers by Year 2, it is very difficult to then develop a love of reading going forward. </a:t>
            </a:r>
          </a:p>
          <a:p>
            <a:r>
              <a:rPr lang="en-GB" sz="2600" dirty="0"/>
              <a:t>In order to get children fluent in reading, their phonic knowledge must be embedded within EYFS and KS1. </a:t>
            </a:r>
          </a:p>
          <a:p>
            <a:r>
              <a:rPr lang="en-GB" sz="2600" dirty="0"/>
              <a:t>Read to children from day zero! </a:t>
            </a:r>
          </a:p>
        </p:txBody>
      </p:sp>
      <p:pic>
        <p:nvPicPr>
          <p:cNvPr id="6146" name="Picture 2" descr="Why is reading important in early years? — I N I C I O">
            <a:extLst>
              <a:ext uri="{FF2B5EF4-FFF2-40B4-BE49-F238E27FC236}">
                <a16:creationId xmlns:a16="http://schemas.microsoft.com/office/drawing/2014/main" id="{852A03D9-359C-F2C6-1102-0B796EF642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4898" y="1117173"/>
            <a:ext cx="6991352" cy="5477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538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126657"/>
            <a:ext cx="10515600" cy="2769046"/>
          </a:xfrm>
        </p:spPr>
        <p:txBody>
          <a:bodyPr>
            <a:normAutofit fontScale="62500" lnSpcReduction="20000"/>
          </a:bodyPr>
          <a:lstStyle/>
          <a:p>
            <a:pPr marL="0" indent="0">
              <a:buNone/>
            </a:pPr>
            <a:r>
              <a:rPr lang="en-GB" dirty="0"/>
              <a:t>This term in Maths we are learning about place value working with numbers to 10.  Here are some of the things we will be doing,</a:t>
            </a:r>
          </a:p>
          <a:p>
            <a:r>
              <a:rPr lang="en-GB" dirty="0"/>
              <a:t>Sorting groups of objects.</a:t>
            </a:r>
          </a:p>
          <a:p>
            <a:r>
              <a:rPr lang="en-GB" dirty="0"/>
              <a:t>Counting groups of objects.</a:t>
            </a:r>
          </a:p>
          <a:p>
            <a:r>
              <a:rPr lang="en-GB" dirty="0"/>
              <a:t> counting on from any number.</a:t>
            </a:r>
          </a:p>
          <a:p>
            <a:r>
              <a:rPr lang="en-GB" dirty="0"/>
              <a:t>Finding 1 more and 1 less than an amount.</a:t>
            </a:r>
          </a:p>
          <a:p>
            <a:r>
              <a:rPr lang="en-GB" dirty="0"/>
              <a:t>Comparing groups of objects.</a:t>
            </a:r>
          </a:p>
          <a:p>
            <a:pPr marL="0" indent="0">
              <a:buNone/>
            </a:pPr>
            <a:r>
              <a:rPr lang="en-GB" dirty="0"/>
              <a:t>In year 1 we would like the children to use the computer programme Numbots at home for at least 10 minutes per week to help improve their Mathematical skills.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10" y="0"/>
            <a:ext cx="12317010" cy="2182761"/>
          </a:xfrm>
          <a:prstGeom prst="rect">
            <a:avLst/>
          </a:prstGeom>
        </p:spPr>
      </p:pic>
      <p:sp>
        <p:nvSpPr>
          <p:cNvPr id="5" name="TextBox 4"/>
          <p:cNvSpPr txBox="1"/>
          <p:nvPr/>
        </p:nvSpPr>
        <p:spPr>
          <a:xfrm>
            <a:off x="717755" y="2203327"/>
            <a:ext cx="6961238" cy="923330"/>
          </a:xfrm>
          <a:prstGeom prst="rect">
            <a:avLst/>
          </a:prstGeom>
          <a:noFill/>
        </p:spPr>
        <p:txBody>
          <a:bodyPr wrap="square" rtlCol="0">
            <a:spAutoFit/>
          </a:bodyPr>
          <a:lstStyle/>
          <a:p>
            <a:r>
              <a:rPr lang="en-GB" sz="5400" b="1" dirty="0">
                <a:ln w="0"/>
                <a:solidFill>
                  <a:srgbClr val="00B050"/>
                </a:solidFill>
                <a:effectLst>
                  <a:outerShdw blurRad="38100" dist="19050" dir="2700000" algn="tl" rotWithShape="0">
                    <a:schemeClr val="dk1">
                      <a:alpha val="40000"/>
                    </a:schemeClr>
                  </a:outerShdw>
                </a:effectLst>
              </a:rPr>
              <a:t>Maths</a:t>
            </a:r>
          </a:p>
        </p:txBody>
      </p:sp>
      <p:pic>
        <p:nvPicPr>
          <p:cNvPr id="7" name="Picture 6"/>
          <p:cNvPicPr>
            <a:picLocks noChangeAspect="1"/>
          </p:cNvPicPr>
          <p:nvPr/>
        </p:nvPicPr>
        <p:blipFill>
          <a:blip r:embed="rId3"/>
          <a:stretch>
            <a:fillRect/>
          </a:stretch>
        </p:blipFill>
        <p:spPr>
          <a:xfrm>
            <a:off x="9578170" y="5641129"/>
            <a:ext cx="1958510" cy="1005927"/>
          </a:xfrm>
          <a:prstGeom prst="rect">
            <a:avLst/>
          </a:prstGeom>
        </p:spPr>
      </p:pic>
    </p:spTree>
    <p:extLst>
      <p:ext uri="{BB962C8B-B14F-4D97-AF65-F5344CB8AC3E}">
        <p14:creationId xmlns:p14="http://schemas.microsoft.com/office/powerpoint/2010/main" val="18730274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1302</TotalTime>
  <Words>1049</Words>
  <Application>Microsoft Office PowerPoint</Application>
  <PresentationFormat>Widescreen</PresentationFormat>
  <Paragraphs>99</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Light</vt:lpstr>
      <vt:lpstr>Montserrat</vt:lpstr>
      <vt:lpstr>Montserrat Bold</vt:lpstr>
      <vt:lpstr>Montserrat Bold Italics</vt:lpstr>
      <vt:lpstr>Wingdings</vt:lpstr>
      <vt:lpstr>Office Theme</vt:lpstr>
      <vt:lpstr>Welcome to Robins Class </vt:lpstr>
      <vt:lpstr>PowerPoint Presentation</vt:lpstr>
      <vt:lpstr>PowerPoint Presentation</vt:lpstr>
      <vt:lpstr>PowerPoint Presentation</vt:lpstr>
      <vt:lpstr>PowerPoint Presentation</vt:lpstr>
      <vt:lpstr>PowerPoint Presentation</vt:lpstr>
      <vt:lpstr>PowerPoint Presentation</vt:lpstr>
      <vt:lpstr>Reading from an early age and securing phonics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Higham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X class</dc:title>
  <dc:creator>Mrs Levy</dc:creator>
  <cp:lastModifiedBy>Mrs Levy</cp:lastModifiedBy>
  <cp:revision>46</cp:revision>
  <cp:lastPrinted>2019-07-10T13:54:43Z</cp:lastPrinted>
  <dcterms:created xsi:type="dcterms:W3CDTF">2019-07-10T07:18:38Z</dcterms:created>
  <dcterms:modified xsi:type="dcterms:W3CDTF">2024-09-08T16:42:51Z</dcterms:modified>
</cp:coreProperties>
</file>