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68" r:id="rId3"/>
    <p:sldId id="274" r:id="rId4"/>
    <p:sldId id="257" r:id="rId5"/>
    <p:sldId id="275" r:id="rId6"/>
    <p:sldId id="276" r:id="rId7"/>
    <p:sldId id="285" r:id="rId8"/>
    <p:sldId id="298" r:id="rId9"/>
    <p:sldId id="299" r:id="rId10"/>
    <p:sldId id="300" r:id="rId11"/>
    <p:sldId id="258" r:id="rId12"/>
    <p:sldId id="259" r:id="rId13"/>
    <p:sldId id="260" r:id="rId14"/>
    <p:sldId id="271" r:id="rId15"/>
    <p:sldId id="262" r:id="rId16"/>
    <p:sldId id="263" r:id="rId17"/>
    <p:sldId id="267" r:id="rId18"/>
    <p:sldId id="264" r:id="rId19"/>
    <p:sldId id="273"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7" d="100"/>
          <a:sy n="77" d="100"/>
        </p:scale>
        <p:origin x="83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D4C6D36-E014-4608-A0BD-05455E03F018}" type="datetimeFigureOut">
              <a:rPr lang="en-GB" smtClean="0"/>
              <a:t>23/09/2024</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F9D51F-A551-4014-B060-D2299D242696}" type="slidenum">
              <a:rPr lang="en-GB" smtClean="0"/>
              <a:t>‹#›</a:t>
            </a:fld>
            <a:endParaRPr lang="en-GB"/>
          </a:p>
        </p:txBody>
      </p:sp>
    </p:spTree>
    <p:extLst>
      <p:ext uri="{BB962C8B-B14F-4D97-AF65-F5344CB8AC3E}">
        <p14:creationId xmlns:p14="http://schemas.microsoft.com/office/powerpoint/2010/main" val="34363199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51591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750085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045314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403899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789C5D3-9C78-4DDA-91CC-6BF3BAF76F89}"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74514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89C5D3-9C78-4DDA-91CC-6BF3BAF76F89}"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1929196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89C5D3-9C78-4DDA-91CC-6BF3BAF76F89}" type="datetimeFigureOut">
              <a:rPr lang="en-GB" smtClean="0"/>
              <a:t>23/09/2024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260898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89C5D3-9C78-4DDA-91CC-6BF3BAF76F89}" type="datetimeFigureOut">
              <a:rPr lang="en-GB" smtClean="0"/>
              <a:t>23/09/2024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3059950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89C5D3-9C78-4DDA-91CC-6BF3BAF76F89}" type="datetimeFigureOut">
              <a:rPr lang="en-GB" smtClean="0"/>
              <a:t>23/09/2024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705578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85380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789C5D3-9C78-4DDA-91CC-6BF3BAF76F89}"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548B56-726B-4B65-8233-F315D7748284}" type="slidenum">
              <a:rPr lang="en-GB" smtClean="0"/>
              <a:t>‹#›</a:t>
            </a:fld>
            <a:endParaRPr lang="en-GB"/>
          </a:p>
        </p:txBody>
      </p:sp>
    </p:spTree>
    <p:extLst>
      <p:ext uri="{BB962C8B-B14F-4D97-AF65-F5344CB8AC3E}">
        <p14:creationId xmlns:p14="http://schemas.microsoft.com/office/powerpoint/2010/main" val="218632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9C5D3-9C78-4DDA-91CC-6BF3BAF76F89}" type="datetimeFigureOut">
              <a:rPr lang="en-GB" smtClean="0"/>
              <a:t>23/09/2024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548B56-726B-4B65-8233-F315D7748284}" type="slidenum">
              <a:rPr lang="en-GB" smtClean="0"/>
              <a:t>‹#›</a:t>
            </a:fld>
            <a:endParaRPr lang="en-GB"/>
          </a:p>
        </p:txBody>
      </p:sp>
    </p:spTree>
    <p:extLst>
      <p:ext uri="{BB962C8B-B14F-4D97-AF65-F5344CB8AC3E}">
        <p14:creationId xmlns:p14="http://schemas.microsoft.com/office/powerpoint/2010/main" val="1383057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ay.edshed.com/en-gb/login"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74844" y="941955"/>
            <a:ext cx="9144000" cy="2387600"/>
          </a:xfrm>
        </p:spPr>
        <p:txBody>
          <a:bodyPr/>
          <a:lstStyle/>
          <a:p>
            <a:r>
              <a:rPr lang="en-GB" b="1" dirty="0">
                <a:solidFill>
                  <a:srgbClr val="00B050"/>
                </a:solidFill>
              </a:rPr>
              <a:t>Welcome to Rabbits class </a:t>
            </a:r>
          </a:p>
        </p:txBody>
      </p:sp>
      <p:sp>
        <p:nvSpPr>
          <p:cNvPr id="3" name="Subtitle 2"/>
          <p:cNvSpPr>
            <a:spLocks noGrp="1"/>
          </p:cNvSpPr>
          <p:nvPr>
            <p:ph type="subTitle" idx="1"/>
          </p:nvPr>
        </p:nvSpPr>
        <p:spPr>
          <a:xfrm>
            <a:off x="2474844" y="3413300"/>
            <a:ext cx="9469854" cy="2987500"/>
          </a:xfrm>
        </p:spPr>
        <p:txBody>
          <a:bodyPr>
            <a:noAutofit/>
          </a:bodyPr>
          <a:lstStyle/>
          <a:p>
            <a:r>
              <a:rPr lang="en-GB" sz="3600" dirty="0"/>
              <a:t>Your teacher’s are Mrs </a:t>
            </a:r>
            <a:r>
              <a:rPr lang="en-GB" sz="3600" dirty="0" err="1"/>
              <a:t>Barkel</a:t>
            </a:r>
            <a:r>
              <a:rPr lang="en-GB" sz="3600" dirty="0"/>
              <a:t> (Monday, Tuesday and Wednesday) and Mrs Levy (Thursday and Friday)</a:t>
            </a:r>
          </a:p>
          <a:p>
            <a:r>
              <a:rPr lang="en-GB" sz="3600" dirty="0"/>
              <a:t>Your teaching assistant is Mrs </a:t>
            </a:r>
            <a:r>
              <a:rPr lang="en-GB" sz="3600" dirty="0" err="1"/>
              <a:t>Defrates</a:t>
            </a:r>
            <a:r>
              <a:rPr lang="en-GB" sz="3600" dirty="0"/>
              <a:t>. </a:t>
            </a:r>
          </a:p>
          <a:p>
            <a:r>
              <a:rPr lang="en-GB" sz="3600" dirty="0"/>
              <a:t>Miss Harmon and Miss Reece also support in class.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pic>
        <p:nvPicPr>
          <p:cNvPr id="7" name="Picture 6">
            <a:extLst>
              <a:ext uri="{FF2B5EF4-FFF2-40B4-BE49-F238E27FC236}">
                <a16:creationId xmlns:a16="http://schemas.microsoft.com/office/drawing/2014/main" id="{D2689772-D558-45E5-A35C-FDD5BFAE90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35755"/>
            <a:ext cx="2914650" cy="4019550"/>
          </a:xfrm>
          <a:prstGeom prst="rect">
            <a:avLst/>
          </a:prstGeom>
        </p:spPr>
      </p:pic>
    </p:spTree>
    <p:extLst>
      <p:ext uri="{BB962C8B-B14F-4D97-AF65-F5344CB8AC3E}">
        <p14:creationId xmlns:p14="http://schemas.microsoft.com/office/powerpoint/2010/main" val="2729460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D98D028-DBFB-4B52-B8C2-C8716F59FF13}"/>
              </a:ext>
            </a:extLst>
          </p:cNvPr>
          <p:cNvPicPr>
            <a:picLocks noChangeAspect="1"/>
          </p:cNvPicPr>
          <p:nvPr/>
        </p:nvPicPr>
        <p:blipFill>
          <a:blip r:embed="rId2"/>
          <a:stretch>
            <a:fillRect/>
          </a:stretch>
        </p:blipFill>
        <p:spPr>
          <a:xfrm>
            <a:off x="6927574" y="2479768"/>
            <a:ext cx="5131256" cy="3381964"/>
          </a:xfrm>
          <a:prstGeom prst="rect">
            <a:avLst/>
          </a:prstGeom>
        </p:spPr>
      </p:pic>
      <p:sp>
        <p:nvSpPr>
          <p:cNvPr id="3" name="Rectangle 2">
            <a:extLst>
              <a:ext uri="{FF2B5EF4-FFF2-40B4-BE49-F238E27FC236}">
                <a16:creationId xmlns:a16="http://schemas.microsoft.com/office/drawing/2014/main" id="{43B4E354-09D4-461E-B474-F41F19267C62}"/>
              </a:ext>
            </a:extLst>
          </p:cNvPr>
          <p:cNvSpPr/>
          <p:nvPr/>
        </p:nvSpPr>
        <p:spPr>
          <a:xfrm>
            <a:off x="245164" y="2182761"/>
            <a:ext cx="6255027" cy="4401205"/>
          </a:xfrm>
          <a:prstGeom prst="rect">
            <a:avLst/>
          </a:prstGeom>
        </p:spPr>
        <p:txBody>
          <a:bodyPr wrap="square">
            <a:spAutoFit/>
          </a:bodyPr>
          <a:lstStyle/>
          <a:p>
            <a:r>
              <a:rPr lang="en-US" sz="2000" b="1" u="sng" dirty="0"/>
              <a:t>Play </a:t>
            </a:r>
          </a:p>
          <a:p>
            <a:r>
              <a:rPr lang="en-US" sz="2000" dirty="0"/>
              <a:t>When you click ‘Play’, four difficulty options will appear. </a:t>
            </a:r>
          </a:p>
          <a:p>
            <a:r>
              <a:rPr lang="en-US" sz="2000" b="1" dirty="0">
                <a:solidFill>
                  <a:srgbClr val="92D050"/>
                </a:solidFill>
              </a:rPr>
              <a:t>Easy</a:t>
            </a:r>
            <a:r>
              <a:rPr lang="en-US" sz="2000" dirty="0"/>
              <a:t> - You will be shown the word as well as hearing it and you will only see the letters you need to spell it. </a:t>
            </a:r>
          </a:p>
          <a:p>
            <a:r>
              <a:rPr lang="en-US" sz="2000" b="1" dirty="0">
                <a:solidFill>
                  <a:srgbClr val="FFC000"/>
                </a:solidFill>
              </a:rPr>
              <a:t>Medium</a:t>
            </a:r>
            <a:r>
              <a:rPr lang="en-US" sz="2000" dirty="0"/>
              <a:t> - You can listen to the word and you will only have the letters you need. </a:t>
            </a:r>
          </a:p>
          <a:p>
            <a:r>
              <a:rPr lang="en-US" sz="2000" b="1" dirty="0">
                <a:solidFill>
                  <a:srgbClr val="FF0000"/>
                </a:solidFill>
              </a:rPr>
              <a:t>Hard</a:t>
            </a:r>
            <a:r>
              <a:rPr lang="en-US" sz="2000" dirty="0"/>
              <a:t> - You can listen to the word but you will have a few extra letters added </a:t>
            </a:r>
          </a:p>
          <a:p>
            <a:r>
              <a:rPr lang="en-US" sz="2000" b="1" dirty="0">
                <a:solidFill>
                  <a:srgbClr val="7030A0"/>
                </a:solidFill>
              </a:rPr>
              <a:t>Extreme</a:t>
            </a:r>
            <a:r>
              <a:rPr lang="en-US" sz="2000" dirty="0"/>
              <a:t> - You will hear the word and you have a full keyboard of letters </a:t>
            </a:r>
          </a:p>
          <a:p>
            <a:r>
              <a:rPr lang="en-US" sz="2000" dirty="0"/>
              <a:t>These levels of difficulty apply to solo and hive games. Games completed on easier levels will give the player a lower score and lower ranking. The teacher will be able to see which levels have been chosen for each game.</a:t>
            </a:r>
            <a:endParaRPr lang="en-GB" sz="2000" dirty="0"/>
          </a:p>
        </p:txBody>
      </p:sp>
      <p:pic>
        <p:nvPicPr>
          <p:cNvPr id="4" name="Picture 3">
            <a:extLst>
              <a:ext uri="{FF2B5EF4-FFF2-40B4-BE49-F238E27FC236}">
                <a16:creationId xmlns:a16="http://schemas.microsoft.com/office/drawing/2014/main" id="{C332B9E9-DE44-45B6-9A23-35DD7BDC7A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06" y="0"/>
            <a:ext cx="12317010" cy="2182761"/>
          </a:xfrm>
          <a:prstGeom prst="rect">
            <a:avLst/>
          </a:prstGeom>
        </p:spPr>
      </p:pic>
    </p:spTree>
    <p:extLst>
      <p:ext uri="{BB962C8B-B14F-4D97-AF65-F5344CB8AC3E}">
        <p14:creationId xmlns:p14="http://schemas.microsoft.com/office/powerpoint/2010/main" val="2267455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8"/>
            <a:ext cx="6526696" cy="3343716"/>
          </a:xfrm>
        </p:spPr>
        <p:txBody>
          <a:bodyPr>
            <a:normAutofit lnSpcReduction="10000"/>
          </a:bodyPr>
          <a:lstStyle/>
          <a:p>
            <a:r>
              <a:rPr lang="en-GB" dirty="0"/>
              <a:t>The children continue to have access to </a:t>
            </a:r>
            <a:r>
              <a:rPr lang="en-GB" dirty="0" err="1"/>
              <a:t>Numbots</a:t>
            </a:r>
            <a:endParaRPr lang="en-GB" dirty="0"/>
          </a:p>
          <a:p>
            <a:r>
              <a:rPr lang="en-GB" dirty="0"/>
              <a:t>We expect them to use the programme for at least 15 minutes each week.</a:t>
            </a:r>
          </a:p>
          <a:p>
            <a:r>
              <a:rPr lang="en-GB" dirty="0"/>
              <a:t>The class newsletter has a QR code for a parent guide to </a:t>
            </a:r>
            <a:r>
              <a:rPr lang="en-GB" dirty="0" err="1"/>
              <a:t>Numbots</a:t>
            </a:r>
            <a:r>
              <a:rPr lang="en-GB" dirty="0"/>
              <a:t>.</a:t>
            </a:r>
          </a:p>
          <a:p>
            <a:r>
              <a:rPr lang="en-GB" dirty="0"/>
              <a:t>Their username and password is in the front of their reading record book.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Maths</a:t>
            </a:r>
          </a:p>
        </p:txBody>
      </p:sp>
      <p:pic>
        <p:nvPicPr>
          <p:cNvPr id="7" name="Picture 6"/>
          <p:cNvPicPr>
            <a:picLocks noChangeAspect="1"/>
          </p:cNvPicPr>
          <p:nvPr/>
        </p:nvPicPr>
        <p:blipFill>
          <a:blip r:embed="rId3"/>
          <a:stretch>
            <a:fillRect/>
          </a:stretch>
        </p:blipFill>
        <p:spPr>
          <a:xfrm>
            <a:off x="7364896" y="2865569"/>
            <a:ext cx="4406034" cy="2263021"/>
          </a:xfrm>
          <a:prstGeom prst="rect">
            <a:avLst/>
          </a:prstGeom>
        </p:spPr>
      </p:pic>
    </p:spTree>
    <p:extLst>
      <p:ext uri="{BB962C8B-B14F-4D97-AF65-F5344CB8AC3E}">
        <p14:creationId xmlns:p14="http://schemas.microsoft.com/office/powerpoint/2010/main" val="1873027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8479" y="2808605"/>
            <a:ext cx="10926417" cy="3403352"/>
          </a:xfrm>
        </p:spPr>
        <p:txBody>
          <a:bodyPr>
            <a:noAutofit/>
          </a:bodyPr>
          <a:lstStyle/>
          <a:p>
            <a:r>
              <a:rPr lang="en-GB" sz="1800" b="1" dirty="0"/>
              <a:t>Topic – Exploring the World </a:t>
            </a:r>
            <a:r>
              <a:rPr lang="en-GB" sz="1800" dirty="0"/>
              <a:t>– The children will learn about where the seven continents of the world are and how their proximity to the Equator or the Poles affects their climate. They will also name and locate the World’s five oceans. Children will be introduced to hot and cold areas of the World and navigate these on a world map. They will investigate different countries linked with their own experience and explore the climate and land features. In depth studies will be made of Antarctica as a cold location and Kenya as a hot location.  </a:t>
            </a:r>
          </a:p>
          <a:p>
            <a:r>
              <a:rPr lang="en-GB" sz="1800" dirty="0"/>
              <a:t>The children will discover what it is like to be an explorer. They will find out who Ernest Shackleton was and why his expedition to the South Pole was so challenging. They will learn about a recent explorer, Felicity Aston, comparing her expedition to that of Shackleton over 100 years ago.</a:t>
            </a:r>
          </a:p>
          <a:p>
            <a:r>
              <a:rPr lang="en-GB" sz="1800" b="1" dirty="0"/>
              <a:t>Science – Animals including humans</a:t>
            </a:r>
            <a:r>
              <a:rPr lang="en-GB" sz="1800" dirty="0"/>
              <a:t>. We will notice that animals, including humans, have offspring which grow into adults. We will find out about and describe the basic needs of animals, including humans, for survival (water, food and air). We will describe the importance for humans to exercise, eat the right amounts of different types of food, and hygiene.</a:t>
            </a:r>
          </a:p>
          <a:p>
            <a:r>
              <a:rPr lang="en-GB" sz="1800" i="1" dirty="0"/>
              <a:t>Further information about what we are learning can be found on the school website. Please see the class newsletter for links.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427383" y="2044301"/>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What are we learning?</a:t>
            </a:r>
          </a:p>
        </p:txBody>
      </p:sp>
    </p:spTree>
    <p:extLst>
      <p:ext uri="{BB962C8B-B14F-4D97-AF65-F5344CB8AC3E}">
        <p14:creationId xmlns:p14="http://schemas.microsoft.com/office/powerpoint/2010/main" val="2236354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85000" lnSpcReduction="20000"/>
          </a:bodyPr>
          <a:lstStyle/>
          <a:p>
            <a:r>
              <a:rPr lang="en-GB" dirty="0"/>
              <a:t>Our PE day is Wednesday.</a:t>
            </a:r>
          </a:p>
          <a:p>
            <a:r>
              <a:rPr lang="en-GB" dirty="0"/>
              <a:t>Please make sure you are wearing the correct PE kit: </a:t>
            </a:r>
          </a:p>
          <a:p>
            <a:pPr marL="717550" indent="-363538">
              <a:buFont typeface="Wingdings" panose="05000000000000000000" pitchFamily="2" charset="2"/>
              <a:buChar char="Ø"/>
            </a:pPr>
            <a:r>
              <a:rPr lang="en-GB" dirty="0"/>
              <a:t>T-shirt in house colour (Twist, Copperfield, </a:t>
            </a:r>
            <a:r>
              <a:rPr lang="en-GB" dirty="0" err="1"/>
              <a:t>Peggotty</a:t>
            </a:r>
            <a:r>
              <a:rPr lang="en-GB" dirty="0"/>
              <a:t> or Pip) </a:t>
            </a:r>
          </a:p>
          <a:p>
            <a:pPr marL="717550" indent="-363538" fontAlgn="base">
              <a:buFont typeface="Wingdings" panose="05000000000000000000" pitchFamily="2" charset="2"/>
              <a:buChar char="Ø"/>
            </a:pPr>
            <a:r>
              <a:rPr lang="en-GB" dirty="0"/>
              <a:t>Fleece in house colour or black hoodie </a:t>
            </a:r>
          </a:p>
          <a:p>
            <a:pPr marL="717550" indent="-363538" fontAlgn="base">
              <a:buFont typeface="Wingdings" panose="05000000000000000000" pitchFamily="2" charset="2"/>
              <a:buChar char="Ø"/>
            </a:pPr>
            <a:r>
              <a:rPr lang="en-GB" dirty="0"/>
              <a:t>PE shorts in green/black </a:t>
            </a:r>
          </a:p>
          <a:p>
            <a:pPr marL="717550" indent="-363538" fontAlgn="base">
              <a:buFont typeface="Wingdings" panose="05000000000000000000" pitchFamily="2" charset="2"/>
              <a:buChar char="Ø"/>
            </a:pPr>
            <a:r>
              <a:rPr lang="en-GB" dirty="0"/>
              <a:t>Jog bottoms or legging in black only </a:t>
            </a:r>
          </a:p>
          <a:p>
            <a:pPr marL="717550" indent="-363538" fontAlgn="base">
              <a:buFont typeface="Wingdings" panose="05000000000000000000" pitchFamily="2" charset="2"/>
              <a:buChar char="Ø"/>
            </a:pPr>
            <a:r>
              <a:rPr lang="en-GB" dirty="0"/>
              <a:t>No logos on any items of clothing- please wear plain black only. </a:t>
            </a:r>
          </a:p>
          <a:p>
            <a:pPr marL="717550" indent="-363538" fontAlgn="base">
              <a:buFont typeface="Wingdings" panose="05000000000000000000" pitchFamily="2" charset="2"/>
              <a:buChar char="Ø"/>
            </a:pPr>
            <a:r>
              <a:rPr lang="en-GB" dirty="0"/>
              <a:t>(PE bag not required) </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PE</a:t>
            </a:r>
          </a:p>
        </p:txBody>
      </p:sp>
      <p:pic>
        <p:nvPicPr>
          <p:cNvPr id="2" name="Picture 1"/>
          <p:cNvPicPr>
            <a:picLocks noChangeAspect="1"/>
          </p:cNvPicPr>
          <p:nvPr/>
        </p:nvPicPr>
        <p:blipFill>
          <a:blip r:embed="rId3"/>
          <a:stretch>
            <a:fillRect/>
          </a:stretch>
        </p:blipFill>
        <p:spPr>
          <a:xfrm>
            <a:off x="9486185" y="4651809"/>
            <a:ext cx="2324301" cy="1928027"/>
          </a:xfrm>
          <a:prstGeom prst="rect">
            <a:avLst/>
          </a:prstGeom>
        </p:spPr>
      </p:pic>
    </p:spTree>
    <p:extLst>
      <p:ext uri="{BB962C8B-B14F-4D97-AF65-F5344CB8AC3E}">
        <p14:creationId xmlns:p14="http://schemas.microsoft.com/office/powerpoint/2010/main" val="760467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325" y="2824005"/>
            <a:ext cx="7874410" cy="3050305"/>
          </a:xfrm>
        </p:spPr>
        <p:txBody>
          <a:bodyPr/>
          <a:lstStyle/>
          <a:p>
            <a:r>
              <a:rPr lang="en-GB" dirty="0"/>
              <a:t>Please order your child’s lunch via </a:t>
            </a:r>
            <a:r>
              <a:rPr lang="en-GB" dirty="0" err="1"/>
              <a:t>Bromcom</a:t>
            </a:r>
            <a:r>
              <a:rPr lang="en-GB" dirty="0"/>
              <a:t>.</a:t>
            </a:r>
          </a:p>
          <a:p>
            <a:r>
              <a:rPr lang="en-GB" dirty="0"/>
              <a:t>Menus are on the school website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046011"/>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Lunch</a:t>
            </a:r>
          </a:p>
        </p:txBody>
      </p:sp>
      <p:pic>
        <p:nvPicPr>
          <p:cNvPr id="2" name="Picture 1"/>
          <p:cNvPicPr>
            <a:picLocks noChangeAspect="1"/>
          </p:cNvPicPr>
          <p:nvPr/>
        </p:nvPicPr>
        <p:blipFill>
          <a:blip r:embed="rId3"/>
          <a:stretch>
            <a:fillRect/>
          </a:stretch>
        </p:blipFill>
        <p:spPr>
          <a:xfrm>
            <a:off x="8443249" y="2664992"/>
            <a:ext cx="3360711" cy="3368332"/>
          </a:xfrm>
          <a:prstGeom prst="rect">
            <a:avLst/>
          </a:prstGeom>
        </p:spPr>
      </p:pic>
      <p:pic>
        <p:nvPicPr>
          <p:cNvPr id="6" name="Picture 5"/>
          <p:cNvPicPr>
            <a:picLocks noChangeAspect="1"/>
          </p:cNvPicPr>
          <p:nvPr/>
        </p:nvPicPr>
        <p:blipFill>
          <a:blip r:embed="rId4"/>
          <a:stretch>
            <a:fillRect/>
          </a:stretch>
        </p:blipFill>
        <p:spPr>
          <a:xfrm>
            <a:off x="4845682" y="4049987"/>
            <a:ext cx="3353091" cy="2552921"/>
          </a:xfrm>
          <a:prstGeom prst="rect">
            <a:avLst/>
          </a:prstGeom>
        </p:spPr>
      </p:pic>
      <p:pic>
        <p:nvPicPr>
          <p:cNvPr id="8" name="Picture 7"/>
          <p:cNvPicPr>
            <a:picLocks noChangeAspect="1"/>
          </p:cNvPicPr>
          <p:nvPr/>
        </p:nvPicPr>
        <p:blipFill>
          <a:blip r:embed="rId5"/>
          <a:stretch>
            <a:fillRect/>
          </a:stretch>
        </p:blipFill>
        <p:spPr>
          <a:xfrm>
            <a:off x="929351" y="4070553"/>
            <a:ext cx="3337849" cy="2560542"/>
          </a:xfrm>
          <a:prstGeom prst="rect">
            <a:avLst/>
          </a:prstGeom>
        </p:spPr>
      </p:pic>
    </p:spTree>
    <p:extLst>
      <p:ext uri="{BB962C8B-B14F-4D97-AF65-F5344CB8AC3E}">
        <p14:creationId xmlns:p14="http://schemas.microsoft.com/office/powerpoint/2010/main" val="3654278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1107413"/>
          </a:xfrm>
        </p:spPr>
        <p:txBody>
          <a:bodyPr/>
          <a:lstStyle/>
          <a:p>
            <a:r>
              <a:rPr lang="en-US" dirty="0"/>
              <a:t>The end of key stage 1 (KS1) assessments are no longer statutory from the academic year 2023 to 2024 onwards.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External tests</a:t>
            </a:r>
          </a:p>
        </p:txBody>
      </p:sp>
      <p:pic>
        <p:nvPicPr>
          <p:cNvPr id="6" name="Picture 5"/>
          <p:cNvPicPr>
            <a:picLocks noChangeAspect="1"/>
          </p:cNvPicPr>
          <p:nvPr/>
        </p:nvPicPr>
        <p:blipFill>
          <a:blip r:embed="rId3"/>
          <a:stretch>
            <a:fillRect/>
          </a:stretch>
        </p:blipFill>
        <p:spPr>
          <a:xfrm>
            <a:off x="9286077" y="4435196"/>
            <a:ext cx="2793029" cy="2205815"/>
          </a:xfrm>
          <a:prstGeom prst="rect">
            <a:avLst/>
          </a:prstGeom>
        </p:spPr>
      </p:pic>
    </p:spTree>
    <p:extLst>
      <p:ext uri="{BB962C8B-B14F-4D97-AF65-F5344CB8AC3E}">
        <p14:creationId xmlns:p14="http://schemas.microsoft.com/office/powerpoint/2010/main" val="1153603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lstStyle/>
          <a:p>
            <a:r>
              <a:rPr lang="en-GB" dirty="0"/>
              <a:t>Helping with homework </a:t>
            </a:r>
          </a:p>
          <a:p>
            <a:r>
              <a:rPr lang="en-GB" dirty="0"/>
              <a:t>Encouraging them to use </a:t>
            </a:r>
            <a:r>
              <a:rPr lang="en-GB" dirty="0" err="1"/>
              <a:t>Numbots</a:t>
            </a:r>
            <a:r>
              <a:rPr lang="en-GB" dirty="0"/>
              <a:t> and Spelling Shed weekly.</a:t>
            </a:r>
          </a:p>
          <a:p>
            <a:r>
              <a:rPr lang="en-GB" dirty="0"/>
              <a:t>Hearing them read</a:t>
            </a:r>
          </a:p>
          <a:p>
            <a:r>
              <a:rPr lang="en-GB" dirty="0"/>
              <a:t>Lots of useful information on the School Website</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How to support your child at home</a:t>
            </a:r>
          </a:p>
        </p:txBody>
      </p:sp>
    </p:spTree>
    <p:extLst>
      <p:ext uri="{BB962C8B-B14F-4D97-AF65-F5344CB8AC3E}">
        <p14:creationId xmlns:p14="http://schemas.microsoft.com/office/powerpoint/2010/main" val="3230938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185653"/>
          </a:xfrm>
        </p:spPr>
        <p:txBody>
          <a:bodyPr>
            <a:normAutofit fontScale="77500" lnSpcReduction="20000"/>
          </a:bodyPr>
          <a:lstStyle/>
          <a:p>
            <a:r>
              <a:rPr lang="en-GB" dirty="0"/>
              <a:t>Reading book and Reading Record Book</a:t>
            </a:r>
          </a:p>
          <a:p>
            <a:r>
              <a:rPr lang="en-GB" dirty="0"/>
              <a:t>Named Water bottle</a:t>
            </a:r>
          </a:p>
          <a:p>
            <a:r>
              <a:rPr lang="en-GB" dirty="0"/>
              <a:t>All clothing named</a:t>
            </a:r>
          </a:p>
          <a:p>
            <a:r>
              <a:rPr lang="en-GB" dirty="0"/>
              <a:t>Snack in a named pot</a:t>
            </a:r>
          </a:p>
          <a:p>
            <a:pPr marL="717550" indent="-363538" fontAlgn="base">
              <a:buFont typeface="Wingdings" panose="05000000000000000000" pitchFamily="2" charset="2"/>
              <a:buChar char="Ø"/>
            </a:pPr>
            <a:r>
              <a:rPr lang="en-GB" dirty="0"/>
              <a:t>Fresh fruit – prepared and ready to eat</a:t>
            </a:r>
          </a:p>
          <a:p>
            <a:pPr marL="717550" indent="-363538" fontAlgn="base">
              <a:buFont typeface="Wingdings" panose="05000000000000000000" pitchFamily="2" charset="2"/>
              <a:buChar char="Ø"/>
            </a:pPr>
            <a:r>
              <a:rPr lang="en-GB" dirty="0"/>
              <a:t>Fresh vegetables – prepared and ready to eat</a:t>
            </a:r>
          </a:p>
          <a:p>
            <a:pPr marL="717550" indent="-363538" fontAlgn="base">
              <a:buFont typeface="Wingdings" panose="05000000000000000000" pitchFamily="2" charset="2"/>
              <a:buChar char="Ø"/>
            </a:pPr>
            <a:r>
              <a:rPr lang="en-GB" dirty="0"/>
              <a:t>Plain breadsticks (nut / sesame seed free) – out of their wrapper and in a named snack pot. </a:t>
            </a:r>
          </a:p>
          <a:p>
            <a:pPr marL="717550" indent="-363538" fontAlgn="base">
              <a:buFont typeface="Wingdings" panose="05000000000000000000" pitchFamily="2" charset="2"/>
              <a:buChar char="Ø"/>
            </a:pPr>
            <a:r>
              <a:rPr lang="en-GB" dirty="0"/>
              <a:t>Pitta bread or other bread – out of their wrapper and in a named snack pot.</a:t>
            </a: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What they need to bring each day</a:t>
            </a:r>
          </a:p>
        </p:txBody>
      </p:sp>
    </p:spTree>
    <p:extLst>
      <p:ext uri="{BB962C8B-B14F-4D97-AF65-F5344CB8AC3E}">
        <p14:creationId xmlns:p14="http://schemas.microsoft.com/office/powerpoint/2010/main" val="3638767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lstStyle/>
          <a:p>
            <a:r>
              <a:rPr lang="en-GB" dirty="0"/>
              <a:t>We really need volunteers to hear children read, please let us know if you are able to help, even if it is an hour a week. Please email the office if you are able to help.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1032387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Volunteers</a:t>
            </a:r>
          </a:p>
        </p:txBody>
      </p:sp>
    </p:spTree>
    <p:extLst>
      <p:ext uri="{BB962C8B-B14F-4D97-AF65-F5344CB8AC3E}">
        <p14:creationId xmlns:p14="http://schemas.microsoft.com/office/powerpoint/2010/main" val="356075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984" y="5120258"/>
            <a:ext cx="11129752" cy="1379082"/>
          </a:xfrm>
        </p:spPr>
        <p:txBody>
          <a:bodyPr>
            <a:normAutofit/>
          </a:bodyPr>
          <a:lstStyle/>
          <a:p>
            <a:r>
              <a:rPr lang="en-GB" dirty="0"/>
              <a:t>Remember any problems please come and speak to us, so we can sort things out as quickly as possible. We are available at the end of the day (except Wednesday) or email the school office.</a:t>
            </a:r>
          </a:p>
          <a:p>
            <a:pPr marL="0" indent="0">
              <a:buNone/>
            </a:pPr>
            <a:endParaRPr lang="en-GB" dirty="0">
              <a:highlight>
                <a:srgbClr val="FFFF00"/>
              </a:highlight>
            </a:endParaRPr>
          </a:p>
          <a:p>
            <a:pPr marL="0" indent="0">
              <a:buNone/>
            </a:pP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6" name="TextBox 5">
            <a:extLst>
              <a:ext uri="{FF2B5EF4-FFF2-40B4-BE49-F238E27FC236}">
                <a16:creationId xmlns:a16="http://schemas.microsoft.com/office/drawing/2014/main" id="{6AAC8092-EA4F-4D0D-AC80-E2F50AA37A70}"/>
              </a:ext>
            </a:extLst>
          </p:cNvPr>
          <p:cNvSpPr txBox="1"/>
          <p:nvPr/>
        </p:nvSpPr>
        <p:spPr>
          <a:xfrm>
            <a:off x="629264" y="2358848"/>
            <a:ext cx="10933472" cy="2585323"/>
          </a:xfrm>
          <a:prstGeom prst="rect">
            <a:avLst/>
          </a:prstGeom>
          <a:noFill/>
        </p:spPr>
        <p:txBody>
          <a:bodyPr wrap="square" rtlCol="0">
            <a:spAutoFit/>
          </a:bodyPr>
          <a:lstStyle/>
          <a:p>
            <a:pPr algn="ctr"/>
            <a:r>
              <a:rPr lang="en-GB" sz="5400" b="1" dirty="0">
                <a:ln w="0"/>
                <a:solidFill>
                  <a:srgbClr val="00B050"/>
                </a:solidFill>
                <a:effectLst>
                  <a:outerShdw blurRad="38100" dist="19050" dir="2700000" algn="tl" rotWithShape="0">
                    <a:schemeClr val="dk1">
                      <a:alpha val="40000"/>
                    </a:schemeClr>
                  </a:outerShdw>
                </a:effectLst>
              </a:rPr>
              <a:t>Thank-you for coming</a:t>
            </a:r>
          </a:p>
          <a:p>
            <a:pPr algn="ctr"/>
            <a:endParaRPr lang="en-GB" sz="5400" b="1" dirty="0">
              <a:ln w="0"/>
              <a:solidFill>
                <a:srgbClr val="00B050"/>
              </a:solidFill>
              <a:effectLst>
                <a:outerShdw blurRad="38100" dist="19050" dir="2700000" algn="tl" rotWithShape="0">
                  <a:schemeClr val="dk1">
                    <a:alpha val="40000"/>
                  </a:schemeClr>
                </a:outerShdw>
              </a:effectLst>
            </a:endParaRPr>
          </a:p>
          <a:p>
            <a:pPr algn="ctr"/>
            <a:r>
              <a:rPr lang="en-GB" sz="5400" b="1" dirty="0">
                <a:ln w="0"/>
                <a:solidFill>
                  <a:srgbClr val="00B050"/>
                </a:solidFill>
                <a:effectLst>
                  <a:outerShdw blurRad="38100" dist="19050" dir="2700000" algn="tl" rotWithShape="0">
                    <a:schemeClr val="dk1">
                      <a:alpha val="40000"/>
                    </a:schemeClr>
                  </a:outerShdw>
                </a:effectLst>
              </a:rPr>
              <a:t>Any questions?</a:t>
            </a:r>
          </a:p>
        </p:txBody>
      </p:sp>
    </p:spTree>
    <p:extLst>
      <p:ext uri="{BB962C8B-B14F-4D97-AF65-F5344CB8AC3E}">
        <p14:creationId xmlns:p14="http://schemas.microsoft.com/office/powerpoint/2010/main" val="904169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200920" y="2074118"/>
            <a:ext cx="3218141"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Timetable</a:t>
            </a:r>
          </a:p>
        </p:txBody>
      </p:sp>
      <p:pic>
        <p:nvPicPr>
          <p:cNvPr id="2" name="Picture 1">
            <a:extLst>
              <a:ext uri="{FF2B5EF4-FFF2-40B4-BE49-F238E27FC236}">
                <a16:creationId xmlns:a16="http://schemas.microsoft.com/office/drawing/2014/main" id="{DFD8C399-54DE-4C0B-A9A4-EEEA3195C10B}"/>
              </a:ext>
            </a:extLst>
          </p:cNvPr>
          <p:cNvPicPr>
            <a:picLocks noChangeAspect="1"/>
          </p:cNvPicPr>
          <p:nvPr/>
        </p:nvPicPr>
        <p:blipFill>
          <a:blip r:embed="rId3"/>
          <a:stretch>
            <a:fillRect/>
          </a:stretch>
        </p:blipFill>
        <p:spPr>
          <a:xfrm>
            <a:off x="4573505" y="1704675"/>
            <a:ext cx="7338696" cy="4999153"/>
          </a:xfrm>
          <a:prstGeom prst="rect">
            <a:avLst/>
          </a:prstGeom>
        </p:spPr>
      </p:pic>
    </p:spTree>
    <p:extLst>
      <p:ext uri="{BB962C8B-B14F-4D97-AF65-F5344CB8AC3E}">
        <p14:creationId xmlns:p14="http://schemas.microsoft.com/office/powerpoint/2010/main" val="2646008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83" y="3004531"/>
            <a:ext cx="6215427" cy="3724260"/>
          </a:xfrm>
        </p:spPr>
        <p:txBody>
          <a:bodyPr>
            <a:noAutofit/>
          </a:bodyPr>
          <a:lstStyle/>
          <a:p>
            <a:r>
              <a:rPr lang="en-GB" dirty="0"/>
              <a:t>In Term 1 we will focus on:</a:t>
            </a:r>
          </a:p>
          <a:p>
            <a:pPr lvl="0"/>
            <a:r>
              <a:rPr lang="en-GB" dirty="0"/>
              <a:t>Developing a secure understanding of key grammatical concepts. This will be covered through the use of Grammarsaurus Place Value of Punctuation and Grammar (PVPG). </a:t>
            </a:r>
          </a:p>
          <a:p>
            <a:pPr lvl="0"/>
            <a:r>
              <a:rPr lang="en-GB" dirty="0"/>
              <a:t>Learning to join our handwriting and making sure we are forming our letters correctly.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238539" y="2107434"/>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a:t>
            </a:r>
          </a:p>
        </p:txBody>
      </p:sp>
      <p:pic>
        <p:nvPicPr>
          <p:cNvPr id="2" name="Picture 1">
            <a:extLst>
              <a:ext uri="{FF2B5EF4-FFF2-40B4-BE49-F238E27FC236}">
                <a16:creationId xmlns:a16="http://schemas.microsoft.com/office/drawing/2014/main" id="{9D4D1D5B-1A94-407A-936B-6A5EB586821A}"/>
              </a:ext>
            </a:extLst>
          </p:cNvPr>
          <p:cNvPicPr>
            <a:picLocks noChangeAspect="1"/>
          </p:cNvPicPr>
          <p:nvPr/>
        </p:nvPicPr>
        <p:blipFill>
          <a:blip r:embed="rId3"/>
          <a:stretch>
            <a:fillRect/>
          </a:stretch>
        </p:blipFill>
        <p:spPr>
          <a:xfrm>
            <a:off x="6365653" y="2594521"/>
            <a:ext cx="5451973" cy="3861397"/>
          </a:xfrm>
          <a:prstGeom prst="rect">
            <a:avLst/>
          </a:prstGeom>
        </p:spPr>
      </p:pic>
    </p:spTree>
    <p:extLst>
      <p:ext uri="{BB962C8B-B14F-4D97-AF65-F5344CB8AC3E}">
        <p14:creationId xmlns:p14="http://schemas.microsoft.com/office/powerpoint/2010/main" val="4248858721"/>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CDB42CB-F8A5-4E07-B865-943A2B6301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86800" y="3584866"/>
            <a:ext cx="3297212" cy="1294674"/>
          </a:xfrm>
          <a:prstGeom prst="rect">
            <a:avLst/>
          </a:prstGeom>
        </p:spPr>
      </p:pic>
      <p:sp>
        <p:nvSpPr>
          <p:cNvPr id="3" name="Content Placeholder 2"/>
          <p:cNvSpPr>
            <a:spLocks noGrp="1"/>
          </p:cNvSpPr>
          <p:nvPr>
            <p:ph idx="1"/>
          </p:nvPr>
        </p:nvSpPr>
        <p:spPr>
          <a:xfrm>
            <a:off x="420757" y="3122488"/>
            <a:ext cx="8107017" cy="3050305"/>
          </a:xfrm>
        </p:spPr>
        <p:txBody>
          <a:bodyPr>
            <a:normAutofit/>
          </a:bodyPr>
          <a:lstStyle/>
          <a:p>
            <a:r>
              <a:rPr lang="en-GB" dirty="0"/>
              <a:t>RWI will be continue to be used to teach phonics. </a:t>
            </a:r>
          </a:p>
          <a:p>
            <a:r>
              <a:rPr lang="en-GB" dirty="0"/>
              <a:t>Please make sure your child watches the short videos that are sent home to further support their phonics. QR codes are provided so hopefully they are easy to access. Any problems please let me know!</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4" y="2203327"/>
            <a:ext cx="8654845"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Phonics – Read Write Inc</a:t>
            </a:r>
          </a:p>
        </p:txBody>
      </p:sp>
    </p:spTree>
    <p:extLst>
      <p:ext uri="{BB962C8B-B14F-4D97-AF65-F5344CB8AC3E}">
        <p14:creationId xmlns:p14="http://schemas.microsoft.com/office/powerpoint/2010/main" val="32734575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126657"/>
            <a:ext cx="10515600" cy="3050305"/>
          </a:xfrm>
        </p:spPr>
        <p:txBody>
          <a:bodyPr>
            <a:normAutofit fontScale="85000" lnSpcReduction="20000"/>
          </a:bodyPr>
          <a:lstStyle/>
          <a:p>
            <a:r>
              <a:rPr lang="en-GB" dirty="0"/>
              <a:t>Children will take home a decodable book that is closely linked to their phonics knowledge. These books will be changed on Mondays and Thursdays. This book will be recorded in their reading record book. </a:t>
            </a:r>
          </a:p>
          <a:p>
            <a:r>
              <a:rPr lang="en-GB" dirty="0"/>
              <a:t>Children will also take home a paper copy of the RWI book they have read in class (to be kept in a plastic wallet). This is to develop fluency at home as they would already be familiar with the text. </a:t>
            </a:r>
          </a:p>
          <a:p>
            <a:r>
              <a:rPr lang="en-GB" dirty="0"/>
              <a:t>Children will also take home a sharing / reading for pleasure book. This book is for children to share with their parents to help develop a love of reading.</a:t>
            </a:r>
          </a:p>
          <a:p>
            <a:r>
              <a:rPr lang="en-GB" b="1" dirty="0">
                <a:solidFill>
                  <a:srgbClr val="FF0000"/>
                </a:solidFill>
              </a:rPr>
              <a:t>We expect all children to read for between 10 and 15 minutes every evening each school day, and once at the weekend.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9469854"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Reading at Home Key Stage 1</a:t>
            </a:r>
          </a:p>
        </p:txBody>
      </p:sp>
    </p:spTree>
    <p:extLst>
      <p:ext uri="{BB962C8B-B14F-4D97-AF65-F5344CB8AC3E}">
        <p14:creationId xmlns:p14="http://schemas.microsoft.com/office/powerpoint/2010/main" val="1082840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F0508A-1BA2-4513-8E11-8A9F1A9EC930}"/>
              </a:ext>
            </a:extLst>
          </p:cNvPr>
          <p:cNvPicPr>
            <a:picLocks noChangeAspect="1"/>
          </p:cNvPicPr>
          <p:nvPr/>
        </p:nvPicPr>
        <p:blipFill>
          <a:blip r:embed="rId2"/>
          <a:stretch>
            <a:fillRect/>
          </a:stretch>
        </p:blipFill>
        <p:spPr>
          <a:xfrm>
            <a:off x="1549247" y="0"/>
            <a:ext cx="9093505" cy="6751365"/>
          </a:xfrm>
          <a:prstGeom prst="rect">
            <a:avLst/>
          </a:prstGeom>
        </p:spPr>
      </p:pic>
    </p:spTree>
    <p:extLst>
      <p:ext uri="{BB962C8B-B14F-4D97-AF65-F5344CB8AC3E}">
        <p14:creationId xmlns:p14="http://schemas.microsoft.com/office/powerpoint/2010/main" val="148035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B104B-D02E-1AF1-1223-B84FFC9019D4}"/>
              </a:ext>
            </a:extLst>
          </p:cNvPr>
          <p:cNvSpPr>
            <a:spLocks noGrp="1"/>
          </p:cNvSpPr>
          <p:nvPr>
            <p:ph type="title"/>
          </p:nvPr>
        </p:nvSpPr>
        <p:spPr>
          <a:xfrm>
            <a:off x="609600" y="192759"/>
            <a:ext cx="10972800" cy="879475"/>
          </a:xfrm>
        </p:spPr>
        <p:txBody>
          <a:bodyPr/>
          <a:lstStyle/>
          <a:p>
            <a:r>
              <a:rPr lang="en-GB" b="1" u="sng" dirty="0"/>
              <a:t>Reading from an early age and securing phonics </a:t>
            </a:r>
          </a:p>
        </p:txBody>
      </p:sp>
      <p:sp>
        <p:nvSpPr>
          <p:cNvPr id="3" name="Content Placeholder 2">
            <a:extLst>
              <a:ext uri="{FF2B5EF4-FFF2-40B4-BE49-F238E27FC236}">
                <a16:creationId xmlns:a16="http://schemas.microsoft.com/office/drawing/2014/main" id="{65473A4F-6DE8-AE2C-3013-330B409CAFF9}"/>
              </a:ext>
            </a:extLst>
          </p:cNvPr>
          <p:cNvSpPr>
            <a:spLocks noGrp="1"/>
          </p:cNvSpPr>
          <p:nvPr>
            <p:ph idx="1"/>
          </p:nvPr>
        </p:nvSpPr>
        <p:spPr>
          <a:xfrm>
            <a:off x="285750" y="1142542"/>
            <a:ext cx="4457700" cy="5452391"/>
          </a:xfrm>
        </p:spPr>
        <p:txBody>
          <a:bodyPr>
            <a:normAutofit/>
          </a:bodyPr>
          <a:lstStyle/>
          <a:p>
            <a:r>
              <a:rPr lang="en-GB" sz="2600" dirty="0"/>
              <a:t>Reading from an early age is important as research shows that if children are not secure and fluent readers by Year 2, it is very difficult to then develop a love of reading going forward. </a:t>
            </a:r>
          </a:p>
          <a:p>
            <a:r>
              <a:rPr lang="en-GB" sz="2600" dirty="0"/>
              <a:t>In order to get children fluent in reading, their phonic knowledge must be embedded within EYFS and KS1. </a:t>
            </a:r>
          </a:p>
          <a:p>
            <a:r>
              <a:rPr lang="en-GB" sz="2600" dirty="0"/>
              <a:t>Read to children from day zero! </a:t>
            </a:r>
          </a:p>
        </p:txBody>
      </p:sp>
      <p:pic>
        <p:nvPicPr>
          <p:cNvPr id="6146" name="Picture 2" descr="Why is reading important in early years? — I N I C I O">
            <a:extLst>
              <a:ext uri="{FF2B5EF4-FFF2-40B4-BE49-F238E27FC236}">
                <a16:creationId xmlns:a16="http://schemas.microsoft.com/office/drawing/2014/main" id="{852A03D9-359C-F2C6-1102-0B796EF642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898" y="1117173"/>
            <a:ext cx="6991352" cy="547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18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3C7BA8-C602-4421-A7D1-ED8E80D63D4E}"/>
              </a:ext>
            </a:extLst>
          </p:cNvPr>
          <p:cNvPicPr>
            <a:picLocks noChangeAspect="1"/>
          </p:cNvPicPr>
          <p:nvPr/>
        </p:nvPicPr>
        <p:blipFill>
          <a:blip r:embed="rId2"/>
          <a:stretch>
            <a:fillRect/>
          </a:stretch>
        </p:blipFill>
        <p:spPr>
          <a:xfrm>
            <a:off x="8391306" y="2711141"/>
            <a:ext cx="3800694" cy="1964099"/>
          </a:xfrm>
          <a:prstGeom prst="rect">
            <a:avLst/>
          </a:prstGeom>
        </p:spPr>
      </p:pic>
      <p:sp>
        <p:nvSpPr>
          <p:cNvPr id="3" name="Content Placeholder 2"/>
          <p:cNvSpPr>
            <a:spLocks noGrp="1"/>
          </p:cNvSpPr>
          <p:nvPr>
            <p:ph idx="1"/>
          </p:nvPr>
        </p:nvSpPr>
        <p:spPr>
          <a:xfrm>
            <a:off x="498565" y="3126658"/>
            <a:ext cx="8496348" cy="3433168"/>
          </a:xfrm>
        </p:spPr>
        <p:txBody>
          <a:bodyPr>
            <a:noAutofit/>
          </a:bodyPr>
          <a:lstStyle/>
          <a:p>
            <a:pPr fontAlgn="base"/>
            <a:r>
              <a:rPr lang="en-GB" sz="2200" dirty="0"/>
              <a:t>This year, we will be using Spelling Shed to teach and practice spellings. They will have a 30 minute lesson </a:t>
            </a:r>
            <a:r>
              <a:rPr lang="en-GB" sz="2200"/>
              <a:t>every Tuesday </a:t>
            </a:r>
            <a:r>
              <a:rPr lang="en-GB" sz="2200" dirty="0"/>
              <a:t>which will focus on a spelling rule or pattern, followed by spelling activities throughout the week linked to the spelling rule or pattern being studied. </a:t>
            </a:r>
            <a:r>
              <a:rPr lang="en-US" sz="2200" dirty="0"/>
              <a:t>​</a:t>
            </a:r>
          </a:p>
          <a:p>
            <a:pPr fontAlgn="base"/>
            <a:r>
              <a:rPr lang="en-GB" sz="2200" dirty="0"/>
              <a:t>There will be a weekly spelling test every Monday. A list of the spelling rules/patterns will be sent home weekly with the children</a:t>
            </a:r>
            <a:r>
              <a:rPr lang="en-US" sz="2200" dirty="0"/>
              <a:t>​</a:t>
            </a:r>
          </a:p>
          <a:p>
            <a:pPr fontAlgn="base"/>
            <a:r>
              <a:rPr lang="en-US" sz="2200" dirty="0"/>
              <a:t>Pupils will all have a Spelling Shed account and will have access to the online games which will support them in strengthening their recall. </a:t>
            </a:r>
          </a:p>
          <a:p>
            <a:r>
              <a:rPr lang="en-GB" sz="2200" dirty="0"/>
              <a:t>A Parent Guide is available here: </a:t>
            </a:r>
            <a:r>
              <a:rPr lang="fr-FR" sz="2200" dirty="0">
                <a:hlinkClick r:id="rId3"/>
              </a:rPr>
              <a:t>https://play.edshed.com/en-gb/login</a:t>
            </a:r>
            <a:r>
              <a:rPr lang="fr-FR" sz="2200" dirty="0"/>
              <a:t> </a:t>
            </a:r>
            <a:endParaRPr lang="en-GB" sz="22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
        <p:nvSpPr>
          <p:cNvPr id="5" name="TextBox 4"/>
          <p:cNvSpPr txBox="1"/>
          <p:nvPr/>
        </p:nvSpPr>
        <p:spPr>
          <a:xfrm>
            <a:off x="717755" y="2203327"/>
            <a:ext cx="6961238" cy="923330"/>
          </a:xfrm>
          <a:prstGeom prst="rect">
            <a:avLst/>
          </a:prstGeom>
          <a:noFill/>
        </p:spPr>
        <p:txBody>
          <a:bodyPr wrap="square" rtlCol="0">
            <a:spAutoFit/>
          </a:bodyPr>
          <a:lstStyle/>
          <a:p>
            <a:r>
              <a:rPr lang="en-GB" sz="5400" b="1" dirty="0">
                <a:ln w="0"/>
                <a:solidFill>
                  <a:srgbClr val="00B050"/>
                </a:solidFill>
                <a:effectLst>
                  <a:outerShdw blurRad="38100" dist="19050" dir="2700000" algn="tl" rotWithShape="0">
                    <a:schemeClr val="dk1">
                      <a:alpha val="40000"/>
                    </a:schemeClr>
                  </a:outerShdw>
                </a:effectLst>
              </a:rPr>
              <a:t>English - Spellings</a:t>
            </a:r>
          </a:p>
        </p:txBody>
      </p:sp>
    </p:spTree>
    <p:extLst>
      <p:ext uri="{BB962C8B-B14F-4D97-AF65-F5344CB8AC3E}">
        <p14:creationId xmlns:p14="http://schemas.microsoft.com/office/powerpoint/2010/main" val="3107510188"/>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8C63BE7-670B-42AE-A3FF-5AD29C9D6BF5}"/>
              </a:ext>
            </a:extLst>
          </p:cNvPr>
          <p:cNvPicPr>
            <a:picLocks noChangeAspect="1"/>
          </p:cNvPicPr>
          <p:nvPr/>
        </p:nvPicPr>
        <p:blipFill>
          <a:blip r:embed="rId2"/>
          <a:stretch>
            <a:fillRect/>
          </a:stretch>
        </p:blipFill>
        <p:spPr>
          <a:xfrm>
            <a:off x="5780805" y="2405270"/>
            <a:ext cx="6122305" cy="4104859"/>
          </a:xfrm>
          <a:prstGeom prst="rect">
            <a:avLst/>
          </a:prstGeom>
        </p:spPr>
      </p:pic>
      <p:sp>
        <p:nvSpPr>
          <p:cNvPr id="3" name="Rectangle 2">
            <a:extLst>
              <a:ext uri="{FF2B5EF4-FFF2-40B4-BE49-F238E27FC236}">
                <a16:creationId xmlns:a16="http://schemas.microsoft.com/office/drawing/2014/main" id="{0A613A68-7322-494E-B26B-B33FEF388026}"/>
              </a:ext>
            </a:extLst>
          </p:cNvPr>
          <p:cNvSpPr/>
          <p:nvPr/>
        </p:nvSpPr>
        <p:spPr>
          <a:xfrm>
            <a:off x="573157" y="2375453"/>
            <a:ext cx="5062330" cy="4154984"/>
          </a:xfrm>
          <a:prstGeom prst="rect">
            <a:avLst/>
          </a:prstGeom>
        </p:spPr>
        <p:txBody>
          <a:bodyPr wrap="square">
            <a:spAutoFit/>
          </a:bodyPr>
          <a:lstStyle/>
          <a:p>
            <a:r>
              <a:rPr lang="en-US" sz="2400" dirty="0"/>
              <a:t>Pupils can log in using the username and password and it will take you to this screen. </a:t>
            </a:r>
            <a:r>
              <a:rPr lang="en-US" sz="2400" b="1" dirty="0"/>
              <a:t>You do not need to buy the app</a:t>
            </a:r>
            <a:r>
              <a:rPr lang="en-US" sz="2400" dirty="0"/>
              <a:t>. You can use spelling shed FREE on a web browser. </a:t>
            </a:r>
          </a:p>
          <a:p>
            <a:r>
              <a:rPr lang="en-US" sz="2400" dirty="0"/>
              <a:t>The pink notification boxes indicate how many assignments have been set by the teacher and on which game. </a:t>
            </a:r>
          </a:p>
          <a:p>
            <a:r>
              <a:rPr lang="en-US" sz="2400" dirty="0"/>
              <a:t>If you click on the assignments box at the top of the menu, you can see all of the assignments together. </a:t>
            </a:r>
            <a:endParaRPr lang="en-GB" sz="2400" dirty="0"/>
          </a:p>
        </p:txBody>
      </p:sp>
      <p:pic>
        <p:nvPicPr>
          <p:cNvPr id="4" name="Picture 3">
            <a:extLst>
              <a:ext uri="{FF2B5EF4-FFF2-40B4-BE49-F238E27FC236}">
                <a16:creationId xmlns:a16="http://schemas.microsoft.com/office/drawing/2014/main" id="{7B9608E2-0B8F-4F8B-A427-9793101CBE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010" y="0"/>
            <a:ext cx="12317010" cy="2182761"/>
          </a:xfrm>
          <a:prstGeom prst="rect">
            <a:avLst/>
          </a:prstGeom>
        </p:spPr>
      </p:pic>
    </p:spTree>
    <p:extLst>
      <p:ext uri="{BB962C8B-B14F-4D97-AF65-F5344CB8AC3E}">
        <p14:creationId xmlns:p14="http://schemas.microsoft.com/office/powerpoint/2010/main" val="3510614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1204</TotalTime>
  <Words>1318</Words>
  <Application>Microsoft Office PowerPoint</Application>
  <PresentationFormat>Widescreen</PresentationFormat>
  <Paragraphs>80</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Welcome to Rabbits class </vt:lpstr>
      <vt:lpstr>PowerPoint Presentation</vt:lpstr>
      <vt:lpstr>PowerPoint Presentation</vt:lpstr>
      <vt:lpstr>PowerPoint Presentation</vt:lpstr>
      <vt:lpstr>PowerPoint Presentation</vt:lpstr>
      <vt:lpstr>PowerPoint Presentation</vt:lpstr>
      <vt:lpstr>Reading from an early age and securing phonics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Higham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X class</dc:title>
  <dc:creator>Mrs Levy</dc:creator>
  <cp:lastModifiedBy>Mrs Levy</cp:lastModifiedBy>
  <cp:revision>36</cp:revision>
  <cp:lastPrinted>2019-07-10T13:54:43Z</cp:lastPrinted>
  <dcterms:created xsi:type="dcterms:W3CDTF">2019-07-10T07:18:38Z</dcterms:created>
  <dcterms:modified xsi:type="dcterms:W3CDTF">2024-09-23T08:00:37Z</dcterms:modified>
</cp:coreProperties>
</file>