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6" r:id="rId7"/>
    <p:sldId id="267" r:id="rId8"/>
    <p:sldId id="271" r:id="rId9"/>
    <p:sldId id="259" r:id="rId10"/>
    <p:sldId id="260" r:id="rId11"/>
    <p:sldId id="269" r:id="rId12"/>
    <p:sldId id="263" r:id="rId13"/>
    <p:sldId id="264" r:id="rId14"/>
    <p:sldId id="265" r:id="rId15"/>
    <p:sldId id="268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661CA-5F7A-4C98-8416-149056B42E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PGL Parent’s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711F1A-2270-479B-ABF9-9B249ECC82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March 2025</a:t>
            </a:r>
          </a:p>
        </p:txBody>
      </p:sp>
      <p:pic>
        <p:nvPicPr>
          <p:cNvPr id="4" name="Picture 3" descr="https://encrypted-tbn0.gstatic.com/images?q=tbn:ANd9GcQr7ciBBz2QB-wMw2eiY0S-h56CZtEWUJ4O3tM5sJ707kLJBpWnyAfs4nkH">
            <a:extLst>
              <a:ext uri="{FF2B5EF4-FFF2-40B4-BE49-F238E27FC236}">
                <a16:creationId xmlns:a16="http://schemas.microsoft.com/office/drawing/2014/main" id="{21AB57EE-ABD4-4B3D-BC5A-807D3B1D7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8235" y="922910"/>
            <a:ext cx="3450685" cy="18842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1556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25FB8F-B310-4319-A7D5-BE00AE470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674" y="118782"/>
            <a:ext cx="2857500" cy="160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CF4DDB-8BE2-4942-A2F6-66C3B9E61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26" y="58038"/>
            <a:ext cx="1769409" cy="1769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4740F7-9F1D-4783-B7CF-28AF82CCA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235" y="0"/>
            <a:ext cx="57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61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4F573B-FE8B-4973-8838-E936FE693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4071"/>
          </a:xfrm>
        </p:spPr>
        <p:txBody>
          <a:bodyPr/>
          <a:lstStyle/>
          <a:p>
            <a:pPr algn="ctr"/>
            <a:r>
              <a:rPr lang="en-GB" dirty="0"/>
              <a:t>Packing Tips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ACB781-2258-46F2-B308-8134D904B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6425"/>
            <a:ext cx="8596668" cy="462493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GB" dirty="0"/>
              <a:t>Name everything!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/>
              <a:t>Involve your child in packing their bags so they know what they have – you could make a list of what is inside that they can then use as a checklist when they repack.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/>
              <a:t>Name everything!! 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/>
              <a:t>Ensure they can carry / move their own bag. It can be quite a walk from the coach to our rooms, and can include hills and steps. 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r>
              <a:rPr lang="en-GB" dirty="0"/>
              <a:t>One more time… </a:t>
            </a:r>
          </a:p>
          <a:p>
            <a:pPr>
              <a:buFont typeface="+mj-lt"/>
              <a:buAutoNum type="arabicPeriod"/>
            </a:pP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A8A7C5-122D-4DCF-AFC5-DDFC7683C3F8}"/>
              </a:ext>
            </a:extLst>
          </p:cNvPr>
          <p:cNvSpPr/>
          <p:nvPr/>
        </p:nvSpPr>
        <p:spPr>
          <a:xfrm>
            <a:off x="2147723" y="5786735"/>
            <a:ext cx="6498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NAME EVERYTHING!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3B3760-8017-46BF-A093-70147D983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650" y="1775012"/>
            <a:ext cx="2314655" cy="347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DC7E-B584-459C-85E5-F58A4744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781" y="134471"/>
            <a:ext cx="8596668" cy="1320800"/>
          </a:xfrm>
        </p:spPr>
        <p:txBody>
          <a:bodyPr/>
          <a:lstStyle/>
          <a:p>
            <a:pPr algn="ctr"/>
            <a:r>
              <a:rPr lang="en-GB" dirty="0"/>
              <a:t>What not to pack in your </a:t>
            </a:r>
            <a:br>
              <a:rPr lang="en-GB" dirty="0"/>
            </a:br>
            <a:r>
              <a:rPr lang="en-GB" dirty="0"/>
              <a:t>child’s bag…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774C3-FF10-4576-A91E-731AC6DC6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098" y="1371600"/>
            <a:ext cx="8596668" cy="535192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GB" sz="2800" dirty="0">
                <a:latin typeface="+mj-lt"/>
              </a:rPr>
              <a:t>Medication including </a:t>
            </a:r>
            <a:r>
              <a:rPr lang="en-GB" sz="2800" dirty="0" err="1">
                <a:latin typeface="+mj-lt"/>
              </a:rPr>
              <a:t>calpol</a:t>
            </a:r>
            <a:endParaRPr lang="en-GB" sz="2800" dirty="0">
              <a:latin typeface="+mj-lt"/>
            </a:endParaRPr>
          </a:p>
          <a:p>
            <a:pPr algn="ctr"/>
            <a:endParaRPr lang="en-GB" sz="2800" dirty="0">
              <a:latin typeface="+mj-lt"/>
            </a:endParaRPr>
          </a:p>
          <a:p>
            <a:pPr algn="ctr"/>
            <a:r>
              <a:rPr lang="en-GB" sz="2800" dirty="0">
                <a:latin typeface="+mj-lt"/>
              </a:rPr>
              <a:t>Sweets and food</a:t>
            </a:r>
          </a:p>
          <a:p>
            <a:pPr algn="ctr"/>
            <a:endParaRPr lang="en-GB" sz="2800" dirty="0">
              <a:latin typeface="+mj-lt"/>
            </a:endParaRPr>
          </a:p>
          <a:p>
            <a:pPr algn="ctr"/>
            <a:r>
              <a:rPr lang="en-GB" sz="2800" dirty="0">
                <a:latin typeface="+mj-lt"/>
              </a:rPr>
              <a:t>Electrical items</a:t>
            </a:r>
          </a:p>
          <a:p>
            <a:pPr algn="ctr"/>
            <a:endParaRPr lang="en-GB" sz="2800" dirty="0">
              <a:latin typeface="+mj-lt"/>
            </a:endParaRPr>
          </a:p>
          <a:p>
            <a:pPr algn="ctr"/>
            <a:r>
              <a:rPr lang="en-GB" sz="2800" dirty="0">
                <a:latin typeface="+mj-lt"/>
              </a:rPr>
              <a:t>Games consoles/iPads or tablets</a:t>
            </a:r>
          </a:p>
          <a:p>
            <a:pPr algn="ctr"/>
            <a:endParaRPr lang="en-GB" sz="2800" dirty="0">
              <a:latin typeface="+mj-lt"/>
            </a:endParaRPr>
          </a:p>
          <a:p>
            <a:pPr algn="ctr"/>
            <a:r>
              <a:rPr lang="en-GB" sz="2800" dirty="0">
                <a:latin typeface="+mj-lt"/>
              </a:rPr>
              <a:t>Mobile phones</a:t>
            </a:r>
          </a:p>
          <a:p>
            <a:pPr algn="ctr"/>
            <a:endParaRPr lang="en-GB" sz="2800" dirty="0">
              <a:latin typeface="+mj-lt"/>
            </a:endParaRPr>
          </a:p>
          <a:p>
            <a:pPr algn="ctr"/>
            <a:r>
              <a:rPr lang="en-GB" sz="2800" dirty="0">
                <a:latin typeface="+mj-lt"/>
              </a:rPr>
              <a:t>Bedding  (pillows or sleeping bags)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1D9C13-4C0A-4084-AE1A-5089EB201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44" r="20529"/>
          <a:stretch/>
        </p:blipFill>
        <p:spPr>
          <a:xfrm>
            <a:off x="654423" y="134471"/>
            <a:ext cx="1712259" cy="1619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9B6070-8CAC-417D-994A-70A99419D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44" r="20529"/>
          <a:stretch/>
        </p:blipFill>
        <p:spPr>
          <a:xfrm>
            <a:off x="8597153" y="134471"/>
            <a:ext cx="1712259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71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B497-CC30-4BA0-B145-D6B8FF734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1320800"/>
          </a:xfrm>
        </p:spPr>
        <p:txBody>
          <a:bodyPr/>
          <a:lstStyle/>
          <a:p>
            <a:pPr algn="ctr"/>
            <a:r>
              <a:rPr lang="en-GB" dirty="0"/>
              <a:t>Spending Money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9827A-06E0-45AE-9FB6-6F960157B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40" y="1353765"/>
            <a:ext cx="4961465" cy="516357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>
                <a:latin typeface="+mj-lt"/>
              </a:rPr>
              <a:t>Children can take a max. £15 spending money.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>
                <a:latin typeface="+mj-lt"/>
              </a:rPr>
              <a:t>We recommend that this is in change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>
                <a:latin typeface="+mj-lt"/>
              </a:rPr>
              <a:t>Must be in a named purse/wallet or envelope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>
                <a:latin typeface="+mj-lt"/>
              </a:rPr>
              <a:t>Hand all money in at check-in for staff to look after.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>
                <a:latin typeface="+mj-lt"/>
              </a:rPr>
              <a:t>Staff will hand purses and wallets over as we visit the shop and collect them in afterwards.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hope to have one visit to the onsite shop to buy souvenirs and gifts.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07F737-06D3-4EAE-9561-47C77E7D06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4902"/>
          <a:stretch/>
        </p:blipFill>
        <p:spPr>
          <a:xfrm>
            <a:off x="165847" y="816638"/>
            <a:ext cx="4576482" cy="590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71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D272-B779-457C-92EE-FC7194232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56238"/>
            <a:ext cx="8596668" cy="731268"/>
          </a:xfrm>
        </p:spPr>
        <p:txBody>
          <a:bodyPr/>
          <a:lstStyle/>
          <a:p>
            <a:pPr algn="ctr"/>
            <a:r>
              <a:rPr lang="en-GB" dirty="0"/>
              <a:t>Departure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90D12-DDC1-4ABF-BFCD-AEDD30C77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87507"/>
            <a:ext cx="8596668" cy="5728446"/>
          </a:xfrm>
        </p:spPr>
        <p:txBody>
          <a:bodyPr>
            <a:normAutofit/>
          </a:bodyPr>
          <a:lstStyle/>
          <a:p>
            <a:r>
              <a:rPr lang="en-GB" dirty="0"/>
              <a:t>Please arrive at school with your luggage, day bag (small rucksack), any medication and spending money between 9:15 and 9:30.</a:t>
            </a:r>
          </a:p>
          <a:p>
            <a:r>
              <a:rPr lang="en-GB" dirty="0"/>
              <a:t>Remember to hand in any medication and spending money. </a:t>
            </a:r>
          </a:p>
          <a:p>
            <a:r>
              <a:rPr lang="en-GB" dirty="0"/>
              <a:t>Remember to bring your own packed lunch and water bottle to eat upon arrival at PGL.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  <a:p>
            <a:r>
              <a:rPr lang="en-GB" dirty="0"/>
              <a:t>We will be leaving school at 10am (feel free to wave us off)!</a:t>
            </a:r>
          </a:p>
          <a:p>
            <a:r>
              <a:rPr lang="en-GB" dirty="0"/>
              <a:t>There are no scheduled stops. </a:t>
            </a:r>
            <a:r>
              <a:rPr lang="en-GB" dirty="0">
                <a:latin typeface="+mj-lt"/>
              </a:rPr>
              <a:t>If, due to traffic, a stop becomes necessary, staff will carry out a risk-assessment prior to pupils being allowed off of the coach and will be accompanied by staff at all times.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2" descr="http://papiblogger.com/wp-content/uploads/2014/06/10-a.m.-clock.jpg">
            <a:extLst>
              <a:ext uri="{FF2B5EF4-FFF2-40B4-BE49-F238E27FC236}">
                <a16:creationId xmlns:a16="http://schemas.microsoft.com/office/drawing/2014/main" id="{F3440333-3297-422C-A739-47260B6D7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6985" y="2794793"/>
            <a:ext cx="2059015" cy="2059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0474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7E43A-ED98-4925-BC1D-93CD6146C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3035"/>
          </a:xfrm>
        </p:spPr>
        <p:txBody>
          <a:bodyPr/>
          <a:lstStyle/>
          <a:p>
            <a:pPr algn="ctr"/>
            <a:r>
              <a:rPr lang="en-GB" dirty="0"/>
              <a:t>Coming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96609-3C7B-4A7A-A7CE-5D678687F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90918"/>
            <a:ext cx="8596668" cy="5190563"/>
          </a:xfrm>
        </p:spPr>
        <p:txBody>
          <a:bodyPr/>
          <a:lstStyle/>
          <a:p>
            <a:r>
              <a:rPr lang="en-GB" dirty="0"/>
              <a:t>On our last morning the children we will have breakfast.</a:t>
            </a:r>
          </a:p>
          <a:p>
            <a:r>
              <a:rPr lang="en-GB" dirty="0"/>
              <a:t>Then, the children finish packing their own bags (remember to label everything), strip their beds and empty rubbish bins. </a:t>
            </a:r>
          </a:p>
          <a:p>
            <a:r>
              <a:rPr lang="en-GB" dirty="0"/>
              <a:t>We will have an activity / presentation of certificates. </a:t>
            </a:r>
          </a:p>
          <a:p>
            <a:r>
              <a:rPr lang="en-GB" dirty="0"/>
              <a:t>Collect our PGL Packed Lunches.</a:t>
            </a:r>
          </a:p>
          <a:p>
            <a:r>
              <a:rPr lang="en-GB" dirty="0"/>
              <a:t>Board the coach to travel back to school.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Children can be collected from 1pm. Please do inform the office asap if you will be late collecting to avoid upset children.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E5C453-F45C-4400-8B67-64C563534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296" y="3671047"/>
            <a:ext cx="1725987" cy="17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3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38335-4D67-4B64-BA17-18C06F70C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7859"/>
          </a:xfrm>
        </p:spPr>
        <p:txBody>
          <a:bodyPr/>
          <a:lstStyle/>
          <a:p>
            <a:pPr algn="ctr"/>
            <a:r>
              <a:rPr lang="en-GB" dirty="0"/>
              <a:t>The Paperwork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FE496-A0A7-43F9-B867-6CB4C2D30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487" y="1407459"/>
            <a:ext cx="8596668" cy="4499433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Every child will need a completed medical form as this provides us with:</a:t>
            </a:r>
          </a:p>
          <a:p>
            <a:endParaRPr lang="en-GB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Parental consent for receiving emergency medical treatment</a:t>
            </a:r>
          </a:p>
          <a:p>
            <a:endParaRPr lang="en-GB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Parents and doctors contact details</a:t>
            </a:r>
          </a:p>
          <a:p>
            <a:endParaRPr lang="en-GB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Information about medical needs and medication required</a:t>
            </a:r>
          </a:p>
          <a:p>
            <a:endParaRPr lang="en-GB" sz="2000" dirty="0">
              <a:latin typeface="+mj-lt"/>
            </a:endParaRPr>
          </a:p>
          <a:p>
            <a:r>
              <a:rPr lang="en-GB" sz="2000" dirty="0">
                <a:latin typeface="+mj-lt"/>
              </a:rPr>
              <a:t>Information on your child’s water confidence required by PGL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33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F7B05-045C-43F6-A298-9E6252DFB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0965"/>
          </a:xfrm>
        </p:spPr>
        <p:txBody>
          <a:bodyPr/>
          <a:lstStyle/>
          <a:p>
            <a:pPr algn="ctr"/>
            <a:r>
              <a:rPr lang="en-GB" dirty="0"/>
              <a:t>Medication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A6A47-36DD-4B22-A5EE-B6762349E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96568"/>
            <a:ext cx="8596668" cy="4660797"/>
          </a:xfrm>
        </p:spPr>
        <p:txBody>
          <a:bodyPr/>
          <a:lstStyle/>
          <a:p>
            <a:r>
              <a:rPr lang="en-GB" sz="2400" dirty="0">
                <a:latin typeface="+mj-lt"/>
              </a:rPr>
              <a:t>All medication must be labelled with your child’s name, in date and handed in on the day of departure.</a:t>
            </a:r>
          </a:p>
          <a:p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Any medical problems that we need to be aware of that arise last minute need to be in writing.</a:t>
            </a:r>
          </a:p>
          <a:p>
            <a:pPr marL="0" indent="0">
              <a:buNone/>
            </a:pPr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Please make sure travel sickness medication is taken and handed in.</a:t>
            </a:r>
          </a:p>
          <a:p>
            <a:endParaRPr lang="en-GB" dirty="0"/>
          </a:p>
          <a:p>
            <a:r>
              <a:rPr lang="en-GB" sz="2400" dirty="0"/>
              <a:t>There should be no medication in your child’s bag</a:t>
            </a:r>
          </a:p>
        </p:txBody>
      </p:sp>
    </p:spTree>
    <p:extLst>
      <p:ext uri="{BB962C8B-B14F-4D97-AF65-F5344CB8AC3E}">
        <p14:creationId xmlns:p14="http://schemas.microsoft.com/office/powerpoint/2010/main" val="1034192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B4B19-4F8E-42F5-89D0-D04EC1102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21" y="187293"/>
            <a:ext cx="8596668" cy="756534"/>
          </a:xfrm>
        </p:spPr>
        <p:txBody>
          <a:bodyPr/>
          <a:lstStyle/>
          <a:p>
            <a:pPr algn="ctr"/>
            <a:r>
              <a:rPr lang="en-GB" dirty="0"/>
              <a:t>Keeping in Touch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BD781-EEB7-49C3-B25D-50DE6A22E8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674" y="2597212"/>
            <a:ext cx="4185623" cy="3304117"/>
          </a:xfrm>
        </p:spPr>
        <p:txBody>
          <a:bodyPr>
            <a:normAutofit/>
          </a:bodyPr>
          <a:lstStyle/>
          <a:p>
            <a:r>
              <a:rPr lang="en-GB" sz="2400" dirty="0"/>
              <a:t>There will be no phone contact with the children whilst away.</a:t>
            </a:r>
          </a:p>
          <a:p>
            <a:r>
              <a:rPr lang="en-GB" sz="2400" dirty="0"/>
              <a:t>Any phones found will result in parent’s coming to collect their child from PGL.</a:t>
            </a:r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45B961A-55EA-4E01-807D-14FA60FE68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78666" y="2597212"/>
            <a:ext cx="4185617" cy="3767729"/>
          </a:xfrm>
        </p:spPr>
        <p:txBody>
          <a:bodyPr>
            <a:normAutofit/>
          </a:bodyPr>
          <a:lstStyle/>
          <a:p>
            <a:r>
              <a:rPr lang="en-GB" sz="2400" dirty="0"/>
              <a:t>We will be using Class Dojo to keep in touch. </a:t>
            </a:r>
          </a:p>
          <a:p>
            <a:r>
              <a:rPr lang="en-GB" sz="2400" dirty="0"/>
              <a:t>We will blog what we’re getting up to throughout the day with information and photos. </a:t>
            </a:r>
          </a:p>
          <a:p>
            <a:r>
              <a:rPr lang="en-GB" sz="2400" dirty="0"/>
              <a:t>A Class Dojo agreement must be signed for you to access this.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169D40-69F6-4276-902A-50B8AAA04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510" y="1057939"/>
            <a:ext cx="1367568" cy="1367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2433A3-A5BA-4245-A9A7-A74AC3E16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767" y="1067567"/>
            <a:ext cx="1301421" cy="130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0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F71DD-F9C8-44EC-81F8-F9B459ECE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We look forward to taking you all on PGL this year!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5D6044-DE4A-485D-9BE5-5DEA317F3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177" y="2228849"/>
            <a:ext cx="5827058" cy="40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4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C6B70-CB8B-47A3-8CB1-164187F3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276" y="438173"/>
            <a:ext cx="8596668" cy="80682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Contents of Today’s Meeting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pic>
        <p:nvPicPr>
          <p:cNvPr id="3" name="Picture 2" descr="https://encrypted-tbn0.gstatic.com/images?q=tbn:ANd9GcQr7ciBBz2QB-wMw2eiY0S-h56CZtEWUJ4O3tM5sJ707kLJBpWnyAfs4nkH">
            <a:extLst>
              <a:ext uri="{FF2B5EF4-FFF2-40B4-BE49-F238E27FC236}">
                <a16:creationId xmlns:a16="http://schemas.microsoft.com/office/drawing/2014/main" id="{906D8346-DC38-4A2D-9265-72803F4BC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88251" y="183112"/>
            <a:ext cx="2411760" cy="131694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57EDAC-526E-4D61-ADFF-57AC646BE5D2}"/>
              </a:ext>
            </a:extLst>
          </p:cNvPr>
          <p:cNvSpPr txBox="1"/>
          <p:nvPr/>
        </p:nvSpPr>
        <p:spPr>
          <a:xfrm>
            <a:off x="968187" y="1917584"/>
            <a:ext cx="869576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GB" sz="3200" dirty="0"/>
              <a:t>Where we’re going, why we go and what we do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GB" sz="3200" dirty="0"/>
              <a:t>Adults taking us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GB" sz="3200" dirty="0"/>
              <a:t>Packing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GB" sz="3200" dirty="0"/>
              <a:t>Spending Money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GB" sz="3200" dirty="0"/>
              <a:t>Departure Day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GB" sz="3200" dirty="0"/>
              <a:t>Coming Home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GB" sz="3200" dirty="0"/>
              <a:t>Essential Paperwork and Keeping Up to Date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pic>
        <p:nvPicPr>
          <p:cNvPr id="5" name="Picture 4" descr="https://encrypted-tbn0.gstatic.com/images?q=tbn:ANd9GcQr7ciBBz2QB-wMw2eiY0S-h56CZtEWUJ4O3tM5sJ707kLJBpWnyAfs4nkH">
            <a:extLst>
              <a:ext uri="{FF2B5EF4-FFF2-40B4-BE49-F238E27FC236}">
                <a16:creationId xmlns:a16="http://schemas.microsoft.com/office/drawing/2014/main" id="{86055220-E92A-4EF6-827F-BCEE8455F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89" y="183111"/>
            <a:ext cx="2411760" cy="13169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09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2AC21-427D-4911-8833-129BCD928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PGL Windmill Hill – East Sussex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3D51A-D06D-4C3D-9E74-B2999CA83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622706"/>
            <a:ext cx="6942666" cy="5002212"/>
          </a:xfrm>
        </p:spPr>
        <p:txBody>
          <a:bodyPr/>
          <a:lstStyle/>
          <a:p>
            <a:r>
              <a:rPr lang="en-GB" dirty="0"/>
              <a:t>PGL is a self contained activity centre with 24 Hr Security. </a:t>
            </a:r>
          </a:p>
          <a:p>
            <a:r>
              <a:rPr lang="en-GB" dirty="0"/>
              <a:t>Everything we need, accommodation, activities and food, are all on-site. </a:t>
            </a:r>
          </a:p>
          <a:p>
            <a:r>
              <a:rPr lang="en-GB" dirty="0"/>
              <a:t>Located close to the coast on the beautiful Sussex Downs… #views</a:t>
            </a:r>
          </a:p>
        </p:txBody>
      </p:sp>
      <p:pic>
        <p:nvPicPr>
          <p:cNvPr id="5" name="Picture 4" descr="http://4.bp.blogspot.com/-tpnAukbXQkc/T5phARfcn7I/AAAAAAAAAXY/AIrVLrGyIcY/s1600/1windmill_map_for_web.gif">
            <a:extLst>
              <a:ext uri="{FF2B5EF4-FFF2-40B4-BE49-F238E27FC236}">
                <a16:creationId xmlns:a16="http://schemas.microsoft.com/office/drawing/2014/main" id="{36A58D6A-4819-407E-8E04-16CE6D0C0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2229" y="1270000"/>
            <a:ext cx="3456384" cy="2941604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A7D95D-8EAF-41F2-A82A-B4978D724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511" y="3369422"/>
            <a:ext cx="6129489" cy="325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42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0261E-A416-4AC9-9629-6C75DFCE3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381" y="256989"/>
            <a:ext cx="8596668" cy="1320800"/>
          </a:xfrm>
        </p:spPr>
        <p:txBody>
          <a:bodyPr/>
          <a:lstStyle/>
          <a:p>
            <a:pPr algn="ctr"/>
            <a:r>
              <a:rPr lang="en-GB" dirty="0"/>
              <a:t>Trip Objectives…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E8A1-77E8-4852-BC35-03F7D5B59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7789"/>
            <a:ext cx="8596668" cy="4463574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GB" sz="2800" dirty="0">
                <a:latin typeface="+mj-lt"/>
              </a:rPr>
              <a:t>To experience new activities</a:t>
            </a:r>
          </a:p>
          <a:p>
            <a:pPr algn="ctr">
              <a:spcBef>
                <a:spcPct val="20000"/>
              </a:spcBef>
              <a:buNone/>
              <a:defRPr/>
            </a:pPr>
            <a:endParaRPr lang="en-GB" sz="2800" dirty="0">
              <a:latin typeface="+mj-lt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GB" sz="2800" dirty="0">
                <a:latin typeface="+mj-lt"/>
              </a:rPr>
              <a:t>To challenge ourselves by setting and achieving goals</a:t>
            </a:r>
          </a:p>
          <a:p>
            <a:pPr algn="ctr">
              <a:spcBef>
                <a:spcPct val="20000"/>
              </a:spcBef>
              <a:buNone/>
              <a:defRPr/>
            </a:pPr>
            <a:endParaRPr lang="en-GB" sz="2800" dirty="0">
              <a:latin typeface="+mj-lt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GB" sz="2800" dirty="0">
                <a:latin typeface="+mj-lt"/>
              </a:rPr>
              <a:t>To become more independent</a:t>
            </a:r>
          </a:p>
          <a:p>
            <a:pPr algn="ctr">
              <a:spcBef>
                <a:spcPct val="20000"/>
              </a:spcBef>
              <a:buNone/>
              <a:defRPr/>
            </a:pPr>
            <a:endParaRPr lang="en-GB" sz="2800" dirty="0">
              <a:latin typeface="+mj-lt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GB" sz="2800" dirty="0">
                <a:latin typeface="+mj-lt"/>
              </a:rPr>
              <a:t>To support one another and become a good team player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9849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C3072-EF03-4351-B180-31CAE2A33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042" y="475129"/>
            <a:ext cx="5665695" cy="5836024"/>
          </a:xfrm>
        </p:spPr>
        <p:txBody>
          <a:bodyPr>
            <a:normAutofit/>
          </a:bodyPr>
          <a:lstStyle/>
          <a:p>
            <a:r>
              <a:rPr lang="en-GB" dirty="0"/>
              <a:t>We will be allocated accommodation upon arrival. </a:t>
            </a:r>
          </a:p>
          <a:p>
            <a:r>
              <a:rPr lang="en-GB" dirty="0"/>
              <a:t>We will be staying in comfortable wooden lodges, consisting of bunk beds and with an </a:t>
            </a:r>
            <a:r>
              <a:rPr lang="en-GB" dirty="0" err="1"/>
              <a:t>en</a:t>
            </a:r>
            <a:r>
              <a:rPr lang="en-GB" dirty="0"/>
              <a:t>-suite toilet and shower.</a:t>
            </a:r>
          </a:p>
          <a:p>
            <a:r>
              <a:rPr lang="en-GB" dirty="0"/>
              <a:t>Adult rooms are at the end of our allocated block.</a:t>
            </a:r>
          </a:p>
          <a:p>
            <a:r>
              <a:rPr lang="en-GB" dirty="0"/>
              <a:t>All bedding is provided.</a:t>
            </a:r>
          </a:p>
          <a:p>
            <a:endParaRPr lang="en-GB" dirty="0"/>
          </a:p>
          <a:p>
            <a:r>
              <a:rPr lang="en-GB" dirty="0"/>
              <a:t>We will have our meals in the Dining Room alongside other schools and groups.</a:t>
            </a:r>
          </a:p>
          <a:p>
            <a:r>
              <a:rPr lang="en-GB" dirty="0"/>
              <a:t>There is plenty of options available including a well stocked salad bar at lunch and dinner. </a:t>
            </a:r>
          </a:p>
          <a:p>
            <a:r>
              <a:rPr lang="en-GB" dirty="0"/>
              <a:t>The catering staff work very hard in ensuring there is something for everyone to eat and cater to even the “fussiest” of eaters.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5CCA17-5EBA-4E63-8421-5EB9FF54D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0" y="957871"/>
            <a:ext cx="3121973" cy="17483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3CF801-042C-4E76-B0DF-9863C5A2D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249" y="957871"/>
            <a:ext cx="3185832" cy="1784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FFC5F4-100F-4110-B9F0-A230BE0A8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0" y="4114284"/>
            <a:ext cx="3153903" cy="17661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FDB0B7-4AD0-45F2-BB7B-A46B4AD15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7736" y="4114284"/>
            <a:ext cx="3306857" cy="206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9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7C49E-BBAD-4431-B7DC-99F86F0E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Upon arrival, we will be split into 2/3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activity groups for the day sessions.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Pupils from the same bedroom may not be in the same activity group. </a:t>
            </a:r>
            <a:br>
              <a:rPr lang="en-GB" dirty="0">
                <a:solidFill>
                  <a:schemeClr val="tx1"/>
                </a:solidFill>
              </a:rPr>
            </a:b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We are altogether during free time, meals and evening activity sessions. </a:t>
            </a:r>
            <a:br>
              <a:rPr lang="en-GB" dirty="0">
                <a:latin typeface="Comic Sans MS" pitchFamily="66" charset="0"/>
              </a:rPr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9476DB-BAC9-410B-B9D6-0FCB203F0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19" b="11730"/>
          <a:stretch/>
        </p:blipFill>
        <p:spPr>
          <a:xfrm>
            <a:off x="8238563" y="226566"/>
            <a:ext cx="3128681" cy="17038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E75910-A28C-435B-BE74-B054B25E4E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58"/>
          <a:stretch/>
        </p:blipFill>
        <p:spPr>
          <a:xfrm>
            <a:off x="6262581" y="4493765"/>
            <a:ext cx="2876951" cy="2227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6D70D5-47E0-45FE-BC32-8B89866F9E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42" t="16732" r="35073" b="15163"/>
          <a:stretch/>
        </p:blipFill>
        <p:spPr>
          <a:xfrm>
            <a:off x="9350188" y="2147570"/>
            <a:ext cx="2662958" cy="345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81569-6A96-45ED-9035-4EBA1E91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4424"/>
          </a:xfrm>
        </p:spPr>
        <p:txBody>
          <a:bodyPr/>
          <a:lstStyle/>
          <a:p>
            <a:pPr algn="ctr"/>
            <a:r>
              <a:rPr lang="en-GB" dirty="0"/>
              <a:t>A Sample Day at PGL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A80D2-4253-49C1-A6AF-3C656B1A4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4025"/>
            <a:ext cx="8596668" cy="4777338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GB" sz="2400" b="1" dirty="0"/>
          </a:p>
          <a:p>
            <a:pPr>
              <a:buFont typeface="Arial" charset="0"/>
              <a:buNone/>
            </a:pPr>
            <a:r>
              <a:rPr lang="en-GB" sz="2400" b="1" dirty="0"/>
              <a:t>7.30 –</a:t>
            </a:r>
            <a:r>
              <a:rPr lang="en-GB" sz="2400" dirty="0"/>
              <a:t>Wake up call from school staff</a:t>
            </a:r>
          </a:p>
          <a:p>
            <a:pPr>
              <a:buFont typeface="Arial" charset="0"/>
              <a:buNone/>
            </a:pPr>
            <a:r>
              <a:rPr lang="en-GB" sz="2400" b="1" dirty="0"/>
              <a:t>8.00-8.45 – </a:t>
            </a:r>
            <a:r>
              <a:rPr lang="en-GB" sz="2400" dirty="0"/>
              <a:t>Breakfast</a:t>
            </a:r>
          </a:p>
          <a:p>
            <a:pPr>
              <a:buFont typeface="Arial" charset="0"/>
              <a:buNone/>
            </a:pPr>
            <a:r>
              <a:rPr lang="en-GB" sz="2400" b="1" dirty="0"/>
              <a:t>9.00- 12.00 – </a:t>
            </a:r>
            <a:r>
              <a:rPr lang="en-GB" sz="2400" dirty="0"/>
              <a:t>Two activities in groups</a:t>
            </a:r>
          </a:p>
          <a:p>
            <a:pPr>
              <a:buFont typeface="Arial" charset="0"/>
              <a:buNone/>
            </a:pPr>
            <a:r>
              <a:rPr lang="en-GB" sz="2400" b="1" dirty="0"/>
              <a:t>12.00-13.30-</a:t>
            </a:r>
            <a:r>
              <a:rPr lang="en-GB" sz="2400" dirty="0"/>
              <a:t> Lunch and free-time with organised games</a:t>
            </a:r>
          </a:p>
          <a:p>
            <a:pPr>
              <a:buFont typeface="Arial" charset="0"/>
              <a:buNone/>
            </a:pPr>
            <a:r>
              <a:rPr lang="en-GB" sz="2400" b="1" dirty="0"/>
              <a:t>13.30 – 16.30 – </a:t>
            </a:r>
            <a:r>
              <a:rPr lang="en-GB" sz="2400" dirty="0"/>
              <a:t>Two activities in groups</a:t>
            </a:r>
          </a:p>
          <a:p>
            <a:pPr>
              <a:buFont typeface="Arial" charset="0"/>
              <a:buNone/>
            </a:pPr>
            <a:r>
              <a:rPr lang="en-GB" sz="2400" b="1" dirty="0"/>
              <a:t>17.00- 19.00- </a:t>
            </a:r>
            <a:r>
              <a:rPr lang="en-GB" sz="2400" dirty="0"/>
              <a:t>Dinner and free-time </a:t>
            </a:r>
          </a:p>
          <a:p>
            <a:pPr>
              <a:buFont typeface="Arial" charset="0"/>
              <a:buNone/>
            </a:pPr>
            <a:r>
              <a:rPr lang="en-GB" sz="2400" b="1" dirty="0"/>
              <a:t>19.00-20.30 – </a:t>
            </a:r>
            <a:r>
              <a:rPr lang="en-GB" sz="2400" dirty="0"/>
              <a:t>Organised evening activity</a:t>
            </a:r>
          </a:p>
          <a:p>
            <a:pPr>
              <a:buFont typeface="Arial" charset="0"/>
              <a:buNone/>
            </a:pPr>
            <a:r>
              <a:rPr lang="en-GB" sz="2400" b="1" dirty="0"/>
              <a:t>21.00-</a:t>
            </a:r>
            <a:r>
              <a:rPr lang="en-GB" sz="2400" dirty="0"/>
              <a:t> Lights out!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68DA60-59E4-44D5-86A5-7ED2ECA2D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139" y="4177552"/>
            <a:ext cx="3643519" cy="24794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DE3853-5693-49B7-920C-EDA8A36BE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296" y="175953"/>
            <a:ext cx="2139763" cy="323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24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5472-DC3D-4D8B-93A0-F7858FC07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5106"/>
          </a:xfrm>
        </p:spPr>
        <p:txBody>
          <a:bodyPr/>
          <a:lstStyle/>
          <a:p>
            <a:pPr algn="ctr"/>
            <a:r>
              <a:rPr lang="en-GB" dirty="0"/>
              <a:t>Behaviour and Keeping Safe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9F063-B6C1-407C-81DD-F1C8ACCF6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052" y="1757083"/>
            <a:ext cx="8596668" cy="4624938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b="1" dirty="0">
                <a:latin typeface="+mj-lt"/>
              </a:rPr>
              <a:t>Pupils will not be allowed to take part in any activity that either PGL or school staff consider to be a danger as a direct result of misbehaviour and/or lack of listening to/following safety instructions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543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23086-A726-4312-BCE3-2F41AAC16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747" y="81725"/>
            <a:ext cx="8596668" cy="860400"/>
          </a:xfrm>
        </p:spPr>
        <p:txBody>
          <a:bodyPr/>
          <a:lstStyle/>
          <a:p>
            <a:pPr algn="ctr"/>
            <a:r>
              <a:rPr lang="en-GB" dirty="0"/>
              <a:t>The Adults Attending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6C608-28EB-417D-90FA-43E1501FB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9358" y="1055661"/>
            <a:ext cx="8596668" cy="860400"/>
          </a:xfrm>
        </p:spPr>
        <p:txBody>
          <a:bodyPr/>
          <a:lstStyle/>
          <a:p>
            <a:pPr algn="ctr"/>
            <a:r>
              <a:rPr lang="en-GB" dirty="0"/>
              <a:t>Drum roll please….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5678E98-FAD2-480B-A0E2-A5563FFBF0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66" y="1849513"/>
            <a:ext cx="1927297" cy="1927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EBB22F-110D-4B58-BB9F-BB31E9F96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369" y="1784074"/>
            <a:ext cx="1929709" cy="19272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42EF11-8C66-4858-A133-EF3500AB7EFD}"/>
              </a:ext>
            </a:extLst>
          </p:cNvPr>
          <p:cNvSpPr txBox="1"/>
          <p:nvPr/>
        </p:nvSpPr>
        <p:spPr>
          <a:xfrm>
            <a:off x="1828698" y="3890894"/>
            <a:ext cx="208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Mrs Cousins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4FD665-6F4E-45CC-AF9F-2D1D31A971AA}"/>
              </a:ext>
            </a:extLst>
          </p:cNvPr>
          <p:cNvSpPr txBox="1"/>
          <p:nvPr/>
        </p:nvSpPr>
        <p:spPr>
          <a:xfrm>
            <a:off x="6559369" y="3869583"/>
            <a:ext cx="208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Mrs Munn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4EA973-B7FD-4A62-BBC9-7613B47D05A7}"/>
              </a:ext>
            </a:extLst>
          </p:cNvPr>
          <p:cNvSpPr txBox="1"/>
          <p:nvPr/>
        </p:nvSpPr>
        <p:spPr>
          <a:xfrm>
            <a:off x="1748232" y="6280222"/>
            <a:ext cx="208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Mrs Smith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95ED1D-E48A-44F4-AA2C-CB411E0F25AB}"/>
              </a:ext>
            </a:extLst>
          </p:cNvPr>
          <p:cNvSpPr txBox="1"/>
          <p:nvPr/>
        </p:nvSpPr>
        <p:spPr>
          <a:xfrm>
            <a:off x="6559369" y="6245336"/>
            <a:ext cx="208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Mr Walton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94C36C-40DD-4CA4-A067-EE637A9BB8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166" y="4315863"/>
            <a:ext cx="1929473" cy="19294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A92433-3B26-4B3D-8A03-5E8B0C6A0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9369" y="4267040"/>
            <a:ext cx="1950171" cy="195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269</TotalTime>
  <Words>958</Words>
  <Application>Microsoft Office PowerPoint</Application>
  <PresentationFormat>Widescreen</PresentationFormat>
  <Paragraphs>124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Comic Sans MS</vt:lpstr>
      <vt:lpstr>Trebuchet MS</vt:lpstr>
      <vt:lpstr>Wingdings 3</vt:lpstr>
      <vt:lpstr>Facet</vt:lpstr>
      <vt:lpstr>PGL Parent’s Meeting</vt:lpstr>
      <vt:lpstr>Contents of Today’s Meeting   </vt:lpstr>
      <vt:lpstr>PGL Windmill Hill – East Sussex</vt:lpstr>
      <vt:lpstr>Trip Objectives…</vt:lpstr>
      <vt:lpstr>PowerPoint Presentation</vt:lpstr>
      <vt:lpstr>Upon arrival, we will be split into 2/3 activity groups for the day sessions.  Pupils from the same bedroom may not be in the same activity group.   We are altogether during free time, meals and evening activity sessions.  </vt:lpstr>
      <vt:lpstr>A Sample Day at PGL</vt:lpstr>
      <vt:lpstr>Behaviour and Keeping Safe</vt:lpstr>
      <vt:lpstr>The Adults Attending</vt:lpstr>
      <vt:lpstr>PowerPoint Presentation</vt:lpstr>
      <vt:lpstr>Packing Tips</vt:lpstr>
      <vt:lpstr>What not to pack in your  child’s bag…</vt:lpstr>
      <vt:lpstr>Spending Money</vt:lpstr>
      <vt:lpstr>Departure Day</vt:lpstr>
      <vt:lpstr>Coming Home</vt:lpstr>
      <vt:lpstr>The Paperwork</vt:lpstr>
      <vt:lpstr>Medication</vt:lpstr>
      <vt:lpstr>Keeping in Touch</vt:lpstr>
      <vt:lpstr>We look forward to taking you all on PGL this year!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PGL Parent’s Meeting</dc:title>
  <dc:creator>Mrs M Cousins</dc:creator>
  <cp:lastModifiedBy>Mrs M Cousins</cp:lastModifiedBy>
  <cp:revision>19</cp:revision>
  <dcterms:created xsi:type="dcterms:W3CDTF">2025-02-04T17:06:41Z</dcterms:created>
  <dcterms:modified xsi:type="dcterms:W3CDTF">2025-03-09T18:46:28Z</dcterms:modified>
</cp:coreProperties>
</file>