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65" r:id="rId3"/>
    <p:sldId id="259" r:id="rId4"/>
    <p:sldId id="266" r:id="rId5"/>
    <p:sldId id="270" r:id="rId6"/>
    <p:sldId id="271" r:id="rId7"/>
    <p:sldId id="262" r:id="rId8"/>
    <p:sldId id="263" r:id="rId9"/>
    <p:sldId id="269"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2" autoAdjust="0"/>
    <p:restoredTop sz="93362" autoAdjust="0"/>
  </p:normalViewPr>
  <p:slideViewPr>
    <p:cSldViewPr snapToGrid="0">
      <p:cViewPr varScale="1">
        <p:scale>
          <a:sx n="72" d="100"/>
          <a:sy n="72" d="100"/>
        </p:scale>
        <p:origin x="1094" y="58"/>
      </p:cViewPr>
      <p:guideLst/>
    </p:cSldViewPr>
  </p:slideViewPr>
  <p:outlineViewPr>
    <p:cViewPr>
      <p:scale>
        <a:sx n="33" d="100"/>
        <a:sy n="33" d="100"/>
      </p:scale>
      <p:origin x="0" y="-11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4742733-9E07-4254-84BD-83D8B08FF971}" type="datetimeFigureOut">
              <a:rPr lang="en-GB" smtClean="0"/>
              <a:t>18/06/2025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7BD3A21-13B8-4F7C-A6B0-6957789CBA65}" type="slidenum">
              <a:rPr lang="en-GB" smtClean="0"/>
              <a:t>‹#›</a:t>
            </a:fld>
            <a:endParaRPr lang="en-GB"/>
          </a:p>
        </p:txBody>
      </p:sp>
    </p:spTree>
    <p:extLst>
      <p:ext uri="{BB962C8B-B14F-4D97-AF65-F5344CB8AC3E}">
        <p14:creationId xmlns:p14="http://schemas.microsoft.com/office/powerpoint/2010/main" val="37794085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9D7C310-4929-4730-A404-4101B1E8F9B8}"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2686951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D7C310-4929-4730-A404-4101B1E8F9B8}"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1642683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D7C310-4929-4730-A404-4101B1E8F9B8}"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252535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D7C310-4929-4730-A404-4101B1E8F9B8}"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304681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D7C310-4929-4730-A404-4101B1E8F9B8}"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272520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9D7C310-4929-4730-A404-4101B1E8F9B8}"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2008274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9D7C310-4929-4730-A404-4101B1E8F9B8}" type="datetimeFigureOut">
              <a:rPr lang="en-GB" smtClean="0"/>
              <a:t>18/06/2025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1917984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9D7C310-4929-4730-A404-4101B1E8F9B8}" type="datetimeFigureOut">
              <a:rPr lang="en-GB" smtClean="0"/>
              <a:t>18/06/2025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2868564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7C310-4929-4730-A404-4101B1E8F9B8}" type="datetimeFigureOut">
              <a:rPr lang="en-GB" smtClean="0"/>
              <a:t>18/06/2025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1822828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D7C310-4929-4730-A404-4101B1E8F9B8}"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1444281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D7C310-4929-4730-A404-4101B1E8F9B8}"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504447-2CBD-4F49-9977-42139E16A3EC}" type="slidenum">
              <a:rPr lang="en-GB" smtClean="0"/>
              <a:t>‹#›</a:t>
            </a:fld>
            <a:endParaRPr lang="en-GB"/>
          </a:p>
        </p:txBody>
      </p:sp>
    </p:spTree>
    <p:extLst>
      <p:ext uri="{BB962C8B-B14F-4D97-AF65-F5344CB8AC3E}">
        <p14:creationId xmlns:p14="http://schemas.microsoft.com/office/powerpoint/2010/main" val="303903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7C310-4929-4730-A404-4101B1E8F9B8}" type="datetimeFigureOut">
              <a:rPr lang="en-GB" smtClean="0"/>
              <a:t>18/06/2025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04447-2CBD-4F49-9977-42139E16A3EC}" type="slidenum">
              <a:rPr lang="en-GB" smtClean="0"/>
              <a:t>‹#›</a:t>
            </a:fld>
            <a:endParaRPr lang="en-GB"/>
          </a:p>
        </p:txBody>
      </p:sp>
    </p:spTree>
    <p:extLst>
      <p:ext uri="{BB962C8B-B14F-4D97-AF65-F5344CB8AC3E}">
        <p14:creationId xmlns:p14="http://schemas.microsoft.com/office/powerpoint/2010/main" val="408515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medway.gov.uk/medwaytest"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kent.gov.uk/education-and-children/schools/school-places/secondary-school-plac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Higham Primary School</a:t>
            </a:r>
            <a:br>
              <a:rPr lang="en-GB" dirty="0"/>
            </a:br>
            <a:br>
              <a:rPr lang="en-GB" dirty="0"/>
            </a:br>
            <a:r>
              <a:rPr lang="en-GB" dirty="0"/>
              <a:t>Secondary Admissions</a:t>
            </a:r>
            <a:br>
              <a:rPr lang="en-GB" dirty="0"/>
            </a:br>
            <a:r>
              <a:rPr lang="en-GB" dirty="0"/>
              <a:t>Information Evening</a:t>
            </a:r>
          </a:p>
        </p:txBody>
      </p:sp>
      <p:sp>
        <p:nvSpPr>
          <p:cNvPr id="3" name="Subtitle 2"/>
          <p:cNvSpPr>
            <a:spLocks noGrp="1"/>
          </p:cNvSpPr>
          <p:nvPr>
            <p:ph type="subTitle" idx="1"/>
          </p:nvPr>
        </p:nvSpPr>
        <p:spPr/>
        <p:txBody>
          <a:bodyPr/>
          <a:lstStyle/>
          <a:p>
            <a:endParaRPr lang="en-GB" dirty="0"/>
          </a:p>
          <a:p>
            <a:r>
              <a:rPr lang="en-GB" dirty="0"/>
              <a:t>18.6.25</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bwMode="auto">
          <a:xfrm>
            <a:off x="304801" y="925988"/>
            <a:ext cx="1981199" cy="792345"/>
          </a:xfrm>
          <a:prstGeom prst="rect">
            <a:avLst/>
          </a:prstGeom>
          <a:noFill/>
          <a:ln>
            <a:noFill/>
          </a:ln>
          <a:extLst>
            <a:ext uri="{53640926-AAD7-44D8-BBD7-CCE9431645EC}">
              <a14:shadowObscured xmlns:a14="http://schemas.microsoft.com/office/drawing/2010/main"/>
            </a:ext>
          </a:extLst>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bwMode="auto">
          <a:xfrm>
            <a:off x="9752232" y="925988"/>
            <a:ext cx="2066925" cy="826630"/>
          </a:xfrm>
          <a:prstGeom prst="rect">
            <a:avLst/>
          </a:prstGeom>
          <a:noFill/>
          <a:ln>
            <a:noFill/>
          </a:ln>
          <a:extLst>
            <a:ext uri="{53640926-AAD7-44D8-BBD7-CCE9431645EC}">
              <a14:shadowObscured xmlns:a14="http://schemas.microsoft.com/office/drawing/2010/main"/>
            </a:ext>
          </a:extLst>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bwMode="auto">
          <a:xfrm>
            <a:off x="4653643" y="5073389"/>
            <a:ext cx="3004458" cy="120157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723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Choosing a secondary school….</a:t>
            </a:r>
          </a:p>
        </p:txBody>
      </p:sp>
      <p:sp>
        <p:nvSpPr>
          <p:cNvPr id="3" name="Content Placeholder 2"/>
          <p:cNvSpPr>
            <a:spLocks noGrp="1"/>
          </p:cNvSpPr>
          <p:nvPr>
            <p:ph idx="1"/>
          </p:nvPr>
        </p:nvSpPr>
        <p:spPr>
          <a:xfrm>
            <a:off x="838200" y="1387929"/>
            <a:ext cx="10515600" cy="4789034"/>
          </a:xfrm>
        </p:spPr>
        <p:txBody>
          <a:bodyPr>
            <a:normAutofit fontScale="85000" lnSpcReduction="10000"/>
          </a:bodyPr>
          <a:lstStyle/>
          <a:p>
            <a:r>
              <a:rPr lang="en-GB" b="1" dirty="0"/>
              <a:t>All secondary schools have an opening </a:t>
            </a:r>
            <a:r>
              <a:rPr lang="en-GB" b="1" u="sng" dirty="0"/>
              <a:t>evening</a:t>
            </a:r>
            <a:r>
              <a:rPr lang="en-GB" b="1" dirty="0"/>
              <a:t> in Term 1.</a:t>
            </a:r>
          </a:p>
          <a:p>
            <a:pPr marL="0" indent="0">
              <a:buNone/>
            </a:pPr>
            <a:r>
              <a:rPr lang="en-GB" dirty="0"/>
              <a:t>Some need to be pre-booked so check with the school you would like to visit. Some start as early as 5pm so be prepared and check in advance on their website.</a:t>
            </a:r>
          </a:p>
          <a:p>
            <a:pPr marL="0" indent="0">
              <a:buNone/>
            </a:pPr>
            <a:r>
              <a:rPr lang="en-GB" dirty="0"/>
              <a:t>It is good to visit when in Year 5 and when in Year 6. </a:t>
            </a:r>
          </a:p>
          <a:p>
            <a:pPr marL="0" indent="0">
              <a:buNone/>
            </a:pPr>
            <a:r>
              <a:rPr lang="en-GB" dirty="0"/>
              <a:t>If you are not sure contact the school.</a:t>
            </a:r>
          </a:p>
          <a:p>
            <a:r>
              <a:rPr lang="en-GB" b="1" dirty="0"/>
              <a:t>Look at as many secondary schools as possible so as to make an informed choice.</a:t>
            </a:r>
          </a:p>
          <a:p>
            <a:r>
              <a:rPr lang="en-GB" b="1" dirty="0"/>
              <a:t>If your child is SEN always ask to speak to the SENCO to get a feel for what they can offer.</a:t>
            </a:r>
          </a:p>
          <a:p>
            <a:r>
              <a:rPr lang="en-GB" b="1" dirty="0"/>
              <a:t>All secondary schools have an open </a:t>
            </a:r>
            <a:r>
              <a:rPr lang="en-GB" b="1" u="sng" dirty="0"/>
              <a:t>morning</a:t>
            </a:r>
            <a:r>
              <a:rPr lang="en-GB" b="1" dirty="0"/>
              <a:t> in term 1 – These need to be booked in advance directly with the school.</a:t>
            </a:r>
          </a:p>
          <a:p>
            <a:pPr marL="0" indent="0">
              <a:buNone/>
            </a:pPr>
            <a:r>
              <a:rPr lang="en-GB" dirty="0"/>
              <a:t>This gives you an idea of the school in action. Alert us if you intend to visit a school and the absence will be authorised.</a:t>
            </a:r>
          </a:p>
          <a:p>
            <a:endParaRPr lang="en-GB" b="1" dirty="0"/>
          </a:p>
        </p:txBody>
      </p:sp>
    </p:spTree>
    <p:extLst>
      <p:ext uri="{BB962C8B-B14F-4D97-AF65-F5344CB8AC3E}">
        <p14:creationId xmlns:p14="http://schemas.microsoft.com/office/powerpoint/2010/main" val="363598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74988" y="624414"/>
            <a:ext cx="4004841" cy="1569660"/>
          </a:xfrm>
          <a:prstGeom prst="rect">
            <a:avLst/>
          </a:prstGeom>
          <a:noFill/>
        </p:spPr>
        <p:txBody>
          <a:bodyPr wrap="square" rtlCol="0">
            <a:spAutoFit/>
          </a:bodyPr>
          <a:lstStyle/>
          <a:p>
            <a:r>
              <a:rPr lang="en-GB" sz="4800" dirty="0"/>
              <a:t>Key Dates….</a:t>
            </a:r>
          </a:p>
          <a:p>
            <a:pPr algn="ctr"/>
            <a:r>
              <a:rPr lang="en-GB" sz="4800" b="1" u="sng" dirty="0"/>
              <a:t>Kent</a:t>
            </a:r>
          </a:p>
        </p:txBody>
      </p:sp>
      <p:graphicFrame>
        <p:nvGraphicFramePr>
          <p:cNvPr id="4" name="Table 3"/>
          <p:cNvGraphicFramePr>
            <a:graphicFrameLocks noGrp="1"/>
          </p:cNvGraphicFramePr>
          <p:nvPr>
            <p:extLst>
              <p:ext uri="{D42A27DB-BD31-4B8C-83A1-F6EECF244321}">
                <p14:modId xmlns:p14="http://schemas.microsoft.com/office/powerpoint/2010/main" val="3672810246"/>
              </p:ext>
            </p:extLst>
          </p:nvPr>
        </p:nvGraphicFramePr>
        <p:xfrm>
          <a:off x="391886" y="114302"/>
          <a:ext cx="8001000" cy="5974812"/>
        </p:xfrm>
        <a:graphic>
          <a:graphicData uri="http://schemas.openxmlformats.org/drawingml/2006/table">
            <a:tbl>
              <a:tblPr firstRow="1" bandRow="1">
                <a:tableStyleId>{5C22544A-7EE6-4342-B048-85BDC9FD1C3A}</a:tableStyleId>
              </a:tblPr>
              <a:tblGrid>
                <a:gridCol w="5901338">
                  <a:extLst>
                    <a:ext uri="{9D8B030D-6E8A-4147-A177-3AD203B41FA5}">
                      <a16:colId xmlns:a16="http://schemas.microsoft.com/office/drawing/2014/main" val="3425996867"/>
                    </a:ext>
                  </a:extLst>
                </a:gridCol>
                <a:gridCol w="2099662">
                  <a:extLst>
                    <a:ext uri="{9D8B030D-6E8A-4147-A177-3AD203B41FA5}">
                      <a16:colId xmlns:a16="http://schemas.microsoft.com/office/drawing/2014/main" val="1094317623"/>
                    </a:ext>
                  </a:extLst>
                </a:gridCol>
              </a:tblGrid>
              <a:tr h="402372">
                <a:tc>
                  <a:txBody>
                    <a:bodyPr/>
                    <a:lstStyle/>
                    <a:p>
                      <a:pPr algn="ctr"/>
                      <a:r>
                        <a:rPr lang="en-GB" sz="1200" dirty="0"/>
                        <a:t>Key Action</a:t>
                      </a:r>
                    </a:p>
                  </a:txBody>
                  <a:tcPr/>
                </a:tc>
                <a:tc>
                  <a:txBody>
                    <a:bodyPr/>
                    <a:lstStyle/>
                    <a:p>
                      <a:pPr algn="ctr"/>
                      <a:r>
                        <a:rPr lang="en-GB" sz="1200" dirty="0"/>
                        <a:t>Scheme date</a:t>
                      </a:r>
                    </a:p>
                  </a:txBody>
                  <a:tcPr/>
                </a:tc>
                <a:extLst>
                  <a:ext uri="{0D108BD9-81ED-4DB2-BD59-A6C34878D82A}">
                    <a16:rowId xmlns:a16="http://schemas.microsoft.com/office/drawing/2014/main" val="4158085204"/>
                  </a:ext>
                </a:extLst>
              </a:tr>
              <a:tr h="402372">
                <a:tc>
                  <a:txBody>
                    <a:bodyPr/>
                    <a:lstStyle/>
                    <a:p>
                      <a:r>
                        <a:rPr lang="en-GB" sz="1200" dirty="0"/>
                        <a:t>Registration for testing opens</a:t>
                      </a:r>
                    </a:p>
                  </a:txBody>
                  <a:tcPr/>
                </a:tc>
                <a:tc>
                  <a:txBody>
                    <a:bodyPr/>
                    <a:lstStyle/>
                    <a:p>
                      <a:r>
                        <a:rPr lang="en-GB" sz="1200" dirty="0"/>
                        <a:t>Monday 2 June 2025</a:t>
                      </a:r>
                    </a:p>
                  </a:txBody>
                  <a:tcPr/>
                </a:tc>
                <a:extLst>
                  <a:ext uri="{0D108BD9-81ED-4DB2-BD59-A6C34878D82A}">
                    <a16:rowId xmlns:a16="http://schemas.microsoft.com/office/drawing/2014/main" val="1525025534"/>
                  </a:ext>
                </a:extLst>
              </a:tr>
              <a:tr h="402372">
                <a:tc>
                  <a:txBody>
                    <a:bodyPr/>
                    <a:lstStyle/>
                    <a:p>
                      <a:r>
                        <a:rPr lang="en-GB" sz="1200" dirty="0"/>
                        <a:t>Closing date for registration</a:t>
                      </a:r>
                    </a:p>
                  </a:txBody>
                  <a:tcPr/>
                </a:tc>
                <a:tc>
                  <a:txBody>
                    <a:bodyPr/>
                    <a:lstStyle/>
                    <a:p>
                      <a:r>
                        <a:rPr lang="en-GB" sz="1200" dirty="0"/>
                        <a:t>Tuesday 1 July 2025 (midnight)</a:t>
                      </a:r>
                    </a:p>
                  </a:txBody>
                  <a:tcPr/>
                </a:tc>
                <a:extLst>
                  <a:ext uri="{0D108BD9-81ED-4DB2-BD59-A6C34878D82A}">
                    <a16:rowId xmlns:a16="http://schemas.microsoft.com/office/drawing/2014/main" val="79324112"/>
                  </a:ext>
                </a:extLst>
              </a:tr>
              <a:tr h="402372">
                <a:tc>
                  <a:txBody>
                    <a:bodyPr/>
                    <a:lstStyle/>
                    <a:p>
                      <a:r>
                        <a:rPr lang="en-GB" sz="1200" dirty="0"/>
                        <a:t>Application for Secondary Transfer opens</a:t>
                      </a:r>
                    </a:p>
                  </a:txBody>
                  <a:tcPr/>
                </a:tc>
                <a:tc>
                  <a:txBody>
                    <a:bodyPr/>
                    <a:lstStyle/>
                    <a:p>
                      <a:r>
                        <a:rPr lang="en-GB" sz="1200" dirty="0"/>
                        <a:t>Monday 1 September 2025</a:t>
                      </a:r>
                    </a:p>
                  </a:txBody>
                  <a:tcPr/>
                </a:tc>
                <a:extLst>
                  <a:ext uri="{0D108BD9-81ED-4DB2-BD59-A6C34878D82A}">
                    <a16:rowId xmlns:a16="http://schemas.microsoft.com/office/drawing/2014/main" val="3297339651"/>
                  </a:ext>
                </a:extLst>
              </a:tr>
              <a:tr h="402372">
                <a:tc>
                  <a:txBody>
                    <a:bodyPr/>
                    <a:lstStyle/>
                    <a:p>
                      <a:r>
                        <a:rPr lang="en-GB" sz="1200" dirty="0"/>
                        <a:t>Test date for pupils in Kent Primary schools</a:t>
                      </a:r>
                    </a:p>
                  </a:txBody>
                  <a:tcPr/>
                </a:tc>
                <a:tc>
                  <a:txBody>
                    <a:bodyPr/>
                    <a:lstStyle/>
                    <a:p>
                      <a:r>
                        <a:rPr lang="en-GB" sz="1200" dirty="0"/>
                        <a:t>Thursday 11 September 2025</a:t>
                      </a:r>
                    </a:p>
                  </a:txBody>
                  <a:tcPr/>
                </a:tc>
                <a:extLst>
                  <a:ext uri="{0D108BD9-81ED-4DB2-BD59-A6C34878D82A}">
                    <a16:rowId xmlns:a16="http://schemas.microsoft.com/office/drawing/2014/main" val="2735427100"/>
                  </a:ext>
                </a:extLst>
              </a:tr>
              <a:tr h="402372">
                <a:tc>
                  <a:txBody>
                    <a:bodyPr/>
                    <a:lstStyle/>
                    <a:p>
                      <a:r>
                        <a:rPr lang="en-GB" sz="1200" dirty="0"/>
                        <a:t>Test date for pupils not in Kent Primary schools from</a:t>
                      </a:r>
                    </a:p>
                  </a:txBody>
                  <a:tcPr/>
                </a:tc>
                <a:tc>
                  <a:txBody>
                    <a:bodyPr/>
                    <a:lstStyle/>
                    <a:p>
                      <a:r>
                        <a:rPr lang="en-GB" sz="1200" dirty="0"/>
                        <a:t>Weekend of 13/14 Sept 2025</a:t>
                      </a:r>
                    </a:p>
                  </a:txBody>
                  <a:tcPr/>
                </a:tc>
                <a:extLst>
                  <a:ext uri="{0D108BD9-81ED-4DB2-BD59-A6C34878D82A}">
                    <a16:rowId xmlns:a16="http://schemas.microsoft.com/office/drawing/2014/main" val="3456583225"/>
                  </a:ext>
                </a:extLst>
              </a:tr>
              <a:tr h="402372">
                <a:tc>
                  <a:txBody>
                    <a:bodyPr/>
                    <a:lstStyle/>
                    <a:p>
                      <a:r>
                        <a:rPr lang="en-GB" sz="1200" dirty="0"/>
                        <a:t>Assessment decision sent to parents</a:t>
                      </a:r>
                    </a:p>
                  </a:txBody>
                  <a:tcPr/>
                </a:tc>
                <a:tc>
                  <a:txBody>
                    <a:bodyPr/>
                    <a:lstStyle/>
                    <a:p>
                      <a:r>
                        <a:rPr lang="en-GB" sz="1200" dirty="0"/>
                        <a:t>Thursday 16 October 2025</a:t>
                      </a:r>
                    </a:p>
                  </a:txBody>
                  <a:tcPr/>
                </a:tc>
                <a:extLst>
                  <a:ext uri="{0D108BD9-81ED-4DB2-BD59-A6C34878D82A}">
                    <a16:rowId xmlns:a16="http://schemas.microsoft.com/office/drawing/2014/main" val="1322147133"/>
                  </a:ext>
                </a:extLst>
              </a:tr>
              <a:tr h="402372">
                <a:tc>
                  <a:txBody>
                    <a:bodyPr/>
                    <a:lstStyle/>
                    <a:p>
                      <a:r>
                        <a:rPr lang="en-GB" sz="1200" dirty="0"/>
                        <a:t>National closing date for application forms</a:t>
                      </a:r>
                    </a:p>
                  </a:txBody>
                  <a:tcPr/>
                </a:tc>
                <a:tc>
                  <a:txBody>
                    <a:bodyPr/>
                    <a:lstStyle/>
                    <a:p>
                      <a:r>
                        <a:rPr lang="en-GB" sz="1200" dirty="0"/>
                        <a:t>Friday 31 October 2025</a:t>
                      </a:r>
                    </a:p>
                  </a:txBody>
                  <a:tcPr/>
                </a:tc>
                <a:extLst>
                  <a:ext uri="{0D108BD9-81ED-4DB2-BD59-A6C34878D82A}">
                    <a16:rowId xmlns:a16="http://schemas.microsoft.com/office/drawing/2014/main" val="1904130384"/>
                  </a:ext>
                </a:extLst>
              </a:tr>
              <a:tr h="402372">
                <a:tc>
                  <a:txBody>
                    <a:bodyPr/>
                    <a:lstStyle/>
                    <a:p>
                      <a:r>
                        <a:rPr lang="en-GB" sz="1200" dirty="0"/>
                        <a:t>National Offer Day: e-mails sent after 4pm</a:t>
                      </a:r>
                    </a:p>
                  </a:txBody>
                  <a:tcPr/>
                </a:tc>
                <a:tc>
                  <a:txBody>
                    <a:bodyPr/>
                    <a:lstStyle/>
                    <a:p>
                      <a:r>
                        <a:rPr lang="en-GB" sz="1200" dirty="0"/>
                        <a:t>Monday 2 March 2026</a:t>
                      </a:r>
                    </a:p>
                  </a:txBody>
                  <a:tcPr/>
                </a:tc>
                <a:extLst>
                  <a:ext uri="{0D108BD9-81ED-4DB2-BD59-A6C34878D82A}">
                    <a16:rowId xmlns:a16="http://schemas.microsoft.com/office/drawing/2014/main" val="1923953062"/>
                  </a:ext>
                </a:extLst>
              </a:tr>
              <a:tr h="402372">
                <a:tc>
                  <a:txBody>
                    <a:bodyPr/>
                    <a:lstStyle/>
                    <a:p>
                      <a:r>
                        <a:rPr lang="en-GB" sz="1200" dirty="0"/>
                        <a:t>Schools send out welcome letters no earlier than</a:t>
                      </a:r>
                    </a:p>
                  </a:txBody>
                  <a:tcPr/>
                </a:tc>
                <a:tc>
                  <a:txBody>
                    <a:bodyPr/>
                    <a:lstStyle/>
                    <a:p>
                      <a:r>
                        <a:rPr lang="en-GB" sz="1200" dirty="0"/>
                        <a:t>Wednesday 4 March 2026</a:t>
                      </a:r>
                    </a:p>
                  </a:txBody>
                  <a:tcPr/>
                </a:tc>
                <a:extLst>
                  <a:ext uri="{0D108BD9-81ED-4DB2-BD59-A6C34878D82A}">
                    <a16:rowId xmlns:a16="http://schemas.microsoft.com/office/drawing/2014/main" val="339293195"/>
                  </a:ext>
                </a:extLst>
              </a:tr>
              <a:tr h="746946">
                <a:tc>
                  <a:txBody>
                    <a:bodyPr/>
                    <a:lstStyle/>
                    <a:p>
                      <a:r>
                        <a:rPr lang="en-GB" sz="1200" dirty="0"/>
                        <a:t>Deadline for late applications and waiting list requests to be included in the Kent County Council reallocation stage. Also the date by which places should be accepted or declined to schools. </a:t>
                      </a:r>
                    </a:p>
                  </a:txBody>
                  <a:tcPr/>
                </a:tc>
                <a:tc>
                  <a:txBody>
                    <a:bodyPr/>
                    <a:lstStyle/>
                    <a:p>
                      <a:r>
                        <a:rPr lang="en-GB" sz="1200" dirty="0">
                          <a:solidFill>
                            <a:srgbClr val="FF0000"/>
                          </a:solidFill>
                        </a:rPr>
                        <a:t>Approximate: Monday 16 March 2026</a:t>
                      </a:r>
                    </a:p>
                  </a:txBody>
                  <a:tcPr/>
                </a:tc>
                <a:extLst>
                  <a:ext uri="{0D108BD9-81ED-4DB2-BD59-A6C34878D82A}">
                    <a16:rowId xmlns:a16="http://schemas.microsoft.com/office/drawing/2014/main" val="92080640"/>
                  </a:ext>
                </a:extLst>
              </a:tr>
              <a:tr h="402372">
                <a:tc>
                  <a:txBody>
                    <a:bodyPr/>
                    <a:lstStyle/>
                    <a:p>
                      <a:r>
                        <a:rPr lang="en-GB" sz="1200" dirty="0"/>
                        <a:t>Deadline for lodging appeals</a:t>
                      </a:r>
                    </a:p>
                  </a:txBody>
                  <a:tcPr/>
                </a:tc>
                <a:tc>
                  <a:txBody>
                    <a:bodyPr/>
                    <a:lstStyle/>
                    <a:p>
                      <a:r>
                        <a:rPr lang="en-GB" sz="1200" dirty="0">
                          <a:solidFill>
                            <a:srgbClr val="FF0000"/>
                          </a:solidFill>
                        </a:rPr>
                        <a:t>Approximate: Monday 30 March 2026</a:t>
                      </a:r>
                    </a:p>
                  </a:txBody>
                  <a:tcPr/>
                </a:tc>
                <a:extLst>
                  <a:ext uri="{0D108BD9-81ED-4DB2-BD59-A6C34878D82A}">
                    <a16:rowId xmlns:a16="http://schemas.microsoft.com/office/drawing/2014/main" val="892668246"/>
                  </a:ext>
                </a:extLst>
              </a:tr>
              <a:tr h="746946">
                <a:tc>
                  <a:txBody>
                    <a:bodyPr/>
                    <a:lstStyle/>
                    <a:p>
                      <a:r>
                        <a:rPr lang="en-GB" sz="1200" dirty="0"/>
                        <a:t>Kent County Council to reallocate places that have become available from the schools’ waiting lists. After this point, schools will take back ownership of their waiting lists. </a:t>
                      </a:r>
                    </a:p>
                  </a:txBody>
                  <a:tcPr/>
                </a:tc>
                <a:tc>
                  <a:txBody>
                    <a:bodyPr/>
                    <a:lstStyle/>
                    <a:p>
                      <a:r>
                        <a:rPr lang="en-GB" sz="1200" dirty="0">
                          <a:solidFill>
                            <a:srgbClr val="FF0000"/>
                          </a:solidFill>
                        </a:rPr>
                        <a:t>Approximate: Friday 24 April 2026</a:t>
                      </a:r>
                    </a:p>
                  </a:txBody>
                  <a:tcPr/>
                </a:tc>
                <a:extLst>
                  <a:ext uri="{0D108BD9-81ED-4DB2-BD59-A6C34878D82A}">
                    <a16:rowId xmlns:a16="http://schemas.microsoft.com/office/drawing/2014/main" val="438308356"/>
                  </a:ext>
                </a:extLst>
              </a:tr>
            </a:tbl>
          </a:graphicData>
        </a:graphic>
      </p:graphicFrame>
    </p:spTree>
    <p:extLst>
      <p:ext uri="{BB962C8B-B14F-4D97-AF65-F5344CB8AC3E}">
        <p14:creationId xmlns:p14="http://schemas.microsoft.com/office/powerpoint/2010/main" val="797311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44405" y="717630"/>
            <a:ext cx="3576577" cy="1569660"/>
          </a:xfrm>
          <a:prstGeom prst="rect">
            <a:avLst/>
          </a:prstGeom>
          <a:noFill/>
        </p:spPr>
        <p:txBody>
          <a:bodyPr wrap="square" rtlCol="0">
            <a:spAutoFit/>
          </a:bodyPr>
          <a:lstStyle/>
          <a:p>
            <a:r>
              <a:rPr lang="en-GB" sz="4800" dirty="0"/>
              <a:t>Key Dates…</a:t>
            </a:r>
          </a:p>
          <a:p>
            <a:pPr algn="ctr"/>
            <a:r>
              <a:rPr lang="en-GB" sz="4800" b="1" dirty="0"/>
              <a:t>Medway</a:t>
            </a:r>
          </a:p>
        </p:txBody>
      </p:sp>
      <p:graphicFrame>
        <p:nvGraphicFramePr>
          <p:cNvPr id="4" name="Table 3"/>
          <p:cNvGraphicFramePr>
            <a:graphicFrameLocks noGrp="1"/>
          </p:cNvGraphicFramePr>
          <p:nvPr>
            <p:extLst>
              <p:ext uri="{D42A27DB-BD31-4B8C-83A1-F6EECF244321}">
                <p14:modId xmlns:p14="http://schemas.microsoft.com/office/powerpoint/2010/main" val="1678597397"/>
              </p:ext>
            </p:extLst>
          </p:nvPr>
        </p:nvGraphicFramePr>
        <p:xfrm>
          <a:off x="388545" y="268937"/>
          <a:ext cx="7655860" cy="4920179"/>
        </p:xfrm>
        <a:graphic>
          <a:graphicData uri="http://schemas.openxmlformats.org/drawingml/2006/table">
            <a:tbl>
              <a:tblPr/>
              <a:tblGrid>
                <a:gridCol w="3827930">
                  <a:extLst>
                    <a:ext uri="{9D8B030D-6E8A-4147-A177-3AD203B41FA5}">
                      <a16:colId xmlns:a16="http://schemas.microsoft.com/office/drawing/2014/main" val="2629970367"/>
                    </a:ext>
                  </a:extLst>
                </a:gridCol>
                <a:gridCol w="3827930">
                  <a:extLst>
                    <a:ext uri="{9D8B030D-6E8A-4147-A177-3AD203B41FA5}">
                      <a16:colId xmlns:a16="http://schemas.microsoft.com/office/drawing/2014/main" val="2737484924"/>
                    </a:ext>
                  </a:extLst>
                </a:gridCol>
              </a:tblGrid>
              <a:tr h="164025">
                <a:tc gridSpan="2">
                  <a:txBody>
                    <a:bodyPr/>
                    <a:lstStyle/>
                    <a:p>
                      <a:r>
                        <a:rPr lang="en-GB" sz="1200" dirty="0"/>
                        <a:t>Key dates from secondary school admissions 2026</a:t>
                      </a:r>
                    </a:p>
                  </a:txBody>
                  <a:tcPr marL="4087" marR="4087" marT="4087" marB="4087" anchor="ctr">
                    <a:solidFill>
                      <a:srgbClr val="FFFFFF"/>
                    </a:solidFill>
                  </a:tcPr>
                </a:tc>
                <a:tc hMerge="1">
                  <a:txBody>
                    <a:bodyPr/>
                    <a:lstStyle/>
                    <a:p>
                      <a:endParaRPr lang="en-GB"/>
                    </a:p>
                  </a:txBody>
                  <a:tcPr/>
                </a:tc>
                <a:extLst>
                  <a:ext uri="{0D108BD9-81ED-4DB2-BD59-A6C34878D82A}">
                    <a16:rowId xmlns:a16="http://schemas.microsoft.com/office/drawing/2014/main" val="2749570618"/>
                  </a:ext>
                </a:extLst>
              </a:tr>
              <a:tr h="125595">
                <a:tc>
                  <a:txBody>
                    <a:bodyPr/>
                    <a:lstStyle/>
                    <a:p>
                      <a:pPr algn="l"/>
                      <a:r>
                        <a:rPr lang="en-GB" sz="1200" b="1">
                          <a:effectLst/>
                        </a:rPr>
                        <a:t>Date</a:t>
                      </a:r>
                    </a:p>
                  </a:txBody>
                  <a:tcPr marL="4087" marR="4087" marT="4087" marB="4087" anchor="ctr">
                    <a:lnL>
                      <a:noFill/>
                    </a:lnL>
                    <a:lnR w="9525" cap="flat" cmpd="sng" algn="ctr">
                      <a:solidFill>
                        <a:srgbClr val="FFFFFF"/>
                      </a:solidFill>
                      <a:prstDash val="solid"/>
                      <a:round/>
                      <a:headEnd type="none" w="med" len="med"/>
                      <a:tailEnd type="none" w="med" len="med"/>
                    </a:lnR>
                    <a:lnB>
                      <a:noFill/>
                    </a:lnB>
                    <a:solidFill>
                      <a:srgbClr val="104B7C"/>
                    </a:solidFill>
                  </a:tcPr>
                </a:tc>
                <a:tc>
                  <a:txBody>
                    <a:bodyPr/>
                    <a:lstStyle/>
                    <a:p>
                      <a:pPr algn="l"/>
                      <a:r>
                        <a:rPr lang="en-GB" sz="1200" b="1">
                          <a:effectLst/>
                        </a:rPr>
                        <a:t>Event</a:t>
                      </a:r>
                    </a:p>
                  </a:txBody>
                  <a:tcPr marL="4087" marR="4087" marT="4087" marB="4087"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a:noFill/>
                    </a:lnT>
                    <a:lnB>
                      <a:noFill/>
                    </a:lnB>
                    <a:solidFill>
                      <a:srgbClr val="104B7C"/>
                    </a:solidFill>
                  </a:tcPr>
                </a:tc>
                <a:extLst>
                  <a:ext uri="{0D108BD9-81ED-4DB2-BD59-A6C34878D82A}">
                    <a16:rowId xmlns:a16="http://schemas.microsoft.com/office/drawing/2014/main" val="449733536"/>
                  </a:ext>
                </a:extLst>
              </a:tr>
              <a:tr h="317746">
                <a:tc>
                  <a:txBody>
                    <a:bodyPr/>
                    <a:lstStyle/>
                    <a:p>
                      <a:r>
                        <a:rPr lang="en-GB" sz="1200" dirty="0">
                          <a:effectLst/>
                        </a:rPr>
                        <a:t>9am on Monday 19 May 2025</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a:noFill/>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a:effectLst/>
                        </a:rPr>
                        <a:t>Registration for the </a:t>
                      </a:r>
                      <a:r>
                        <a:rPr lang="en-GB" sz="1200" u="none" strike="noStrike">
                          <a:solidFill>
                            <a:srgbClr val="00438B"/>
                          </a:solidFill>
                          <a:effectLst/>
                          <a:hlinkClick r:id="rId2"/>
                        </a:rPr>
                        <a:t>Medway Test (11+)</a:t>
                      </a:r>
                      <a:r>
                        <a:rPr lang="en-GB" sz="1200">
                          <a:effectLst/>
                        </a:rPr>
                        <a:t> opens.</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a:noFill/>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3496209583"/>
                  </a:ext>
                </a:extLst>
              </a:tr>
              <a:tr h="317746">
                <a:tc>
                  <a:txBody>
                    <a:bodyPr/>
                    <a:lstStyle/>
                    <a:p>
                      <a:r>
                        <a:rPr lang="en-GB" sz="1200" dirty="0">
                          <a:effectLst/>
                        </a:rPr>
                        <a:t>5pm on Friday 13 June 2025</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a:effectLst/>
                        </a:rPr>
                        <a:t>Registration for the Medway Test closes.</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1718950335"/>
                  </a:ext>
                </a:extLst>
              </a:tr>
              <a:tr h="471465">
                <a:tc>
                  <a:txBody>
                    <a:bodyPr/>
                    <a:lstStyle/>
                    <a:p>
                      <a:r>
                        <a:rPr lang="en-GB" sz="1200" dirty="0">
                          <a:effectLst/>
                        </a:rPr>
                        <a:t>Monday 23 June 2025</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a:effectLst/>
                        </a:rPr>
                        <a:t>Closing date for special arrangements requests from schools.</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1395338613"/>
                  </a:ext>
                </a:extLst>
              </a:tr>
              <a:tr h="317746">
                <a:tc>
                  <a:txBody>
                    <a:bodyPr/>
                    <a:lstStyle/>
                    <a:p>
                      <a:r>
                        <a:rPr lang="en-GB" sz="1200" dirty="0">
                          <a:effectLst/>
                        </a:rPr>
                        <a:t>Monday 1 September 2025</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a:effectLst/>
                        </a:rPr>
                        <a:t>Secondary school applications open.</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4009613991"/>
                  </a:ext>
                </a:extLst>
              </a:tr>
              <a:tr h="471465">
                <a:tc>
                  <a:txBody>
                    <a:bodyPr/>
                    <a:lstStyle/>
                    <a:p>
                      <a:r>
                        <a:rPr lang="en-GB" sz="1200" dirty="0">
                          <a:effectLst/>
                        </a:rPr>
                        <a:t>Tuesday 16 and Wednesday 17 September 2025</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a:effectLst/>
                        </a:rPr>
                        <a:t>Medway Test dates for children who attend Medway primary and junior schools.</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117418671"/>
                  </a:ext>
                </a:extLst>
              </a:tr>
              <a:tr h="778904">
                <a:tc>
                  <a:txBody>
                    <a:bodyPr/>
                    <a:lstStyle/>
                    <a:p>
                      <a:r>
                        <a:rPr lang="en-GB" sz="1200" dirty="0">
                          <a:effectLst/>
                        </a:rPr>
                        <a:t>Saturday 20 or Sunday 21 September 2025</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a:effectLst/>
                        </a:rPr>
                        <a:t>Medway Test date for children from non-Medway schools.</a:t>
                      </a:r>
                    </a:p>
                    <a:p>
                      <a:r>
                        <a:rPr lang="en-GB" sz="1200">
                          <a:effectLst/>
                        </a:rPr>
                        <a:t>One day will be allocated to each child who attends a non-Medway primary or junior school.</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430203081"/>
                  </a:ext>
                </a:extLst>
              </a:tr>
              <a:tr h="164025">
                <a:tc>
                  <a:txBody>
                    <a:bodyPr/>
                    <a:lstStyle/>
                    <a:p>
                      <a:r>
                        <a:rPr lang="en-GB" sz="1200" dirty="0">
                          <a:effectLst/>
                        </a:rPr>
                        <a:t>Wednesday 15 October 2025</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a:effectLst/>
                        </a:rPr>
                        <a:t>Results of the Medway Test.</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642825901"/>
                  </a:ext>
                </a:extLst>
              </a:tr>
              <a:tr h="317746">
                <a:tc>
                  <a:txBody>
                    <a:bodyPr/>
                    <a:lstStyle/>
                    <a:p>
                      <a:r>
                        <a:rPr lang="en-GB" sz="1200" dirty="0">
                          <a:effectLst/>
                        </a:rPr>
                        <a:t>Friday 31 October 2025</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dirty="0">
                          <a:effectLst/>
                        </a:rPr>
                        <a:t>Secondary school applications close.</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1130538562"/>
                  </a:ext>
                </a:extLst>
              </a:tr>
              <a:tr h="164025">
                <a:tc>
                  <a:txBody>
                    <a:bodyPr/>
                    <a:lstStyle/>
                    <a:p>
                      <a:r>
                        <a:rPr lang="en-GB" sz="1200" dirty="0">
                          <a:effectLst/>
                        </a:rPr>
                        <a:t>Monday 2 March 2026</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dirty="0">
                          <a:effectLst/>
                        </a:rPr>
                        <a:t>Offers sent to parents and carers.</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2980317397"/>
                  </a:ext>
                </a:extLst>
              </a:tr>
              <a:tr h="471465">
                <a:tc>
                  <a:txBody>
                    <a:bodyPr/>
                    <a:lstStyle/>
                    <a:p>
                      <a:r>
                        <a:rPr lang="en-GB" sz="1200" dirty="0">
                          <a:effectLst/>
                        </a:rPr>
                        <a:t>Friday 27  March 2026</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US" sz="1200" b="0" i="0" kern="1200" dirty="0">
                          <a:solidFill>
                            <a:schemeClr val="tx1"/>
                          </a:solidFill>
                          <a:effectLst/>
                          <a:latin typeface="+mn-lt"/>
                          <a:ea typeface="+mn-ea"/>
                          <a:cs typeface="+mn-cs"/>
                        </a:rPr>
                        <a:t>Deadline for accepting/refusing offers, waiting requests and appeal requests.</a:t>
                      </a:r>
                      <a:endParaRPr lang="en-GB" sz="1200" dirty="0">
                        <a:effectLst/>
                      </a:endParaRP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1381537274"/>
                  </a:ext>
                </a:extLst>
              </a:tr>
              <a:tr h="317746">
                <a:tc>
                  <a:txBody>
                    <a:bodyPr/>
                    <a:lstStyle/>
                    <a:p>
                      <a:r>
                        <a:rPr lang="en-GB" sz="1200" dirty="0">
                          <a:effectLst/>
                        </a:rPr>
                        <a:t>Monday 20 April 2026</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dirty="0">
                          <a:effectLst/>
                        </a:rPr>
                        <a:t>Re-allocation of school places and processing of late applications.</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1242907041"/>
                  </a:ext>
                </a:extLst>
              </a:tr>
              <a:tr h="317746">
                <a:tc>
                  <a:txBody>
                    <a:bodyPr/>
                    <a:lstStyle/>
                    <a:p>
                      <a:r>
                        <a:rPr lang="en-GB" sz="1200" dirty="0">
                          <a:effectLst/>
                        </a:rPr>
                        <a:t>Monday 31 August 2026</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tc>
                  <a:txBody>
                    <a:bodyPr/>
                    <a:lstStyle/>
                    <a:p>
                      <a:r>
                        <a:rPr lang="en-GB" sz="1200" dirty="0">
                          <a:effectLst/>
                        </a:rPr>
                        <a:t>End of admissions process and waiting lists close.</a:t>
                      </a:r>
                    </a:p>
                  </a:txBody>
                  <a:tcPr marL="4087" marR="4087" marT="4087" marB="4087" anchor="ctr">
                    <a:lnL w="9525" cap="flat" cmpd="sng" algn="ctr">
                      <a:solidFill>
                        <a:srgbClr val="242424"/>
                      </a:solidFill>
                      <a:prstDash val="solid"/>
                      <a:round/>
                      <a:headEnd type="none" w="med" len="med"/>
                      <a:tailEnd type="none" w="med" len="med"/>
                    </a:lnL>
                    <a:lnR w="9525" cap="flat" cmpd="sng" algn="ctr">
                      <a:solidFill>
                        <a:srgbClr val="242424"/>
                      </a:solidFill>
                      <a:prstDash val="solid"/>
                      <a:round/>
                      <a:headEnd type="none" w="med" len="med"/>
                      <a:tailEnd type="none" w="med" len="med"/>
                    </a:lnR>
                    <a:lnT w="9525" cap="flat" cmpd="sng" algn="ctr">
                      <a:solidFill>
                        <a:srgbClr val="242424"/>
                      </a:solidFill>
                      <a:prstDash val="solid"/>
                      <a:round/>
                      <a:headEnd type="none" w="med" len="med"/>
                      <a:tailEnd type="none" w="med" len="med"/>
                    </a:lnT>
                    <a:lnB w="9525" cap="flat" cmpd="sng" algn="ctr">
                      <a:solidFill>
                        <a:srgbClr val="242424"/>
                      </a:solidFill>
                      <a:prstDash val="solid"/>
                      <a:round/>
                      <a:headEnd type="none" w="med" len="med"/>
                      <a:tailEnd type="none" w="med" len="med"/>
                    </a:lnB>
                    <a:solidFill>
                      <a:srgbClr val="FFFFFF"/>
                    </a:solidFill>
                  </a:tcPr>
                </a:tc>
                <a:extLst>
                  <a:ext uri="{0D108BD9-81ED-4DB2-BD59-A6C34878D82A}">
                    <a16:rowId xmlns:a16="http://schemas.microsoft.com/office/drawing/2014/main" val="5111114"/>
                  </a:ext>
                </a:extLst>
              </a:tr>
            </a:tbl>
          </a:graphicData>
        </a:graphic>
      </p:graphicFrame>
    </p:spTree>
    <p:extLst>
      <p:ext uri="{BB962C8B-B14F-4D97-AF65-F5344CB8AC3E}">
        <p14:creationId xmlns:p14="http://schemas.microsoft.com/office/powerpoint/2010/main" val="3379871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41CCBB-E6B2-4B78-9FAB-AA0023C9AD8A}"/>
              </a:ext>
            </a:extLst>
          </p:cNvPr>
          <p:cNvPicPr>
            <a:picLocks noChangeAspect="1"/>
          </p:cNvPicPr>
          <p:nvPr/>
        </p:nvPicPr>
        <p:blipFill>
          <a:blip r:embed="rId2"/>
          <a:stretch>
            <a:fillRect/>
          </a:stretch>
        </p:blipFill>
        <p:spPr>
          <a:xfrm>
            <a:off x="2414535" y="0"/>
            <a:ext cx="7362929" cy="6858000"/>
          </a:xfrm>
          <a:prstGeom prst="rect">
            <a:avLst/>
          </a:prstGeom>
        </p:spPr>
      </p:pic>
    </p:spTree>
    <p:extLst>
      <p:ext uri="{BB962C8B-B14F-4D97-AF65-F5344CB8AC3E}">
        <p14:creationId xmlns:p14="http://schemas.microsoft.com/office/powerpoint/2010/main" val="1578708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CB650B-4293-4936-8DF4-C9E925346824}"/>
              </a:ext>
            </a:extLst>
          </p:cNvPr>
          <p:cNvPicPr>
            <a:picLocks noChangeAspect="1"/>
          </p:cNvPicPr>
          <p:nvPr/>
        </p:nvPicPr>
        <p:blipFill>
          <a:blip r:embed="rId2"/>
          <a:stretch>
            <a:fillRect/>
          </a:stretch>
        </p:blipFill>
        <p:spPr>
          <a:xfrm>
            <a:off x="840726" y="0"/>
            <a:ext cx="10510548" cy="6858000"/>
          </a:xfrm>
          <a:prstGeom prst="rect">
            <a:avLst/>
          </a:prstGeom>
        </p:spPr>
      </p:pic>
    </p:spTree>
    <p:extLst>
      <p:ext uri="{BB962C8B-B14F-4D97-AF65-F5344CB8AC3E}">
        <p14:creationId xmlns:p14="http://schemas.microsoft.com/office/powerpoint/2010/main" val="557449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6572"/>
            <a:ext cx="10515600" cy="6294147"/>
          </a:xfrm>
        </p:spPr>
        <p:txBody>
          <a:bodyPr>
            <a:normAutofit/>
          </a:bodyPr>
          <a:lstStyle/>
          <a:p>
            <a:pPr marL="0" indent="0" algn="ctr">
              <a:buNone/>
            </a:pPr>
            <a:endParaRPr lang="en-GB" sz="3600" dirty="0"/>
          </a:p>
          <a:p>
            <a:pPr marL="0" indent="0" algn="ctr">
              <a:buNone/>
            </a:pPr>
            <a:endParaRPr lang="en-GB" sz="3600" dirty="0"/>
          </a:p>
          <a:p>
            <a:pPr marL="0" indent="0" algn="ctr">
              <a:buNone/>
            </a:pPr>
            <a:r>
              <a:rPr lang="en-GB" sz="3600" dirty="0"/>
              <a:t>Kent Secondary Common Application Form (SCAF)</a:t>
            </a:r>
            <a:endParaRPr lang="en-GB" sz="3600" dirty="0">
              <a:hlinkClick r:id="rId2"/>
            </a:endParaRPr>
          </a:p>
          <a:p>
            <a:pPr marL="0" indent="0">
              <a:buNone/>
            </a:pPr>
            <a:r>
              <a:rPr lang="en-GB" dirty="0"/>
              <a:t>Application form opens: Monday 1 September 2025</a:t>
            </a:r>
          </a:p>
          <a:p>
            <a:pPr marL="0" indent="0">
              <a:buNone/>
            </a:pPr>
            <a:r>
              <a:rPr lang="en-GB" dirty="0"/>
              <a:t>Application form closes: Friday 31 October 2025</a:t>
            </a:r>
          </a:p>
          <a:p>
            <a:pPr marL="0" indent="0" algn="ctr">
              <a:buNone/>
            </a:pPr>
            <a:endParaRPr lang="en-GB" dirty="0"/>
          </a:p>
          <a:p>
            <a:pPr marL="0" indent="0" algn="ctr">
              <a:buNone/>
            </a:pPr>
            <a:r>
              <a:rPr lang="en-GB" sz="3600" dirty="0"/>
              <a:t>Medway Secondary Common Application Form (SCAF)</a:t>
            </a:r>
          </a:p>
          <a:p>
            <a:pPr marL="0" indent="0">
              <a:buNone/>
            </a:pPr>
            <a:r>
              <a:rPr lang="en-GB" dirty="0"/>
              <a:t>Application form opens: Monday 1 September 2025</a:t>
            </a:r>
          </a:p>
          <a:p>
            <a:pPr marL="0" indent="0">
              <a:buNone/>
            </a:pPr>
            <a:r>
              <a:rPr lang="en-GB" dirty="0"/>
              <a:t>Application form closes: Friday 31 October 2025</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825711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Secondary schools:</a:t>
            </a:r>
          </a:p>
        </p:txBody>
      </p:sp>
      <p:sp>
        <p:nvSpPr>
          <p:cNvPr id="3" name="Content Placeholder 2"/>
          <p:cNvSpPr>
            <a:spLocks noGrp="1"/>
          </p:cNvSpPr>
          <p:nvPr>
            <p:ph idx="1"/>
          </p:nvPr>
        </p:nvSpPr>
        <p:spPr/>
        <p:txBody>
          <a:bodyPr>
            <a:normAutofit fontScale="77500" lnSpcReduction="20000"/>
          </a:bodyPr>
          <a:lstStyle/>
          <a:p>
            <a:pPr marL="0" indent="0">
              <a:buNone/>
            </a:pPr>
            <a:r>
              <a:rPr lang="en-GB" dirty="0"/>
              <a:t>Every secondary school has an open evening tour between 2</a:t>
            </a:r>
            <a:r>
              <a:rPr lang="en-GB" baseline="30000" dirty="0"/>
              <a:t>nd</a:t>
            </a:r>
            <a:r>
              <a:rPr lang="en-GB" dirty="0"/>
              <a:t> September 2025 and 17 October 2025.</a:t>
            </a:r>
          </a:p>
          <a:p>
            <a:pPr marL="0" indent="0">
              <a:buNone/>
            </a:pPr>
            <a:endParaRPr lang="en-GB" dirty="0"/>
          </a:p>
          <a:p>
            <a:pPr marL="0" indent="0">
              <a:buNone/>
            </a:pPr>
            <a:r>
              <a:rPr lang="en-GB" dirty="0">
                <a:solidFill>
                  <a:srgbClr val="FF0000"/>
                </a:solidFill>
              </a:rPr>
              <a:t>‘You can apply for up to 4 schools (Kent) and up to 6 schools (Medway), putting them in order of preference. It's in your best interests to list 4 / 6 schools. Naming only one school does not guarantee your child a place at that school or give your child priority for a place over another child, neither does naming a school more than once’.</a:t>
            </a:r>
          </a:p>
          <a:p>
            <a:pPr marL="0" indent="0">
              <a:buNone/>
            </a:pPr>
            <a:endParaRPr lang="en-GB" dirty="0"/>
          </a:p>
          <a:p>
            <a:r>
              <a:rPr lang="en-GB" dirty="0"/>
              <a:t>Choose 4 secondary schools (Kent residents), 6 secondary schools (Medway residents)</a:t>
            </a:r>
          </a:p>
          <a:p>
            <a:r>
              <a:rPr lang="en-GB" dirty="0"/>
              <a:t>Put favourite school first (this affects appeal process)</a:t>
            </a:r>
          </a:p>
          <a:p>
            <a:r>
              <a:rPr lang="en-GB" dirty="0"/>
              <a:t>If possible put a local secondary on your list</a:t>
            </a:r>
          </a:p>
          <a:p>
            <a:r>
              <a:rPr lang="en-GB" dirty="0"/>
              <a:t>If not passed 11+ and plan to appeal ensure Grammar school is on the form (does not matter where – </a:t>
            </a:r>
            <a:r>
              <a:rPr lang="en-GB" u="sng" dirty="0"/>
              <a:t>do not </a:t>
            </a:r>
            <a:r>
              <a:rPr lang="en-GB" dirty="0"/>
              <a:t>put as </a:t>
            </a:r>
            <a:r>
              <a:rPr lang="en-GB" u="sng" dirty="0"/>
              <a:t>first choice</a:t>
            </a:r>
            <a:r>
              <a:rPr lang="en-GB" dirty="0"/>
              <a:t>! You will not be allocated)</a:t>
            </a:r>
          </a:p>
          <a:p>
            <a:endParaRPr lang="en-GB" dirty="0"/>
          </a:p>
        </p:txBody>
      </p:sp>
    </p:spTree>
    <p:extLst>
      <p:ext uri="{BB962C8B-B14F-4D97-AF65-F5344CB8AC3E}">
        <p14:creationId xmlns:p14="http://schemas.microsoft.com/office/powerpoint/2010/main" val="918689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9B4E05-1282-43A5-8BCD-FAE43B2F1796}"/>
              </a:ext>
            </a:extLst>
          </p:cNvPr>
          <p:cNvSpPr txBox="1"/>
          <p:nvPr/>
        </p:nvSpPr>
        <p:spPr>
          <a:xfrm>
            <a:off x="2219130" y="447868"/>
            <a:ext cx="7753739" cy="7078861"/>
          </a:xfrm>
          <a:prstGeom prst="rect">
            <a:avLst/>
          </a:prstGeom>
          <a:noFill/>
        </p:spPr>
        <p:txBody>
          <a:bodyPr wrap="square" rtlCol="0">
            <a:spAutoFit/>
          </a:bodyPr>
          <a:lstStyle/>
          <a:p>
            <a:pPr algn="ctr"/>
            <a:r>
              <a:rPr lang="en-GB" sz="5400" b="1" dirty="0">
                <a:solidFill>
                  <a:srgbClr val="FF0000"/>
                </a:solidFill>
                <a:effectLst>
                  <a:outerShdw blurRad="38100" dist="38100" dir="2700000" algn="tl">
                    <a:srgbClr val="000000">
                      <a:alpha val="43137"/>
                    </a:srgbClr>
                  </a:outerShdw>
                </a:effectLst>
              </a:rPr>
              <a:t>Warning!!!</a:t>
            </a:r>
          </a:p>
          <a:p>
            <a:pPr algn="ctr"/>
            <a:endParaRPr lang="en-GB" sz="4000" dirty="0">
              <a:solidFill>
                <a:srgbClr val="FF0000"/>
              </a:solidFill>
            </a:endParaRPr>
          </a:p>
          <a:p>
            <a:pPr algn="ctr"/>
            <a:r>
              <a:rPr lang="en-GB" sz="4000" dirty="0"/>
              <a:t>When you receive your offer of a secondary school on 2 March 2026 you MUST accept this offer…</a:t>
            </a:r>
          </a:p>
          <a:p>
            <a:pPr algn="ctr"/>
            <a:endParaRPr lang="en-GB" sz="4000" dirty="0"/>
          </a:p>
          <a:p>
            <a:pPr algn="ctr"/>
            <a:r>
              <a:rPr lang="en-GB" sz="2800" i="1" dirty="0"/>
              <a:t>You can always decline at a later date even up to 31 </a:t>
            </a:r>
            <a:r>
              <a:rPr lang="en-GB" sz="2800" i="1"/>
              <a:t>August 2026. </a:t>
            </a:r>
            <a:r>
              <a:rPr lang="en-GB" sz="2800" i="1" dirty="0"/>
              <a:t>If not accepted on appeal or waiting lists you cannot get it back if things go wrong. Better to have something than nothing!</a:t>
            </a:r>
          </a:p>
          <a:p>
            <a:pPr algn="ctr"/>
            <a:endParaRPr lang="en-GB" sz="4000" dirty="0"/>
          </a:p>
          <a:p>
            <a:pPr algn="ctr"/>
            <a:endParaRPr lang="en-GB" sz="2400" dirty="0"/>
          </a:p>
          <a:p>
            <a:pPr algn="ctr"/>
            <a:endParaRPr lang="en-GB" sz="2400" dirty="0"/>
          </a:p>
        </p:txBody>
      </p:sp>
    </p:spTree>
    <p:extLst>
      <p:ext uri="{BB962C8B-B14F-4D97-AF65-F5344CB8AC3E}">
        <p14:creationId xmlns:p14="http://schemas.microsoft.com/office/powerpoint/2010/main" val="1534093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832</Words>
  <Application>Microsoft Office PowerPoint</Application>
  <PresentationFormat>Widescreen</PresentationFormat>
  <Paragraphs>95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Higham Primary School  Secondary Admissions Information Evening</vt:lpstr>
      <vt:lpstr>Choosing a secondary school….</vt:lpstr>
      <vt:lpstr>PowerPoint Presentation</vt:lpstr>
      <vt:lpstr>PowerPoint Presentation</vt:lpstr>
      <vt:lpstr>PowerPoint Presentation</vt:lpstr>
      <vt:lpstr>PowerPoint Presentation</vt:lpstr>
      <vt:lpstr>PowerPoint Presentation</vt:lpstr>
      <vt:lpstr>Secondary schools:</vt:lpstr>
      <vt:lpstr>PowerPoint Presentation</vt:lpstr>
    </vt:vector>
  </TitlesOfParts>
  <Company>Higham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Grattan</dc:creator>
  <cp:lastModifiedBy>Mrs C Grattan</cp:lastModifiedBy>
  <cp:revision>42</cp:revision>
  <cp:lastPrinted>2023-07-06T09:26:35Z</cp:lastPrinted>
  <dcterms:created xsi:type="dcterms:W3CDTF">2019-05-21T14:53:26Z</dcterms:created>
  <dcterms:modified xsi:type="dcterms:W3CDTF">2025-06-18T15:31:11Z</dcterms:modified>
</cp:coreProperties>
</file>