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4"/>
  </p:handoutMasterIdLst>
  <p:sldIdLst>
    <p:sldId id="256" r:id="rId5"/>
    <p:sldId id="268" r:id="rId6"/>
    <p:sldId id="274" r:id="rId7"/>
    <p:sldId id="278" r:id="rId8"/>
    <p:sldId id="257" r:id="rId9"/>
    <p:sldId id="269" r:id="rId10"/>
    <p:sldId id="258" r:id="rId11"/>
    <p:sldId id="259" r:id="rId12"/>
    <p:sldId id="273" r:id="rId13"/>
    <p:sldId id="260" r:id="rId14"/>
    <p:sldId id="262" r:id="rId15"/>
    <p:sldId id="267" r:id="rId16"/>
    <p:sldId id="263" r:id="rId17"/>
    <p:sldId id="279" r:id="rId18"/>
    <p:sldId id="280" r:id="rId19"/>
    <p:sldId id="281" r:id="rId20"/>
    <p:sldId id="282" r:id="rId21"/>
    <p:sldId id="283" r:id="rId22"/>
    <p:sldId id="285" r:id="rId23"/>
    <p:sldId id="286" r:id="rId24"/>
    <p:sldId id="287" r:id="rId25"/>
    <p:sldId id="288" r:id="rId26"/>
    <p:sldId id="289" r:id="rId27"/>
    <p:sldId id="290" r:id="rId28"/>
    <p:sldId id="291" r:id="rId29"/>
    <p:sldId id="292" r:id="rId30"/>
    <p:sldId id="293" r:id="rId31"/>
    <p:sldId id="294" r:id="rId32"/>
    <p:sldId id="275" r:id="rId33"/>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AD4C6D36-E014-4608-A0BD-05455E03F018}" type="datetimeFigureOut">
              <a:rPr lang="en-GB" smtClean="0"/>
              <a:t>23/09/2024</a:t>
            </a:fld>
            <a:endParaRPr lang="en-GB"/>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A0F9D51F-A551-4014-B060-D2299D242696}" type="slidenum">
              <a:rPr lang="en-GB" smtClean="0"/>
              <a:t>‹#›</a:t>
            </a:fld>
            <a:endParaRPr lang="en-GB"/>
          </a:p>
        </p:txBody>
      </p:sp>
    </p:spTree>
    <p:extLst>
      <p:ext uri="{BB962C8B-B14F-4D97-AF65-F5344CB8AC3E}">
        <p14:creationId xmlns:p14="http://schemas.microsoft.com/office/powerpoint/2010/main" val="34363199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18.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74,'56'-21,"-33"19,-1 1,1 1,-1 1,0 1,1 0,24 8,8-1,55 15,-74-15,62 9,290-13,-210-8,-168 3,72 0,133 16,-161-10,107-3,-5-1,-57 11,-61-7,57 2,234 7,170-3,-317-14,59-11,19 0,-157 14,155-2,-235-2,0-1,0-1,24-9,-25 7,0 1,0 1,29-2,159-21,-34 3,127 21,-160 6,-50-2,51-1,185 22,-242-13,156-7,-108-4,-131 3,80 0,140 17,-134-8,0-3,111-8,-54-1,1498 3,-1592-3,0-3,79-18,-79 13,-7 2,-2-1,1 2,74-2,611 11,-710-2,0-1,32-7,34-4,285 13,33-1,-285-10,-78 6,0 2,0 1,68 6,199 34,-207-30,146-8,-101-3,296 30,-245-10,-50-10,116 13,-152-10,194-8,-161-4,-74 2,-15-1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1.7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5 136,'1'-1,"-1"0,1 0,-1 0,1 0,-1 0,1 0,0 0,0 0,0 0,-1 0,1 0,0 0,0 1,0-1,0 0,0 1,0-1,0 0,1 1,-1 0,0-1,0 1,0 0,0-1,1 1,-1 0,2 0,41-5,-37 5,50-1,0 3,58 9,60 2,-132-10,44 7,-44-4,50 1,25-7,210 10,359 9,-446-22,374 3,-576 2,-1 2,60 14,11 1,39-8,178-10,-142-4,170 20,265-4,-384-16,2042 3,-2200 4,112 19,51 3,735-23,-484-6,3090 3,-3527 2,1 2,-1 2,98 25,-115-24,1-2,0-2,0-1,59-6,-13 2,-64 2,-9 0,-1 0,1 0,0-1,-1 0,12-4,-18 4,-1 0,-1 0,1 0,0-1,0 0,0 1,-1-1,1 0,-1 0,1 0,-1-1,0 1,0-1,0 1,0-1,0 1,-1-1,1 0,-1 0,0 0,2-4,7-34,-1-1,5-47,-6 31,-8 56,0 0,0 0,0 0,0 0,-1 0,1 0,0 1,-1-1,0 0,1 0,-1 0,0 0,0 1,0-1,0 0,0 1,0-1,-1 1,1 0,0-1,-1 1,1 0,-1 0,1-1,-1 1,0 0,0 1,1-1,-1 0,0 0,0 1,0-1,-3 1,-8-4,-1 2,1 0,-22 0,29 1,-445 0,209 4,65-3,-274 34,329-21,-211-6,-34 2,60 9,-314-24,-34-18,415-1,-35-1,95 27,-55-2,12-25,-555 22,396 7,343-3,-149 0,-204 26,-39 5,-3-32,159-2,-3146 3,3226 14,6 0,-642-15,794 3,-55 10,-27 1,108-12,1 0,-1 0,1 1,0 1,0 0,0 0,0 1,-9 5,-10 4,9-8,-1 0,-1-1,1-1,0-1,-1-1,1-1,-39-4,-9 1,54 2,-6 1,0 0,0 1,0 0,-35 9,52-9,0 0,-1 1,1-1,0 1,0 0,0 0,0 1,0-1,0 1,1 0,-1 0,1 0,0 0,0 1,0-1,0 1,0 0,1-1,0 1,0 1,0-1,0 0,1 0,-1 1,1-1,0 1,0 5,-2 42,5 69,0-33,0-57,10 57,-7-67,-2 0,0 0,-2 0,0 1,-1-1,-4 31,3-49,0 1,0 0,0 0,1 0,0 0,0 0,0 0,0 0,0 0,1 0,0 0,2 7,-2-9,1 0,-1-1,1 1,0 0,0-1,0 1,0-1,0 1,0-1,0 0,0 0,0 0,1 0,-1 0,0-1,1 1,-1-1,0 1,1-1,-1 0,1 0,3 0,258-1,-98-3,-113 4,-1 2,0 2,70 15,-49 0,-43-9,0-3,0 0,0-2,51 2,-79-7,1 0,-1 0,1 0,-1-1,0 1,1 0,-1-1,0 0,1 0,-1 1,0-1,0 0,0-1,0 1,0 0,0-1,0 1,0-1,-1 1,1-1,0 0,-1 0,0 0,1 0,-1 0,0 0,0 0,0 0,0 0,0-1,-1 1,1 0,-1-1,1 1,-1 0,0-1,0 1,0-1,0 1,-1-5,-2-10,0 0,-1 0,0 0,-11-23,11 27,-71-170,74 179,-1 0,0 1,0-1,0 1,-1 0,1 0,-1 0,0 0,0 0,0 0,0 1,0-1,0 1,-1 0,1 0,-1 0,1 1,-1-1,0 1,0 0,0 0,1 0,-1 1,-6-1,-14-1,-1 0,-47 5,39-1,-487 2,344-5,117-10,53 8,-1 1,1 0,0 1,-1-1,1 1,-1 0,0 1,1 0,-1 0,1 0,-1 1,-9 2,13-1,1 0,-1 0,1 0,0 0,0 0,0 1,0-1,0 1,0 0,0-1,1 1,0 0,-1 0,1 0,0 0,0 0,1 0,-1 0,1 0,-1 5,0 72,1-62,1 47,3 78,-3-141,-1 1,1 0,0 0,0 0,0-1,0 1,0 0,1-1,-1 1,1-1,0 1,0-1,0 0,0 0,0 0,0 0,0 0,1 0,-1-1,1 1,-1-1,1 0,3 2,9 2,1 1,0-2,19 3,13 5,-17-5,1-1,0-2,0 0,0-3,1 0,38-6,21 2,438 3,-526 1,0-1,0 0,1 0,-1 0,0 0,0-1,0 0,0 0,0 0,0 0,0 0,0-1,-1 0,1 0,-1 0,1 0,-1-1,1 1,-1-1,0 0,0 1,-1-2,1 1,-1 0,1 0,-1-1,0 1,0-1,0 0,-1 0,1 0,-1 0,0 0,0 0,-1 0,1 0,-1 0,0 0,0-6,-2-124,-1 52,3 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3.7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44.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82,'19'0,"-1"0,1 1,-1 1,0 1,0 1,0 0,0 1,0 1,-1 1,0 0,19 13,-26-16,1 0,-1 0,1-1,-1 0,1 0,0-2,0 1,1-1,15-1,49 7,-9 3,1-3,1-3,97-7,-52 0,-158 0,1-3,0-1,0-2,0-2,-61-25,-61-15,139 48,36 12,40 14,-26-17,0-2,0 0,30 0,-24-2,48 9,-37-4,1-3,-1-1,82-5,-31 0,113-12,9 0,-174 12,61-10,-6 0,2 1,96-4,-126 16,110 15,-89-7,0-4,104-6,-56-2,1595 3,-1704-1,-1-2,31-6,-29 4,54-4,-42 7,50-9,-50 5,52-2,1049 9,-949 13,-2 0,2740-12,-1374-5,-1520 2,58-11,12-1,-2 0,9-1,670 12,-394 4,685-2,-1071 0,1 0,-1 0,0 0,1 0,-1 0,0 1,0 0,1-1,-1 1,0 0,0 1,0-1,0 0,0 1,0 0,-1 0,1 0,-1 0,1 0,4 5,-5-2,1 0,-1 0,0 1,0-1,-1 1,0-1,0 1,0-1,0 1,-1 0,-1 9,-4 625,5-634,0-1,0 1,-1-1,1 1,-1-1,-1 1,1-1,-1 1,0-1,0 0,-1 0,1 0,-1 0,0-1,-1 1,-5 5,4-5,0-1,0 0,-1-1,1 1,-1-1,0 0,0 0,0-1,0 0,-1 0,1-1,0 1,-14 0,-201-1,165-4,-1 3,0 2,-64 11,90-8,0-2,-34 0,43-3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5159186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75008593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04531405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3899394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74514517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89C5D3-9C78-4DDA-91CC-6BF3BAF76F89}"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192919668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89C5D3-9C78-4DDA-91CC-6BF3BAF76F89}" type="datetimeFigureOut">
              <a:rPr lang="en-GB" smtClean="0"/>
              <a:t>23/09/2024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26089835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89C5D3-9C78-4DDA-91CC-6BF3BAF76F89}" type="datetimeFigureOut">
              <a:rPr lang="en-GB" smtClean="0"/>
              <a:t>23/09/2024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05995097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9C5D3-9C78-4DDA-91CC-6BF3BAF76F89}" type="datetimeFigureOut">
              <a:rPr lang="en-GB" smtClean="0"/>
              <a:t>23/09/2024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70557874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85380332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18632718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9C5D3-9C78-4DDA-91CC-6BF3BAF76F89}" type="datetimeFigureOut">
              <a:rPr lang="en-GB" smtClean="0"/>
              <a:t>23/09/2024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48B56-726B-4B65-8233-F315D7748284}" type="slidenum">
              <a:rPr lang="en-GB" smtClean="0"/>
              <a:t>‹#›</a:t>
            </a:fld>
            <a:endParaRPr lang="en-GB"/>
          </a:p>
        </p:txBody>
      </p:sp>
    </p:spTree>
    <p:extLst>
      <p:ext uri="{BB962C8B-B14F-4D97-AF65-F5344CB8AC3E}">
        <p14:creationId xmlns:p14="http://schemas.microsoft.com/office/powerpoint/2010/main" val="138305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2.png"/><Relationship Id="rId7" Type="http://schemas.openxmlformats.org/officeDocument/2006/relationships/image" Target="../media/image7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0.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00B050"/>
                </a:solidFill>
              </a:rPr>
              <a:t>Welcome to Owls class </a:t>
            </a:r>
          </a:p>
        </p:txBody>
      </p:sp>
      <p:sp>
        <p:nvSpPr>
          <p:cNvPr id="3" name="Subtitle 2"/>
          <p:cNvSpPr>
            <a:spLocks noGrp="1"/>
          </p:cNvSpPr>
          <p:nvPr>
            <p:ph type="subTitle" idx="1"/>
          </p:nvPr>
        </p:nvSpPr>
        <p:spPr>
          <a:xfrm>
            <a:off x="2334442" y="3410450"/>
            <a:ext cx="8433005" cy="1655762"/>
          </a:xfrm>
        </p:spPr>
        <p:txBody>
          <a:bodyPr>
            <a:noAutofit/>
          </a:bodyPr>
          <a:lstStyle/>
          <a:p>
            <a:r>
              <a:rPr lang="en-GB" sz="4800" dirty="0"/>
              <a:t>Our teacher is Miss </a:t>
            </a:r>
            <a:r>
              <a:rPr lang="en-GB" sz="4800" dirty="0" smtClean="0"/>
              <a:t>Davey.</a:t>
            </a:r>
          </a:p>
          <a:p>
            <a:r>
              <a:rPr lang="en-GB" sz="4800" dirty="0" smtClean="0"/>
              <a:t>Mrs. </a:t>
            </a:r>
            <a:r>
              <a:rPr lang="en-GB" sz="4800" dirty="0" smtClean="0"/>
              <a:t>French, Miss Irvine and Mrs. Reece are </a:t>
            </a:r>
            <a:r>
              <a:rPr lang="en-GB" sz="4800" dirty="0" smtClean="0"/>
              <a:t>our class </a:t>
            </a:r>
            <a:r>
              <a:rPr lang="en-GB" sz="4800" dirty="0" err="1" smtClean="0"/>
              <a:t>TAs.</a:t>
            </a:r>
            <a:endParaRPr lang="en-GB"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7010" cy="21827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2" y="2182761"/>
            <a:ext cx="2247900" cy="2124075"/>
          </a:xfrm>
          <a:prstGeom prst="rect">
            <a:avLst/>
          </a:prstGeom>
        </p:spPr>
      </p:pic>
    </p:spTree>
    <p:extLst>
      <p:ext uri="{BB962C8B-B14F-4D97-AF65-F5344CB8AC3E}">
        <p14:creationId xmlns:p14="http://schemas.microsoft.com/office/powerpoint/2010/main" val="272946024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47500" lnSpcReduction="20000"/>
          </a:bodyPr>
          <a:lstStyle/>
          <a:p>
            <a:r>
              <a:rPr lang="en-GB" sz="6000" dirty="0"/>
              <a:t>Our PE day this year is </a:t>
            </a:r>
            <a:r>
              <a:rPr lang="en-GB" sz="6000" dirty="0" smtClean="0"/>
              <a:t>Monday</a:t>
            </a:r>
            <a:r>
              <a:rPr lang="en-GB" sz="6000" dirty="0"/>
              <a:t>. Should this need to be changed, you will be notified in </a:t>
            </a:r>
            <a:r>
              <a:rPr lang="en-GB" sz="6000" dirty="0" smtClean="0"/>
              <a:t>advance.</a:t>
            </a:r>
            <a:endParaRPr lang="en-GB" sz="5000" dirty="0"/>
          </a:p>
          <a:p>
            <a:r>
              <a:rPr lang="en-GB" sz="5000" dirty="0"/>
              <a:t>Please make sure </a:t>
            </a:r>
            <a:r>
              <a:rPr lang="en-GB" sz="5000" dirty="0" smtClean="0"/>
              <a:t>your child is wearing </a:t>
            </a:r>
            <a:r>
              <a:rPr lang="en-GB" sz="5000" dirty="0"/>
              <a:t>the correct PE kit: </a:t>
            </a:r>
          </a:p>
          <a:p>
            <a:pPr marL="717550" indent="-363538">
              <a:buFont typeface="Wingdings" panose="05000000000000000000" pitchFamily="2" charset="2"/>
              <a:buChar char="Ø"/>
            </a:pPr>
            <a:r>
              <a:rPr lang="en-GB" sz="5000" dirty="0"/>
              <a:t>T-shirt in house colour (Twist, Copperfield, </a:t>
            </a:r>
            <a:r>
              <a:rPr lang="en-GB" sz="5000" dirty="0" err="1"/>
              <a:t>Peggotty</a:t>
            </a:r>
            <a:r>
              <a:rPr lang="en-GB" sz="5000" dirty="0"/>
              <a:t> or Pip) </a:t>
            </a:r>
          </a:p>
          <a:p>
            <a:pPr marL="717550" indent="-363538" fontAlgn="base">
              <a:buFont typeface="Wingdings" panose="05000000000000000000" pitchFamily="2" charset="2"/>
              <a:buChar char="Ø"/>
            </a:pPr>
            <a:r>
              <a:rPr lang="en-GB" sz="5000" dirty="0"/>
              <a:t>Fleece in house colour or black hoodie </a:t>
            </a:r>
          </a:p>
          <a:p>
            <a:pPr marL="717550" indent="-363538" fontAlgn="base">
              <a:buFont typeface="Wingdings" panose="05000000000000000000" pitchFamily="2" charset="2"/>
              <a:buChar char="Ø"/>
            </a:pPr>
            <a:r>
              <a:rPr lang="en-GB" sz="5000" dirty="0"/>
              <a:t>PE shorts in green/black </a:t>
            </a:r>
          </a:p>
          <a:p>
            <a:pPr marL="717550" indent="-363538" fontAlgn="base">
              <a:buFont typeface="Wingdings" panose="05000000000000000000" pitchFamily="2" charset="2"/>
              <a:buChar char="Ø"/>
            </a:pPr>
            <a:r>
              <a:rPr lang="en-GB" sz="5000" dirty="0"/>
              <a:t>Jog bottoms or legging in black only </a:t>
            </a:r>
          </a:p>
          <a:p>
            <a:pPr marL="717550" indent="-363538" fontAlgn="base">
              <a:buFont typeface="Wingdings" panose="05000000000000000000" pitchFamily="2" charset="2"/>
              <a:buChar char="Ø"/>
            </a:pPr>
            <a:r>
              <a:rPr lang="en-GB" sz="5000" dirty="0"/>
              <a:t>No logos on any items of clothing- please wear plain black only. </a:t>
            </a:r>
          </a:p>
          <a:p>
            <a:pPr marL="354012" indent="0" fontAlgn="base">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PE</a:t>
            </a:r>
          </a:p>
        </p:txBody>
      </p:sp>
      <p:pic>
        <p:nvPicPr>
          <p:cNvPr id="2" name="Picture 1"/>
          <p:cNvPicPr>
            <a:picLocks noChangeAspect="1"/>
          </p:cNvPicPr>
          <p:nvPr/>
        </p:nvPicPr>
        <p:blipFill>
          <a:blip r:embed="rId3"/>
          <a:stretch>
            <a:fillRect/>
          </a:stretch>
        </p:blipFill>
        <p:spPr>
          <a:xfrm>
            <a:off x="9486185" y="4651809"/>
            <a:ext cx="2324301" cy="1928027"/>
          </a:xfrm>
          <a:prstGeom prst="rect">
            <a:avLst/>
          </a:prstGeom>
        </p:spPr>
      </p:pic>
    </p:spTree>
    <p:extLst>
      <p:ext uri="{BB962C8B-B14F-4D97-AF65-F5344CB8AC3E}">
        <p14:creationId xmlns:p14="http://schemas.microsoft.com/office/powerpoint/2010/main" val="76046780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lstStyle/>
          <a:p>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412955" y="1996192"/>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External tests</a:t>
            </a:r>
          </a:p>
        </p:txBody>
      </p:sp>
      <p:sp>
        <p:nvSpPr>
          <p:cNvPr id="2" name="TextBox 1"/>
          <p:cNvSpPr txBox="1"/>
          <p:nvPr/>
        </p:nvSpPr>
        <p:spPr>
          <a:xfrm>
            <a:off x="194678" y="3126657"/>
            <a:ext cx="9802762" cy="3416320"/>
          </a:xfrm>
          <a:prstGeom prst="rect">
            <a:avLst/>
          </a:prstGeom>
          <a:noFill/>
        </p:spPr>
        <p:txBody>
          <a:bodyPr wrap="square" rtlCol="0">
            <a:spAutoFit/>
          </a:bodyPr>
          <a:lstStyle/>
          <a:p>
            <a:pPr marL="685800" indent="-685800">
              <a:buFont typeface="Arial" panose="020B0604020202020204" pitchFamily="34" charset="0"/>
              <a:buChar char="•"/>
            </a:pPr>
            <a:r>
              <a:rPr lang="en-GB" sz="2400" dirty="0"/>
              <a:t>Children in year six will sit the Key Stage 2 statutory tests (often called SATs). The dates of these are set by the government. </a:t>
            </a:r>
          </a:p>
          <a:p>
            <a:pPr marL="685800" indent="-685800">
              <a:buFont typeface="Arial" panose="020B0604020202020204" pitchFamily="34" charset="0"/>
              <a:buChar char="•"/>
            </a:pPr>
            <a:r>
              <a:rPr lang="en-US" sz="2400" dirty="0" smtClean="0"/>
              <a:t>The </a:t>
            </a:r>
            <a:r>
              <a:rPr lang="en-US" sz="2400" dirty="0"/>
              <a:t>statutory key stage 2 tests are timetabled from </a:t>
            </a:r>
            <a:r>
              <a:rPr lang="en-US" sz="2400" dirty="0">
                <a:solidFill>
                  <a:srgbClr val="FF0000"/>
                </a:solidFill>
              </a:rPr>
              <a:t>Monday 12 May to Thursday 15 May 2025</a:t>
            </a:r>
            <a:r>
              <a:rPr lang="en-US" sz="2400" dirty="0" smtClean="0"/>
              <a:t>.</a:t>
            </a:r>
          </a:p>
          <a:p>
            <a:pPr marL="685800" indent="-685800">
              <a:buFont typeface="Arial" panose="020B0604020202020204" pitchFamily="34" charset="0"/>
              <a:buChar char="•"/>
            </a:pPr>
            <a:r>
              <a:rPr lang="en-GB" sz="2400" dirty="0" smtClean="0"/>
              <a:t>During </a:t>
            </a:r>
            <a:r>
              <a:rPr lang="en-GB" sz="2400" dirty="0"/>
              <a:t>SATs week, we offer a breakfast club which we encourage all year six children to come along to. This will be free of charge and will give the children the opportunity to support each other in the run up to the test, help alleviate anxiety and enable children to be in school and ready for the tests each day</a:t>
            </a:r>
            <a:r>
              <a:rPr lang="en-GB" sz="2400" dirty="0" smtClean="0"/>
              <a:t>. More details will be sent out closer to the time.</a:t>
            </a:r>
            <a:endParaRPr lang="en-GB" sz="24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99865"/>
                    </a14:imgEffect>
                  </a14:imgLayer>
                </a14:imgProps>
              </a:ext>
            </a:extLst>
          </a:blip>
          <a:stretch>
            <a:fillRect/>
          </a:stretch>
        </p:blipFill>
        <p:spPr>
          <a:xfrm>
            <a:off x="9721575" y="1756065"/>
            <a:ext cx="2275747" cy="1797288"/>
          </a:xfrm>
          <a:prstGeom prst="rect">
            <a:avLst/>
          </a:prstGeom>
        </p:spPr>
      </p:pic>
    </p:spTree>
    <p:extLst>
      <p:ext uri="{BB962C8B-B14F-4D97-AF65-F5344CB8AC3E}">
        <p14:creationId xmlns:p14="http://schemas.microsoft.com/office/powerpoint/2010/main" val="11536036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185653"/>
          </a:xfrm>
        </p:spPr>
        <p:txBody>
          <a:bodyPr>
            <a:normAutofit fontScale="77500" lnSpcReduction="20000"/>
          </a:bodyPr>
          <a:lstStyle/>
          <a:p>
            <a:r>
              <a:rPr lang="en-GB" dirty="0"/>
              <a:t>Reading book and Reading Record </a:t>
            </a:r>
            <a:r>
              <a:rPr lang="en-GB" dirty="0" smtClean="0"/>
              <a:t>Book (yellow A5 book)</a:t>
            </a:r>
          </a:p>
          <a:p>
            <a:r>
              <a:rPr lang="en-GB" dirty="0" smtClean="0"/>
              <a:t>Named </a:t>
            </a:r>
            <a:r>
              <a:rPr lang="en-GB" dirty="0"/>
              <a:t>water bottle</a:t>
            </a:r>
          </a:p>
          <a:p>
            <a:r>
              <a:rPr lang="en-GB" dirty="0"/>
              <a:t>All clothing named clearly</a:t>
            </a:r>
          </a:p>
          <a:p>
            <a:r>
              <a:rPr lang="en-GB" dirty="0"/>
              <a:t>Snack in a named pot</a:t>
            </a:r>
          </a:p>
          <a:p>
            <a:pPr marL="717550" indent="-363538" fontAlgn="base">
              <a:buFont typeface="Wingdings" panose="05000000000000000000" pitchFamily="2" charset="2"/>
              <a:buChar char="Ø"/>
            </a:pPr>
            <a:r>
              <a:rPr lang="en-GB" dirty="0"/>
              <a:t>Fresh fruit – prepared and ready to eat</a:t>
            </a:r>
          </a:p>
          <a:p>
            <a:pPr marL="717550" indent="-363538" fontAlgn="base">
              <a:buFont typeface="Wingdings" panose="05000000000000000000" pitchFamily="2" charset="2"/>
              <a:buChar char="Ø"/>
            </a:pPr>
            <a:r>
              <a:rPr lang="en-GB" dirty="0"/>
              <a:t>Fresh vegetables – prepared and ready to eat</a:t>
            </a:r>
          </a:p>
          <a:p>
            <a:pPr marL="717550" indent="-363538" fontAlgn="base">
              <a:buFont typeface="Wingdings" panose="05000000000000000000" pitchFamily="2" charset="2"/>
              <a:buChar char="Ø"/>
            </a:pPr>
            <a:r>
              <a:rPr lang="en-GB" dirty="0"/>
              <a:t>Plain breadsticks (nut / sesame seed free) – out of their wrapper and in a named snack pot. </a:t>
            </a:r>
          </a:p>
          <a:p>
            <a:pPr marL="717550" indent="-363538" fontAlgn="base">
              <a:buFont typeface="Wingdings" panose="05000000000000000000" pitchFamily="2" charset="2"/>
              <a:buChar char="Ø"/>
            </a:pPr>
            <a:r>
              <a:rPr lang="en-GB" dirty="0"/>
              <a:t>Pitta bread or other bread – out of their wrapper and in a named snack pot.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What they need to bring each day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236" y="3249591"/>
            <a:ext cx="1690976" cy="1600791"/>
          </a:xfrm>
          <a:prstGeom prst="rect">
            <a:avLst/>
          </a:prstGeom>
        </p:spPr>
      </p:pic>
    </p:spTree>
    <p:extLst>
      <p:ext uri="{BB962C8B-B14F-4D97-AF65-F5344CB8AC3E}">
        <p14:creationId xmlns:p14="http://schemas.microsoft.com/office/powerpoint/2010/main" val="363876718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25" y="2626792"/>
            <a:ext cx="10515600" cy="3050305"/>
          </a:xfrm>
        </p:spPr>
        <p:txBody>
          <a:bodyPr>
            <a:noAutofit/>
          </a:bodyPr>
          <a:lstStyle/>
          <a:p>
            <a:r>
              <a:rPr lang="en-GB" sz="2300" dirty="0"/>
              <a:t>Helping with homework – please support your child to practise their times tables using TT </a:t>
            </a:r>
            <a:r>
              <a:rPr lang="en-GB" sz="2300" dirty="0" err="1" smtClean="0"/>
              <a:t>Rockstars</a:t>
            </a:r>
            <a:r>
              <a:rPr lang="en-GB" sz="2300" dirty="0" smtClean="0"/>
              <a:t> and their Spelling Shed spelling words. </a:t>
            </a:r>
            <a:endParaRPr lang="en-GB" sz="2300" dirty="0"/>
          </a:p>
          <a:p>
            <a:r>
              <a:rPr lang="en-GB" sz="2300" dirty="0" smtClean="0"/>
              <a:t>The importance of hearing </a:t>
            </a:r>
            <a:r>
              <a:rPr lang="en-GB" sz="2300" dirty="0"/>
              <a:t>your child read, even when they are </a:t>
            </a:r>
            <a:r>
              <a:rPr lang="en-GB" sz="2300" dirty="0" smtClean="0"/>
              <a:t>an independent </a:t>
            </a:r>
            <a:r>
              <a:rPr lang="en-GB" sz="2300" dirty="0"/>
              <a:t>reader, </a:t>
            </a:r>
            <a:r>
              <a:rPr lang="en-GB" sz="2300" dirty="0" smtClean="0"/>
              <a:t>cannot be overstated. </a:t>
            </a:r>
            <a:r>
              <a:rPr lang="en-GB" sz="2300" dirty="0"/>
              <a:t>Reading aloud helps to develop an understanding of appropriate tone and volume as well as closely observing punctuation in the text. Discussing what they have read helps build the skills of inference, deduction and prediction.</a:t>
            </a:r>
          </a:p>
          <a:p>
            <a:r>
              <a:rPr lang="en-GB" sz="2300" dirty="0" smtClean="0"/>
              <a:t>Strengthening reading fluency and comprehension can also have a positive impact on writing. R</a:t>
            </a:r>
            <a:r>
              <a:rPr lang="en-US" sz="2300" dirty="0" err="1" smtClean="0"/>
              <a:t>eading</a:t>
            </a:r>
            <a:r>
              <a:rPr lang="en-US" sz="2300" dirty="0" smtClean="0"/>
              <a:t> </a:t>
            </a:r>
            <a:r>
              <a:rPr lang="en-US" sz="2300" dirty="0"/>
              <a:t>and writing draw upon the same skills, knowledge, and processes in terms of being able to read and comprehend text and in terms of being able to write text. Another way of thinking about this is that when you write — if you're doing it the right way — you have to think about your </a:t>
            </a:r>
            <a:r>
              <a:rPr lang="en-US" sz="2300" dirty="0" smtClean="0"/>
              <a:t>reader.</a:t>
            </a:r>
            <a:endParaRPr lang="en-GB"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282325" y="1844139"/>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How to support your child at home</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444" l="10000" r="90000"/>
                    </a14:imgEffect>
                  </a14:imgLayer>
                </a14:imgProps>
              </a:ext>
              <a:ext uri="{28A0092B-C50C-407E-A947-70E740481C1C}">
                <a14:useLocalDpi xmlns:a14="http://schemas.microsoft.com/office/drawing/2010/main" val="0"/>
              </a:ext>
            </a:extLst>
          </a:blip>
          <a:stretch>
            <a:fillRect/>
          </a:stretch>
        </p:blipFill>
        <p:spPr>
          <a:xfrm>
            <a:off x="9326379" y="3736964"/>
            <a:ext cx="3901295" cy="3121036"/>
          </a:xfrm>
          <a:prstGeom prst="rect">
            <a:avLst/>
          </a:prstGeom>
        </p:spPr>
      </p:pic>
    </p:spTree>
    <p:extLst>
      <p:ext uri="{BB962C8B-B14F-4D97-AF65-F5344CB8AC3E}">
        <p14:creationId xmlns:p14="http://schemas.microsoft.com/office/powerpoint/2010/main" val="32309381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C7C4F48-C8C1-6744-88F2-C15AFA53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384175"/>
            <a:ext cx="4527550" cy="2535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577BB8-E7C2-9A2A-B64A-CF75083AA088}"/>
              </a:ext>
            </a:extLst>
          </p:cNvPr>
          <p:cNvSpPr txBox="1"/>
          <p:nvPr/>
        </p:nvSpPr>
        <p:spPr>
          <a:xfrm>
            <a:off x="314325" y="3162280"/>
            <a:ext cx="11563350" cy="3046988"/>
          </a:xfrm>
          <a:prstGeom prst="rect">
            <a:avLst/>
          </a:prstGeom>
          <a:noFill/>
        </p:spPr>
        <p:txBody>
          <a:bodyPr wrap="square">
            <a:spAutoFit/>
          </a:bodyPr>
          <a:lstStyle/>
          <a:p>
            <a:r>
              <a:rPr lang="en-GB" sz="3200" b="0" i="0" dirty="0">
                <a:solidFill>
                  <a:srgbClr val="000000"/>
                </a:solidFill>
                <a:effectLst/>
                <a:latin typeface="Catamaran"/>
              </a:rPr>
              <a:t>The survey of 71,400 children and young people by the National Literacy Trust early in 2023 has revealed that </a:t>
            </a:r>
            <a:r>
              <a:rPr lang="en-GB" sz="3200" b="1" i="0" dirty="0">
                <a:solidFill>
                  <a:srgbClr val="000000"/>
                </a:solidFill>
                <a:effectLst/>
                <a:latin typeface="Catamaran"/>
              </a:rPr>
              <a:t>fewer than one in three children (28%) aged eight to 18 read daily for enjoyment</a:t>
            </a:r>
            <a:r>
              <a:rPr lang="en-GB" sz="3200" b="0" i="0" dirty="0">
                <a:solidFill>
                  <a:srgbClr val="000000"/>
                </a:solidFill>
                <a:effectLst/>
                <a:latin typeface="Catamaran"/>
              </a:rPr>
              <a:t>. While this remains the same as for 2022, the figure stood at 38% when the survey began in 2005, marking a 26% fall in those who read daily.</a:t>
            </a:r>
            <a:endParaRPr lang="en-GB" sz="3200" dirty="0"/>
          </a:p>
        </p:txBody>
      </p:sp>
    </p:spTree>
    <p:extLst>
      <p:ext uri="{BB962C8B-B14F-4D97-AF65-F5344CB8AC3E}">
        <p14:creationId xmlns:p14="http://schemas.microsoft.com/office/powerpoint/2010/main" val="150393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339725"/>
            <a:ext cx="10972800" cy="879475"/>
          </a:xfrm>
        </p:spPr>
        <p:txBody>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476250" y="1349375"/>
            <a:ext cx="11239500" cy="5168900"/>
          </a:xfrm>
        </p:spPr>
        <p:txBody>
          <a:bodyPr>
            <a:normAutofit fontScale="92500" lnSpcReduction="10000"/>
          </a:bodyPr>
          <a:lstStyle/>
          <a:p>
            <a:r>
              <a:rPr lang="en-GB" sz="3200" dirty="0"/>
              <a:t>Games and online distractions</a:t>
            </a:r>
          </a:p>
          <a:p>
            <a:r>
              <a:rPr lang="en-GB" sz="3200" dirty="0"/>
              <a:t>Rise in social media</a:t>
            </a:r>
          </a:p>
          <a:p>
            <a:r>
              <a:rPr lang="en-GB" sz="3200" dirty="0"/>
              <a:t>Find books boring</a:t>
            </a:r>
          </a:p>
          <a:p>
            <a:r>
              <a:rPr lang="en-GB" sz="3200" dirty="0"/>
              <a:t>Lack of time</a:t>
            </a:r>
          </a:p>
          <a:p>
            <a:r>
              <a:rPr lang="en-GB" sz="3200" dirty="0"/>
              <a:t>Not being read to from an early age by adults (at home and school)</a:t>
            </a:r>
          </a:p>
          <a:p>
            <a:r>
              <a:rPr lang="en-GB" sz="3200" dirty="0"/>
              <a:t>Seeing reading as a process for learning rather a pleasure activity</a:t>
            </a:r>
          </a:p>
          <a:p>
            <a:pPr lvl="1"/>
            <a:r>
              <a:rPr lang="en-GB" sz="2800" b="1" i="0" dirty="0">
                <a:solidFill>
                  <a:srgbClr val="000000"/>
                </a:solidFill>
                <a:effectLst/>
                <a:latin typeface="Catamaran"/>
              </a:rPr>
              <a:t>‘Reading for pleasure' is being confused with 'literacy'</a:t>
            </a:r>
            <a:r>
              <a:rPr lang="en-GB" sz="2800" b="0" i="0" dirty="0">
                <a:solidFill>
                  <a:srgbClr val="000000"/>
                </a:solidFill>
                <a:effectLst/>
                <a:latin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lang="en-GB" sz="2800" dirty="0"/>
          </a:p>
        </p:txBody>
      </p:sp>
    </p:spTree>
    <p:extLst>
      <p:ext uri="{BB962C8B-B14F-4D97-AF65-F5344CB8AC3E}">
        <p14:creationId xmlns:p14="http://schemas.microsoft.com/office/powerpoint/2010/main" val="119440058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45C5-39A9-7C90-A133-19C2EDC23C65}"/>
              </a:ext>
            </a:extLst>
          </p:cNvPr>
          <p:cNvPicPr>
            <a:picLocks noChangeAspect="1"/>
          </p:cNvPicPr>
          <p:nvPr/>
        </p:nvPicPr>
        <p:blipFill>
          <a:blip r:embed="rId2"/>
          <a:stretch>
            <a:fillRect/>
          </a:stretch>
        </p:blipFill>
        <p:spPr>
          <a:xfrm>
            <a:off x="228600" y="208045"/>
            <a:ext cx="5626100" cy="6441909"/>
          </a:xfrm>
          <a:prstGeom prst="rect">
            <a:avLst/>
          </a:prstGeom>
        </p:spPr>
      </p:pic>
      <p:pic>
        <p:nvPicPr>
          <p:cNvPr id="7" name="Picture 6">
            <a:extLst>
              <a:ext uri="{FF2B5EF4-FFF2-40B4-BE49-F238E27FC236}">
                <a16:creationId xmlns:a16="http://schemas.microsoft.com/office/drawing/2014/main" id="{FBA2823C-4F91-B458-8F12-EF095761B54A}"/>
              </a:ext>
            </a:extLst>
          </p:cNvPr>
          <p:cNvPicPr>
            <a:picLocks noChangeAspect="1"/>
          </p:cNvPicPr>
          <p:nvPr/>
        </p:nvPicPr>
        <p:blipFill rotWithShape="1">
          <a:blip r:embed="rId3"/>
          <a:srcRect b="45741"/>
          <a:stretch/>
        </p:blipFill>
        <p:spPr>
          <a:xfrm>
            <a:off x="6096000" y="1402537"/>
            <a:ext cx="5765800" cy="405292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AA60273-55CB-244A-F468-E007E6FBA8B0}"/>
                  </a:ext>
                </a:extLst>
              </p14:cNvPr>
              <p14:cNvContentPartPr/>
              <p14:nvPr/>
            </p14:nvContentPartPr>
            <p14:xfrm>
              <a:off x="799950" y="2383125"/>
              <a:ext cx="4889520" cy="75240"/>
            </p14:xfrm>
          </p:contentPart>
        </mc:Choice>
        <mc:Fallback xmlns="">
          <p:pic>
            <p:nvPicPr>
              <p:cNvPr id="8" name="Ink 7">
                <a:extLst>
                  <a:ext uri="{FF2B5EF4-FFF2-40B4-BE49-F238E27FC236}">
                    <a16:creationId xmlns:a16="http://schemas.microsoft.com/office/drawing/2014/main" id="{EAA60273-55CB-244A-F468-E007E6FBA8B0}"/>
                  </a:ext>
                </a:extLst>
              </p:cNvPr>
              <p:cNvPicPr/>
              <p:nvPr/>
            </p:nvPicPr>
            <p:blipFill>
              <a:blip r:embed="rId5"/>
              <a:stretch>
                <a:fillRect/>
              </a:stretch>
            </p:blipFill>
            <p:spPr>
              <a:xfrm>
                <a:off x="745950" y="2275125"/>
                <a:ext cx="4997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F929238-37D9-84F4-0C90-F0B817807FC0}"/>
                  </a:ext>
                </a:extLst>
              </p14:cNvPr>
              <p14:cNvContentPartPr/>
              <p14:nvPr/>
            </p14:nvContentPartPr>
            <p14:xfrm>
              <a:off x="769710" y="2541885"/>
              <a:ext cx="4880520" cy="366120"/>
            </p14:xfrm>
          </p:contentPart>
        </mc:Choice>
        <mc:Fallback xmlns="">
          <p:pic>
            <p:nvPicPr>
              <p:cNvPr id="9" name="Ink 8">
                <a:extLst>
                  <a:ext uri="{FF2B5EF4-FFF2-40B4-BE49-F238E27FC236}">
                    <a16:creationId xmlns:a16="http://schemas.microsoft.com/office/drawing/2014/main" id="{5F929238-37D9-84F4-0C90-F0B817807FC0}"/>
                  </a:ext>
                </a:extLst>
              </p:cNvPr>
              <p:cNvPicPr/>
              <p:nvPr/>
            </p:nvPicPr>
            <p:blipFill>
              <a:blip r:embed="rId7"/>
              <a:stretch>
                <a:fillRect/>
              </a:stretch>
            </p:blipFill>
            <p:spPr>
              <a:xfrm>
                <a:off x="716070" y="2433885"/>
                <a:ext cx="49881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F89DABC-E79F-BAC6-597F-53F3EEBAC29C}"/>
                  </a:ext>
                </a:extLst>
              </p14:cNvPr>
              <p14:cNvContentPartPr/>
              <p14:nvPr/>
            </p14:nvContentPartPr>
            <p14:xfrm>
              <a:off x="761790" y="2400045"/>
              <a:ext cx="360" cy="360"/>
            </p14:xfrm>
          </p:contentPart>
        </mc:Choice>
        <mc:Fallback xmlns="">
          <p:pic>
            <p:nvPicPr>
              <p:cNvPr id="10" name="Ink 9">
                <a:extLst>
                  <a:ext uri="{FF2B5EF4-FFF2-40B4-BE49-F238E27FC236}">
                    <a16:creationId xmlns:a16="http://schemas.microsoft.com/office/drawing/2014/main" id="{EF89DABC-E79F-BAC6-597F-53F3EEBAC29C}"/>
                  </a:ext>
                </a:extLst>
              </p:cNvPr>
              <p:cNvPicPr/>
              <p:nvPr/>
            </p:nvPicPr>
            <p:blipFill>
              <a:blip r:embed="rId9"/>
              <a:stretch>
                <a:fillRect/>
              </a:stretch>
            </p:blipFill>
            <p:spPr>
              <a:xfrm>
                <a:off x="707790" y="229204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7C512DD-1B04-C55C-C72C-EFAEE68C7884}"/>
                  </a:ext>
                </a:extLst>
              </p14:cNvPr>
              <p14:cNvContentPartPr/>
              <p14:nvPr/>
            </p14:nvContentPartPr>
            <p14:xfrm>
              <a:off x="771510" y="2361165"/>
              <a:ext cx="4946040" cy="325440"/>
            </p14:xfrm>
          </p:contentPart>
        </mc:Choice>
        <mc:Fallback xmlns="">
          <p:pic>
            <p:nvPicPr>
              <p:cNvPr id="11" name="Ink 10">
                <a:extLst>
                  <a:ext uri="{FF2B5EF4-FFF2-40B4-BE49-F238E27FC236}">
                    <a16:creationId xmlns:a16="http://schemas.microsoft.com/office/drawing/2014/main" id="{C7C512DD-1B04-C55C-C72C-EFAEE68C7884}"/>
                  </a:ext>
                </a:extLst>
              </p:cNvPr>
              <p:cNvPicPr/>
              <p:nvPr/>
            </p:nvPicPr>
            <p:blipFill>
              <a:blip r:embed="rId11"/>
              <a:stretch>
                <a:fillRect/>
              </a:stretch>
            </p:blipFill>
            <p:spPr>
              <a:xfrm>
                <a:off x="717510" y="2253525"/>
                <a:ext cx="5053680" cy="541080"/>
              </a:xfrm>
              <a:prstGeom prst="rect">
                <a:avLst/>
              </a:prstGeom>
            </p:spPr>
          </p:pic>
        </mc:Fallback>
      </mc:AlternateContent>
    </p:spTree>
    <p:extLst>
      <p:ext uri="{BB962C8B-B14F-4D97-AF65-F5344CB8AC3E}">
        <p14:creationId xmlns:p14="http://schemas.microsoft.com/office/powerpoint/2010/main" val="216763653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92" y="1244600"/>
            <a:ext cx="11392016" cy="5367769"/>
            <a:chOff x="0" y="0"/>
            <a:chExt cx="5780393" cy="2711169"/>
          </a:xfrm>
        </p:grpSpPr>
        <p:sp>
          <p:nvSpPr>
            <p:cNvPr id="3" name="Freeform 3"/>
            <p:cNvSpPr/>
            <p:nvPr/>
          </p:nvSpPr>
          <p:spPr>
            <a:xfrm>
              <a:off x="0" y="0"/>
              <a:ext cx="5780394" cy="2711170"/>
            </a:xfrm>
            <a:custGeom>
              <a:avLst/>
              <a:gdLst/>
              <a:ahLst/>
              <a:cxnLst/>
              <a:rect l="l" t="t" r="r" b="b"/>
              <a:pathLst>
                <a:path w="5780394" h="2711170">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p:spPr>
          <p:txBody>
            <a:bodyPr/>
            <a:lstStyle/>
            <a:p>
              <a:endParaRPr lang="en-US" sz="1200"/>
            </a:p>
          </p:txBody>
        </p:sp>
      </p:grpSp>
      <p:graphicFrame>
        <p:nvGraphicFramePr>
          <p:cNvPr id="4" name="Table 4"/>
          <p:cNvGraphicFramePr>
            <a:graphicFrameLocks noGrp="1"/>
          </p:cNvGraphicFramePr>
          <p:nvPr>
            <p:extLst/>
          </p:nvPr>
        </p:nvGraphicFramePr>
        <p:xfrm>
          <a:off x="773696" y="1302990"/>
          <a:ext cx="10644607" cy="5574418"/>
        </p:xfrm>
        <a:graphic>
          <a:graphicData uri="http://schemas.openxmlformats.org/drawingml/2006/table">
            <a:tbl>
              <a:tblPr/>
              <a:tblGrid>
                <a:gridCol w="3568699">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046708">
                  <a:extLst>
                    <a:ext uri="{9D8B030D-6E8A-4147-A177-3AD203B41FA5}">
                      <a16:colId xmlns:a16="http://schemas.microsoft.com/office/drawing/2014/main" val="20003"/>
                    </a:ext>
                  </a:extLst>
                </a:gridCol>
              </a:tblGrid>
              <a:tr h="952765">
                <a:tc>
                  <a:txBody>
                    <a:bodyPr/>
                    <a:lstStyle/>
                    <a:p>
                      <a:pPr algn="l">
                        <a:lnSpc>
                          <a:spcPts val="3517"/>
                        </a:lnSpc>
                        <a:defRPr/>
                      </a:pPr>
                      <a:r>
                        <a:rPr lang="en-US" sz="1700">
                          <a:solidFill>
                            <a:srgbClr val="82C89F"/>
                          </a:solidFill>
                          <a:latin typeface="Montserrat Bold"/>
                        </a:rPr>
                        <a:t>Amount of reading</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82C89F"/>
                          </a:solidFill>
                          <a:latin typeface="Montserrat Bold Italics"/>
                        </a:rPr>
                        <a:t>20 mins</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5 mins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1 min</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1225109">
                <a:tc>
                  <a:txBody>
                    <a:bodyPr/>
                    <a:lstStyle/>
                    <a:p>
                      <a:pPr algn="l">
                        <a:lnSpc>
                          <a:spcPts val="3517"/>
                        </a:lnSpc>
                        <a:defRPr/>
                      </a:pPr>
                      <a:r>
                        <a:rPr lang="en-US" sz="1700">
                          <a:solidFill>
                            <a:srgbClr val="82C89F"/>
                          </a:solidFill>
                          <a:latin typeface="Montserrat Bold"/>
                        </a:rPr>
                        <a:t>Number of minutes per year</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3600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180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31593">
                <a:tc>
                  <a:txBody>
                    <a:bodyPr/>
                    <a:lstStyle/>
                    <a:p>
                      <a:pPr algn="l">
                        <a:lnSpc>
                          <a:spcPts val="3517"/>
                        </a:lnSpc>
                        <a:defRPr/>
                      </a:pPr>
                      <a:r>
                        <a:rPr lang="en-US" sz="1700" dirty="0">
                          <a:solidFill>
                            <a:srgbClr val="82C89F"/>
                          </a:solidFill>
                          <a:latin typeface="Montserrat Bold"/>
                        </a:rPr>
                        <a:t>Number of words per year</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 Million</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282,000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225109">
                <a:tc>
                  <a:txBody>
                    <a:bodyPr/>
                    <a:lstStyle/>
                    <a:p>
                      <a:pPr algn="l">
                        <a:lnSpc>
                          <a:spcPts val="3517"/>
                        </a:lnSpc>
                        <a:defRPr/>
                      </a:pPr>
                      <a:r>
                        <a:rPr lang="en-US" sz="1700">
                          <a:solidFill>
                            <a:srgbClr val="82C89F"/>
                          </a:solidFill>
                          <a:latin typeface="Montserrat Bold"/>
                        </a:rPr>
                        <a:t>Hours read by the end of primary school</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851</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212</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42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31593">
                <a:tc>
                  <a:txBody>
                    <a:bodyPr/>
                    <a:lstStyle/>
                    <a:p>
                      <a:pPr algn="l">
                        <a:lnSpc>
                          <a:spcPts val="3517"/>
                        </a:lnSpc>
                        <a:defRPr/>
                      </a:pPr>
                      <a:r>
                        <a:rPr lang="en-US" sz="1700">
                          <a:solidFill>
                            <a:srgbClr val="82C89F"/>
                          </a:solidFill>
                          <a:latin typeface="Montserrat Bold"/>
                        </a:rPr>
                        <a:t>Performance on tests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50%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685801" y="245629"/>
            <a:ext cx="10820400" cy="666849"/>
          </a:xfrm>
          <a:prstGeom prst="rect">
            <a:avLst/>
          </a:prstGeom>
        </p:spPr>
        <p:txBody>
          <a:bodyPr lIns="0" tIns="0" rIns="0" bIns="0" rtlCol="0" anchor="t">
            <a:spAutoFit/>
          </a:bodyPr>
          <a:lstStyle/>
          <a:p>
            <a:pPr>
              <a:lnSpc>
                <a:spcPts val="5200"/>
              </a:lnSpc>
            </a:pPr>
            <a:r>
              <a:rPr lang="en-US" sz="4334" dirty="0">
                <a:solidFill>
                  <a:srgbClr val="52B7DF"/>
                </a:solidFill>
                <a:latin typeface="League Spartan"/>
              </a:rPr>
              <a:t>Impact of reading</a:t>
            </a:r>
          </a:p>
        </p:txBody>
      </p:sp>
    </p:spTree>
    <p:extLst>
      <p:ext uri="{BB962C8B-B14F-4D97-AF65-F5344CB8AC3E}">
        <p14:creationId xmlns:p14="http://schemas.microsoft.com/office/powerpoint/2010/main" val="239108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lnSpcReduction="100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2593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A5A0-4ADB-5250-BF2F-DCC7136DB5F2}"/>
              </a:ext>
            </a:extLst>
          </p:cNvPr>
          <p:cNvSpPr>
            <a:spLocks noGrp="1"/>
          </p:cNvSpPr>
          <p:nvPr>
            <p:ph type="title"/>
          </p:nvPr>
        </p:nvSpPr>
        <p:spPr>
          <a:xfrm>
            <a:off x="257175" y="560387"/>
            <a:ext cx="5200650" cy="803276"/>
          </a:xfrm>
        </p:spPr>
        <p:txBody>
          <a:bodyPr>
            <a:normAutofit fontScale="90000"/>
          </a:bodyPr>
          <a:lstStyle/>
          <a:p>
            <a:r>
              <a:rPr lang="en-GB" b="1" u="sng" dirty="0"/>
              <a:t>What is comprehension? </a:t>
            </a:r>
          </a:p>
        </p:txBody>
      </p:sp>
      <p:sp>
        <p:nvSpPr>
          <p:cNvPr id="3" name="Content Placeholder 2">
            <a:extLst>
              <a:ext uri="{FF2B5EF4-FFF2-40B4-BE49-F238E27FC236}">
                <a16:creationId xmlns:a16="http://schemas.microsoft.com/office/drawing/2014/main" id="{0D3ED186-223C-6396-6BFB-715EBA13D0C0}"/>
              </a:ext>
            </a:extLst>
          </p:cNvPr>
          <p:cNvSpPr>
            <a:spLocks noGrp="1"/>
          </p:cNvSpPr>
          <p:nvPr>
            <p:ph idx="1"/>
          </p:nvPr>
        </p:nvSpPr>
        <p:spPr>
          <a:xfrm>
            <a:off x="347662" y="1776015"/>
            <a:ext cx="5019675" cy="3305969"/>
          </a:xfrm>
        </p:spPr>
        <p:txBody>
          <a:bodyPr>
            <a:normAutofit/>
          </a:bodyPr>
          <a:lstStyle/>
          <a:p>
            <a:r>
              <a:rPr lang="en-GB" dirty="0"/>
              <a:t>This refers to the understanding of a text. </a:t>
            </a:r>
          </a:p>
          <a:p>
            <a:r>
              <a:rPr lang="en-GB" dirty="0"/>
              <a:t>There are cases of where children are able to read thanks to secure phonics knowledge and the ability to decode but do not understand what they have read.</a:t>
            </a:r>
          </a:p>
        </p:txBody>
      </p:sp>
      <p:pic>
        <p:nvPicPr>
          <p:cNvPr id="9218" name="Picture 2" descr="50 Essential Comprehension Skills (2024)">
            <a:extLst>
              <a:ext uri="{FF2B5EF4-FFF2-40B4-BE49-F238E27FC236}">
                <a16:creationId xmlns:a16="http://schemas.microsoft.com/office/drawing/2014/main" id="{C9873268-80BF-331C-C215-400F6FA41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485" y="1246187"/>
            <a:ext cx="6414777" cy="453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2443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151136"/>
            <a:ext cx="12317010" cy="2182761"/>
          </a:xfrm>
          <a:prstGeom prst="rect">
            <a:avLst/>
          </a:prstGeom>
        </p:spPr>
      </p:pic>
      <p:sp>
        <p:nvSpPr>
          <p:cNvPr id="5" name="TextBox 4"/>
          <p:cNvSpPr txBox="1"/>
          <p:nvPr/>
        </p:nvSpPr>
        <p:spPr>
          <a:xfrm>
            <a:off x="8838580" y="2870627"/>
            <a:ext cx="3091544" cy="2585323"/>
          </a:xfrm>
          <a:prstGeom prst="rect">
            <a:avLst/>
          </a:prstGeom>
          <a:noFill/>
        </p:spPr>
        <p:txBody>
          <a:bodyPr wrap="square" rtlCol="0">
            <a:spAutoFit/>
          </a:bodyPr>
          <a:lstStyle/>
          <a:p>
            <a:pPr algn="ctr"/>
            <a:r>
              <a:rPr lang="en-GB" sz="5400" b="1" dirty="0">
                <a:ln w="0"/>
                <a:solidFill>
                  <a:srgbClr val="00B050"/>
                </a:solidFill>
                <a:effectLst>
                  <a:outerShdw blurRad="38100" dist="19050" dir="2700000" algn="tl" rotWithShape="0">
                    <a:schemeClr val="dk1">
                      <a:alpha val="40000"/>
                    </a:schemeClr>
                  </a:outerShdw>
                </a:effectLst>
              </a:rPr>
              <a:t>Timetable of the Day</a:t>
            </a:r>
          </a:p>
        </p:txBody>
      </p:sp>
      <p:pic>
        <p:nvPicPr>
          <p:cNvPr id="2" name="Picture 1"/>
          <p:cNvPicPr>
            <a:picLocks noChangeAspect="1"/>
          </p:cNvPicPr>
          <p:nvPr/>
        </p:nvPicPr>
        <p:blipFill>
          <a:blip r:embed="rId3"/>
          <a:stretch>
            <a:fillRect/>
          </a:stretch>
        </p:blipFill>
        <p:spPr>
          <a:xfrm>
            <a:off x="434560" y="1582439"/>
            <a:ext cx="8181902" cy="5275561"/>
          </a:xfrm>
          <a:prstGeom prst="rect">
            <a:avLst/>
          </a:prstGeom>
        </p:spPr>
      </p:pic>
    </p:spTree>
    <p:extLst>
      <p:ext uri="{BB962C8B-B14F-4D97-AF65-F5344CB8AC3E}">
        <p14:creationId xmlns:p14="http://schemas.microsoft.com/office/powerpoint/2010/main" val="264600893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319087" y="629157"/>
            <a:ext cx="6062663"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352424" y="2258525"/>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pic>
        <p:nvPicPr>
          <p:cNvPr id="11266" name="Picture 2" descr="Ryan Kwanten Quote: “That's something lacking in a lot of modern-day  families – just talking. It's">
            <a:extLst>
              <a:ext uri="{FF2B5EF4-FFF2-40B4-BE49-F238E27FC236}">
                <a16:creationId xmlns:a16="http://schemas.microsoft.com/office/drawing/2014/main" id="{57D3D6E5-6025-ED2F-4FD7-C218F4F6C03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3" t="29306" r="15390" b="28750"/>
          <a:stretch/>
        </p:blipFill>
        <p:spPr bwMode="auto">
          <a:xfrm>
            <a:off x="6454396" y="236399"/>
            <a:ext cx="5351842"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1393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54" y="172915"/>
            <a:ext cx="4495800" cy="6539345"/>
          </a:xfrm>
          <a:prstGeom prst="rect">
            <a:avLst/>
          </a:prstGeom>
        </p:spPr>
      </p:pic>
      <p:sp>
        <p:nvSpPr>
          <p:cNvPr id="3" name="Title 1">
            <a:extLst>
              <a:ext uri="{FF2B5EF4-FFF2-40B4-BE49-F238E27FC236}">
                <a16:creationId xmlns:a16="http://schemas.microsoft.com/office/drawing/2014/main" id="{58B6BFF9-82E1-CDDA-72B1-633D8D1AAC91}"/>
              </a:ext>
            </a:extLst>
          </p:cNvPr>
          <p:cNvSpPr txBox="1">
            <a:spLocks/>
          </p:cNvSpPr>
          <p:nvPr/>
        </p:nvSpPr>
        <p:spPr>
          <a:xfrm>
            <a:off x="5304325" y="550026"/>
            <a:ext cx="6062663" cy="202612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t>What are the key skills needed to demonstrate secure comprehension?</a:t>
            </a:r>
            <a:endParaRPr lang="en-GB" b="1" u="sng" dirty="0"/>
          </a:p>
        </p:txBody>
      </p:sp>
    </p:spTree>
    <p:extLst>
      <p:ext uri="{BB962C8B-B14F-4D97-AF65-F5344CB8AC3E}">
        <p14:creationId xmlns:p14="http://schemas.microsoft.com/office/powerpoint/2010/main" val="229681064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8F7435-2D5B-FF6E-92BD-A9929BFCD0FF}"/>
              </a:ext>
            </a:extLst>
          </p:cNvPr>
          <p:cNvSpPr txBox="1"/>
          <p:nvPr/>
        </p:nvSpPr>
        <p:spPr>
          <a:xfrm>
            <a:off x="314325" y="371476"/>
            <a:ext cx="11563350" cy="6103209"/>
          </a:xfrm>
          <a:prstGeom prst="rect">
            <a:avLst/>
          </a:prstGeom>
          <a:noFill/>
        </p:spPr>
        <p:txBody>
          <a:bodyPr wrap="square">
            <a:spAutoFit/>
          </a:bodyPr>
          <a:lstStyle/>
          <a:p>
            <a:pPr eaLnBrk="1" hangingPunct="1">
              <a:lnSpc>
                <a:spcPct val="90000"/>
              </a:lnSpc>
              <a:defRPr/>
            </a:pPr>
            <a:r>
              <a:rPr lang="en-US" sz="4000" b="1" u="sng" dirty="0">
                <a:effectLst>
                  <a:outerShdw blurRad="38100" dist="38100" dir="2700000" algn="tl">
                    <a:srgbClr val="C0C0C0"/>
                  </a:outerShdw>
                </a:effectLst>
                <a:latin typeface="Calibri" pitchFamily="34" charset="0"/>
                <a:ea typeface="ＭＳ Ｐゴシック" pitchFamily="34" charset="-128"/>
              </a:rPr>
              <a:t>Vocabulary -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Interpreting words in context and deciphering the meaning of words unknown based on the context they are written.</a:t>
            </a:r>
          </a:p>
          <a:p>
            <a:pPr eaLnBrk="1" hangingPunct="1">
              <a:lnSpc>
                <a:spcPct val="90000"/>
              </a:lnSpc>
              <a:defRPr/>
            </a:pPr>
            <a:endParaRPr lang="en-US" dirty="0">
              <a:solidFill>
                <a:schemeClr val="accent5"/>
              </a:solidFill>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Mr Ali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loathes</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wearing a tie as he finds it uncomfortable.</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‘loathe’ here but based on the context and other evidence within the sentence, we can guess it means ‘doesn’t like’. How have I arrived at this conclusion? </a:t>
            </a:r>
          </a:p>
          <a:p>
            <a:pPr eaLnBrk="1" hangingPunct="1">
              <a:lnSpc>
                <a:spcPct val="90000"/>
              </a:lnSpc>
              <a:defRPr/>
            </a:pPr>
            <a:endParaRPr lang="en-US" sz="3200" dirty="0">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Beowulf was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incensed</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by Grendel’s attack and vowed revenge. </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‘incensed’ here but we can guess it means ‘angered’. How have I arrived at this conclusion? </a:t>
            </a:r>
          </a:p>
        </p:txBody>
      </p:sp>
    </p:spTree>
    <p:extLst>
      <p:ext uri="{BB962C8B-B14F-4D97-AF65-F5344CB8AC3E}">
        <p14:creationId xmlns:p14="http://schemas.microsoft.com/office/powerpoint/2010/main" val="140977799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269949"/>
            <a:ext cx="11677650" cy="6318101"/>
          </a:xfrm>
        </p:spPr>
        <p:txBody>
          <a:bodyPr>
            <a:noAutofit/>
          </a:bodyPr>
          <a:lstStyle/>
          <a:p>
            <a:pPr marL="0">
              <a:lnSpc>
                <a:spcPct val="100000"/>
              </a:lnSpc>
              <a:spcBef>
                <a:spcPts val="0"/>
              </a:spcBef>
              <a:buNone/>
            </a:pPr>
            <a:r>
              <a:rPr lang="en-GB" sz="3600" b="1" dirty="0">
                <a:latin typeface="Calibri" pitchFamily="34" charset="0"/>
              </a:rPr>
              <a:t>Inference</a:t>
            </a:r>
            <a:r>
              <a:rPr lang="en-GB" sz="3600" dirty="0">
                <a:latin typeface="Calibri" pitchFamily="34" charset="0"/>
              </a:rPr>
              <a:t>:  is an interpretation that goes beyond the literal information given and relies on the evidence within the text as well as background knowledge. </a:t>
            </a:r>
          </a:p>
          <a:p>
            <a:pPr marL="0">
              <a:lnSpc>
                <a:spcPct val="100000"/>
              </a:lnSpc>
              <a:spcBef>
                <a:spcPts val="0"/>
              </a:spcBef>
              <a:buNone/>
            </a:pPr>
            <a:endParaRPr lang="en-GB" sz="1800" dirty="0">
              <a:latin typeface="Calibri" pitchFamily="34" charset="0"/>
            </a:endParaRPr>
          </a:p>
          <a:p>
            <a:pPr marL="0">
              <a:lnSpc>
                <a:spcPct val="100000"/>
              </a:lnSpc>
              <a:spcBef>
                <a:spcPts val="0"/>
              </a:spcBef>
              <a:buNone/>
            </a:pPr>
            <a:r>
              <a:rPr lang="en-GB" sz="3600" b="1" dirty="0">
                <a:solidFill>
                  <a:srgbClr val="00B0F0"/>
                </a:solidFill>
                <a:latin typeface="Calibri" pitchFamily="34" charset="0"/>
              </a:rPr>
              <a:t>The police find a threatening letter addressed to the victim.</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someone didn</a:t>
            </a:r>
            <a:r>
              <a:rPr lang="en-GB" altLang="en-US" sz="3600" dirty="0">
                <a:latin typeface="Calibri" pitchFamily="34" charset="0"/>
              </a:rPr>
              <a:t>’</a:t>
            </a:r>
            <a:r>
              <a:rPr lang="en-GB" sz="3600" dirty="0">
                <a:latin typeface="Calibri" pitchFamily="34" charset="0"/>
              </a:rPr>
              <a:t>t like that person.</a:t>
            </a:r>
          </a:p>
          <a:p>
            <a:pPr marL="0">
              <a:lnSpc>
                <a:spcPct val="100000"/>
              </a:lnSpc>
              <a:spcBef>
                <a:spcPts val="0"/>
              </a:spcBef>
              <a:buNone/>
            </a:pPr>
            <a:r>
              <a:rPr lang="en-GB" sz="3600" b="1" dirty="0">
                <a:solidFill>
                  <a:srgbClr val="00B0F0"/>
                </a:solidFill>
                <a:latin typeface="Calibri" pitchFamily="34" charset="0"/>
              </a:rPr>
              <a:t>The bike lay on the floor next to her as she held her leg and cried. </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the girl fell off her bike.</a:t>
            </a:r>
          </a:p>
          <a:p>
            <a:pPr marL="0">
              <a:lnSpc>
                <a:spcPct val="100000"/>
              </a:lnSpc>
              <a:spcBef>
                <a:spcPts val="0"/>
              </a:spcBef>
              <a:buNone/>
            </a:pPr>
            <a:r>
              <a:rPr lang="en-GB" sz="3600" b="1" dirty="0">
                <a:solidFill>
                  <a:srgbClr val="00B0F0"/>
                </a:solidFill>
                <a:latin typeface="Calibri" pitchFamily="34" charset="0"/>
              </a:rPr>
              <a:t>My stomach rumbled as the smell of dinner wafted from the kitchen.</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this person is hungry. </a:t>
            </a:r>
          </a:p>
          <a:p>
            <a:pPr marL="0" indent="0" algn="ctr">
              <a:buNone/>
            </a:pPr>
            <a:endParaRPr lang="en-GB" sz="2300" dirty="0">
              <a:latin typeface="Calibri" pitchFamily="34" charset="0"/>
            </a:endParaRPr>
          </a:p>
          <a:p>
            <a:pPr algn="ctr"/>
            <a:endParaRPr lang="en-GB" sz="2300" dirty="0">
              <a:latin typeface="Calibri" pitchFamily="34" charset="0"/>
            </a:endParaRPr>
          </a:p>
        </p:txBody>
      </p:sp>
    </p:spTree>
    <p:extLst>
      <p:ext uri="{BB962C8B-B14F-4D97-AF65-F5344CB8AC3E}">
        <p14:creationId xmlns:p14="http://schemas.microsoft.com/office/powerpoint/2010/main" val="22769828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C96C39-2EAB-8BD9-047B-3B9E3471794A}"/>
              </a:ext>
            </a:extLst>
          </p:cNvPr>
          <p:cNvSpPr txBox="1">
            <a:spLocks/>
          </p:cNvSpPr>
          <p:nvPr/>
        </p:nvSpPr>
        <p:spPr>
          <a:xfrm>
            <a:off x="257175" y="269949"/>
            <a:ext cx="11677650" cy="6318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00" b="1" dirty="0"/>
              <a:t>Predict</a:t>
            </a:r>
            <a:r>
              <a:rPr lang="en-GB" sz="3400" dirty="0"/>
              <a:t> – what has or what will happen based on information stated or inferred (linked closely to inference). Again, background knowledge here is important. </a:t>
            </a:r>
          </a:p>
          <a:p>
            <a:pPr marL="0" indent="0">
              <a:buNone/>
            </a:pPr>
            <a:r>
              <a:rPr lang="en-GB" sz="3200" dirty="0">
                <a:solidFill>
                  <a:schemeClr val="accent5"/>
                </a:solidFill>
              </a:rPr>
              <a:t>Beowulf snatched his sword from the armoury and ran towards the mountains. </a:t>
            </a:r>
          </a:p>
          <a:p>
            <a:pPr lvl="1"/>
            <a:r>
              <a:rPr lang="en-GB" sz="3200" dirty="0"/>
              <a:t>What do predict Beowulf is going to do? What evidence have you used to make your prediction?</a:t>
            </a:r>
          </a:p>
          <a:p>
            <a:pPr marL="0" indent="0">
              <a:buNone/>
            </a:pPr>
            <a:r>
              <a:rPr lang="en-GB" sz="3200" dirty="0">
                <a:solidFill>
                  <a:schemeClr val="accent5"/>
                </a:solidFill>
              </a:rPr>
              <a:t>Mr Ali woke up with a terrible headache and severe cough. He picked up his mobile and began to dial. </a:t>
            </a:r>
          </a:p>
          <a:p>
            <a:pPr lvl="1"/>
            <a:r>
              <a:rPr lang="en-GB" sz="3200" dirty="0"/>
              <a:t>Who do you think Mr Ali is going to call? Why?</a:t>
            </a:r>
          </a:p>
          <a:p>
            <a:pPr lvl="1"/>
            <a:endParaRPr lang="en-GB" sz="1100" dirty="0"/>
          </a:p>
          <a:p>
            <a:pPr marL="0" indent="0">
              <a:buNone/>
            </a:pPr>
            <a:r>
              <a:rPr lang="en-GB" dirty="0"/>
              <a:t>Predictions, like inferences are neither right or wrong, they may be strong (with secure evidence to back them up) or weak (with little or poor evidence to back them up). </a:t>
            </a:r>
          </a:p>
          <a:p>
            <a:pPr marL="457200" lvl="1" indent="0">
              <a:buNone/>
            </a:pPr>
            <a:r>
              <a:rPr lang="en-GB" sz="3200" dirty="0"/>
              <a:t> </a:t>
            </a:r>
          </a:p>
          <a:p>
            <a:pPr marL="0" indent="0">
              <a:buNone/>
            </a:pPr>
            <a:endParaRPr lang="en-GB" sz="3600" dirty="0"/>
          </a:p>
          <a:p>
            <a:pPr marL="0">
              <a:lnSpc>
                <a:spcPct val="100000"/>
              </a:lnSpc>
              <a:spcBef>
                <a:spcPts val="0"/>
              </a:spcBef>
              <a:buFont typeface="Arial" panose="020B0604020202020204" pitchFamily="34" charset="0"/>
              <a:buNone/>
            </a:pPr>
            <a:endParaRPr lang="en-GB" sz="1800" dirty="0">
              <a:latin typeface="Calibri" pitchFamily="34" charset="0"/>
            </a:endParaRPr>
          </a:p>
          <a:p>
            <a:pPr marL="0" indent="0" algn="ctr">
              <a:buFont typeface="Arial" panose="020B0604020202020204" pitchFamily="34" charset="0"/>
              <a:buNone/>
            </a:pPr>
            <a:endParaRPr lang="en-GB" sz="2300" dirty="0">
              <a:latin typeface="Calibri" pitchFamily="34" charset="0"/>
            </a:endParaRPr>
          </a:p>
          <a:p>
            <a:pPr algn="ctr"/>
            <a:endParaRPr lang="en-GB" sz="2300" dirty="0">
              <a:latin typeface="Calibri" pitchFamily="34" charset="0"/>
            </a:endParaRPr>
          </a:p>
        </p:txBody>
      </p:sp>
    </p:spTree>
    <p:extLst>
      <p:ext uri="{BB962C8B-B14F-4D97-AF65-F5344CB8AC3E}">
        <p14:creationId xmlns:p14="http://schemas.microsoft.com/office/powerpoint/2010/main" val="286157974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55AA38-989A-120B-BF98-6EE60256120E}"/>
              </a:ext>
            </a:extLst>
          </p:cNvPr>
          <p:cNvSpPr txBox="1"/>
          <p:nvPr/>
        </p:nvSpPr>
        <p:spPr>
          <a:xfrm>
            <a:off x="252412" y="305068"/>
            <a:ext cx="11687175" cy="6247864"/>
          </a:xfrm>
          <a:prstGeom prst="rect">
            <a:avLst/>
          </a:prstGeom>
          <a:noFill/>
        </p:spPr>
        <p:txBody>
          <a:bodyPr wrap="square">
            <a:spAutoFit/>
          </a:bodyPr>
          <a:lstStyle/>
          <a:p>
            <a:r>
              <a:rPr lang="en-GB" sz="4000" b="1" u="sng" dirty="0"/>
              <a:t>Explain – </a:t>
            </a:r>
          </a:p>
          <a:p>
            <a:r>
              <a:rPr lang="en-GB" sz="4000" dirty="0"/>
              <a:t>Identify/explain how information/narrative content is related and contributes to the meaning as a whole.</a:t>
            </a:r>
          </a:p>
          <a:p>
            <a:endParaRPr lang="en-GB" sz="4000" dirty="0"/>
          </a:p>
          <a:p>
            <a:r>
              <a:rPr lang="en-GB" sz="4000" dirty="0"/>
              <a:t>Identify/explain how meaning is enhanced through choice of words and phrases.</a:t>
            </a:r>
          </a:p>
          <a:p>
            <a:endParaRPr lang="en-GB" sz="4000" dirty="0"/>
          </a:p>
          <a:p>
            <a:r>
              <a:rPr lang="en-GB" sz="4000" dirty="0"/>
              <a:t>Make comparisons within the text.</a:t>
            </a:r>
          </a:p>
          <a:p>
            <a:endParaRPr lang="en-GB" sz="4000" dirty="0"/>
          </a:p>
          <a:p>
            <a:r>
              <a:rPr lang="en-GB" sz="4000" dirty="0"/>
              <a:t>***See handout for example questions***</a:t>
            </a:r>
          </a:p>
        </p:txBody>
      </p:sp>
    </p:spTree>
    <p:extLst>
      <p:ext uri="{BB962C8B-B14F-4D97-AF65-F5344CB8AC3E}">
        <p14:creationId xmlns:p14="http://schemas.microsoft.com/office/powerpoint/2010/main" val="177856080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33388"/>
            <a:ext cx="11506200" cy="5991224"/>
          </a:xfrm>
        </p:spPr>
        <p:txBody>
          <a:bodyPr>
            <a:normAutofit fontScale="92500" lnSpcReduction="20000"/>
          </a:bodyPr>
          <a:lstStyle/>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Retrieve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Re</a:t>
            </a:r>
            <a:r>
              <a:rPr lang="en-US" sz="3600" dirty="0">
                <a:effectLst>
                  <a:outerShdw blurRad="38100" dist="38100" dir="2700000" algn="tl">
                    <a:srgbClr val="C0C0C0"/>
                  </a:outerShdw>
                </a:effectLst>
                <a:latin typeface="Calibri" pitchFamily="34" charset="0"/>
                <a:ea typeface="ＭＳ Ｐゴシック" pitchFamily="34" charset="-128"/>
              </a:rPr>
              <a:t>trieval of information is often the starting point for discussing a text. This means picking the </a:t>
            </a:r>
            <a:r>
              <a:rPr lang="en-US" sz="3600" u="sng" dirty="0">
                <a:solidFill>
                  <a:srgbClr val="FF0000"/>
                </a:solidFill>
                <a:effectLst>
                  <a:outerShdw blurRad="38100" dist="38100" dir="2700000" algn="tl">
                    <a:srgbClr val="C0C0C0"/>
                  </a:outerShdw>
                </a:effectLst>
                <a:latin typeface="Calibri" pitchFamily="34" charset="0"/>
                <a:ea typeface="ＭＳ Ｐゴシック" pitchFamily="34" charset="-128"/>
              </a:rPr>
              <a:t>exact</a:t>
            </a:r>
            <a:r>
              <a:rPr lang="en-US" sz="3600" dirty="0">
                <a:effectLst>
                  <a:outerShdw blurRad="38100" dist="38100" dir="2700000" algn="tl">
                    <a:srgbClr val="C0C0C0"/>
                  </a:outerShdw>
                </a:effectLst>
                <a:latin typeface="Calibri" pitchFamily="34" charset="0"/>
                <a:ea typeface="ＭＳ Ｐゴシック" pitchFamily="34" charset="-128"/>
              </a:rPr>
              <a:t> (spelling and punctuation too) information out of the text that they have just read. E.g.</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was the character</a:t>
            </a:r>
            <a:r>
              <a:rPr lang="en-US" altLang="en-US" sz="3600" dirty="0">
                <a:effectLst>
                  <a:outerShdw blurRad="38100" dist="38100" dir="2700000" algn="tl">
                    <a:srgbClr val="C0C0C0"/>
                  </a:outerShdw>
                </a:effectLst>
                <a:latin typeface="Calibri" pitchFamily="34" charset="0"/>
                <a:ea typeface="ＭＳ Ｐゴシック" pitchFamily="34" charset="-128"/>
              </a:rPr>
              <a:t>’</a:t>
            </a:r>
            <a:r>
              <a:rPr lang="en-US" sz="3600" dirty="0">
                <a:effectLst>
                  <a:outerShdw blurRad="38100" dist="38100" dir="2700000" algn="tl">
                    <a:srgbClr val="C0C0C0"/>
                  </a:outerShdw>
                </a:effectLst>
                <a:latin typeface="Calibri" pitchFamily="34" charset="0"/>
                <a:ea typeface="ＭＳ Ｐゴシック" pitchFamily="34" charset="-128"/>
              </a:rPr>
              <a:t>s name?</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did they eat for dinner?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colour was the car?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time did…</a:t>
            </a:r>
          </a:p>
          <a:p>
            <a:pPr marL="0" indent="0" eaLnBrk="1" hangingPunct="1">
              <a:lnSpc>
                <a:spcPct val="90000"/>
              </a:lnSpc>
              <a:buNone/>
              <a:defRPr/>
            </a:pPr>
            <a:endParaRPr lang="en-US" sz="3600" dirty="0">
              <a:effectLst>
                <a:outerShdw blurRad="38100" dist="38100" dir="2700000" algn="tl">
                  <a:srgbClr val="C0C0C0"/>
                </a:outerShdw>
              </a:effectLst>
              <a:latin typeface="Calibri" pitchFamily="34" charset="0"/>
              <a:ea typeface="ＭＳ Ｐゴシック" pitchFamily="34" charset="-128"/>
            </a:endParaRPr>
          </a:p>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Summary - </a:t>
            </a:r>
          </a:p>
          <a:p>
            <a:r>
              <a:rPr lang="en-GB" sz="3600" dirty="0"/>
              <a:t>Summarise main ideas from more than one paragraph</a:t>
            </a:r>
          </a:p>
          <a:p>
            <a:pPr lvl="1"/>
            <a:r>
              <a:rPr lang="en-GB" sz="3600" dirty="0"/>
              <a:t>What is the main point of the first paragraph? </a:t>
            </a:r>
          </a:p>
          <a:p>
            <a:pPr lvl="1"/>
            <a:r>
              <a:rPr lang="en-GB" sz="3600" dirty="0"/>
              <a:t>What heading would be appropriate for this paragraph?  </a:t>
            </a:r>
            <a:endParaRPr lang="en-US" sz="3600" dirty="0">
              <a:effectLst>
                <a:outerShdw blurRad="38100" dist="38100" dir="2700000" algn="tl">
                  <a:srgbClr val="C0C0C0"/>
                </a:outerShdw>
              </a:effectLst>
              <a:ea typeface="ＭＳ Ｐゴシック" pitchFamily="34" charset="-128"/>
            </a:endParaRPr>
          </a:p>
        </p:txBody>
      </p:sp>
    </p:spTree>
    <p:extLst>
      <p:ext uri="{BB962C8B-B14F-4D97-AF65-F5344CB8AC3E}">
        <p14:creationId xmlns:p14="http://schemas.microsoft.com/office/powerpoint/2010/main" val="127610014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2159396"/>
            <a:ext cx="2266950" cy="2539207"/>
          </a:xfrm>
        </p:spPr>
        <p:txBody>
          <a:bodyPr>
            <a:normAutofit/>
          </a:bodyPr>
          <a:lstStyle/>
          <a:p>
            <a:r>
              <a:rPr lang="en-GB" sz="4000" b="1" dirty="0"/>
              <a:t>Questions you can ask at home…</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333625" y="266264"/>
            <a:ext cx="9810750" cy="6325470"/>
          </a:xfrm>
          <a:prstGeom prst="rect">
            <a:avLst/>
          </a:prstGeom>
        </p:spPr>
      </p:pic>
    </p:spTree>
    <p:extLst>
      <p:ext uri="{BB962C8B-B14F-4D97-AF65-F5344CB8AC3E}">
        <p14:creationId xmlns:p14="http://schemas.microsoft.com/office/powerpoint/2010/main" val="185882369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576311-C847-93FE-C272-F78880970EBE}"/>
              </a:ext>
            </a:extLst>
          </p:cNvPr>
          <p:cNvPicPr>
            <a:picLocks noChangeAspect="1"/>
          </p:cNvPicPr>
          <p:nvPr/>
        </p:nvPicPr>
        <p:blipFill>
          <a:blip r:embed="rId2"/>
          <a:stretch>
            <a:fillRect/>
          </a:stretch>
        </p:blipFill>
        <p:spPr>
          <a:xfrm>
            <a:off x="4986784" y="417825"/>
            <a:ext cx="7119491" cy="6022349"/>
          </a:xfrm>
          <a:prstGeom prst="rect">
            <a:avLst/>
          </a:prstGeom>
        </p:spPr>
      </p:pic>
      <p:sp>
        <p:nvSpPr>
          <p:cNvPr id="6" name="Content Placeholder 2">
            <a:extLst>
              <a:ext uri="{FF2B5EF4-FFF2-40B4-BE49-F238E27FC236}">
                <a16:creationId xmlns:a16="http://schemas.microsoft.com/office/drawing/2014/main" id="{4D2FA503-E1BC-AFCA-FE27-62A61FA5A810}"/>
              </a:ext>
            </a:extLst>
          </p:cNvPr>
          <p:cNvSpPr>
            <a:spLocks noGrp="1"/>
          </p:cNvSpPr>
          <p:nvPr>
            <p:ph idx="1"/>
          </p:nvPr>
        </p:nvSpPr>
        <p:spPr>
          <a:xfrm>
            <a:off x="205234" y="174709"/>
            <a:ext cx="4748659" cy="6508582"/>
          </a:xfrm>
        </p:spPr>
        <p:txBody>
          <a:bodyPr>
            <a:normAutofit fontScale="92500" lnSpcReduction="10000"/>
          </a:bodyPr>
          <a:lstStyle/>
          <a:p>
            <a:pPr marL="0" indent="0">
              <a:buNone/>
            </a:pPr>
            <a:r>
              <a:rPr lang="en-GB" sz="2600" b="1" u="sng" dirty="0"/>
              <a:t>How to encourage independent reading at home</a:t>
            </a:r>
          </a:p>
          <a:p>
            <a:r>
              <a:rPr lang="en-GB" sz="2600" dirty="0"/>
              <a:t>Having books that the child owns</a:t>
            </a:r>
          </a:p>
          <a:p>
            <a:r>
              <a:rPr lang="en-GB" sz="2600" dirty="0"/>
              <a:t>Using the library to help build variety</a:t>
            </a:r>
          </a:p>
          <a:p>
            <a:r>
              <a:rPr lang="en-GB" sz="2600" dirty="0"/>
              <a:t>Exposing children to texts beyond novel. E.g. comics, magazines, non-fiction books</a:t>
            </a:r>
          </a:p>
          <a:p>
            <a:r>
              <a:rPr lang="en-GB" sz="2600" dirty="0"/>
              <a:t>Taking control of screens – reading first and then screentime</a:t>
            </a:r>
          </a:p>
          <a:p>
            <a:r>
              <a:rPr lang="en-GB" sz="2600" dirty="0"/>
              <a:t>Show that you love reading… even if you have to fake it</a:t>
            </a:r>
          </a:p>
          <a:p>
            <a:r>
              <a:rPr lang="en-GB" sz="2600" dirty="0"/>
              <a:t>Give children books that matter to them (BAME authors and characters, texts that excite </a:t>
            </a:r>
            <a:r>
              <a:rPr lang="en-GB" sz="2600" dirty="0" smtClean="0"/>
              <a:t>them)</a:t>
            </a:r>
            <a:endParaRPr lang="en-GB" sz="2600" dirty="0"/>
          </a:p>
          <a:p>
            <a:r>
              <a:rPr lang="en-GB" sz="2600" dirty="0"/>
              <a:t>Reward reading through extrinsic and intrinsic motivators</a:t>
            </a:r>
          </a:p>
        </p:txBody>
      </p:sp>
    </p:spTree>
    <p:extLst>
      <p:ext uri="{BB962C8B-B14F-4D97-AF65-F5344CB8AC3E}">
        <p14:creationId xmlns:p14="http://schemas.microsoft.com/office/powerpoint/2010/main" val="93850332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6" name="TextBox 5">
            <a:extLst>
              <a:ext uri="{FF2B5EF4-FFF2-40B4-BE49-F238E27FC236}">
                <a16:creationId xmlns:a16="http://schemas.microsoft.com/office/drawing/2014/main" id="{6AAC8092-EA4F-4D0D-AC80-E2F50AA37A70}"/>
              </a:ext>
            </a:extLst>
          </p:cNvPr>
          <p:cNvSpPr txBox="1"/>
          <p:nvPr/>
        </p:nvSpPr>
        <p:spPr>
          <a:xfrm>
            <a:off x="629264" y="2358848"/>
            <a:ext cx="10933472" cy="4154984"/>
          </a:xfrm>
          <a:prstGeom prst="rect">
            <a:avLst/>
          </a:prstGeom>
          <a:noFill/>
        </p:spPr>
        <p:txBody>
          <a:bodyPr wrap="square" rtlCol="0">
            <a:spAutoFit/>
          </a:bodyPr>
          <a:lstStyle/>
          <a:p>
            <a:pPr algn="ctr"/>
            <a:r>
              <a:rPr lang="en-GB" sz="4400" b="1" dirty="0">
                <a:ln w="0"/>
                <a:solidFill>
                  <a:srgbClr val="00B050"/>
                </a:solidFill>
                <a:effectLst>
                  <a:outerShdw blurRad="38100" dist="19050" dir="2700000" algn="tl" rotWithShape="0">
                    <a:schemeClr val="dk1">
                      <a:alpha val="40000"/>
                    </a:schemeClr>
                  </a:outerShdw>
                </a:effectLst>
              </a:rPr>
              <a:t>Thank you for coming.</a:t>
            </a:r>
          </a:p>
          <a:p>
            <a:pPr algn="ctr"/>
            <a:r>
              <a:rPr lang="en-GB" sz="4400" b="1" dirty="0">
                <a:ln w="0"/>
                <a:solidFill>
                  <a:srgbClr val="00B050"/>
                </a:solidFill>
                <a:effectLst>
                  <a:outerShdw blurRad="38100" dist="19050" dir="2700000" algn="tl" rotWithShape="0">
                    <a:schemeClr val="dk1">
                      <a:alpha val="40000"/>
                    </a:schemeClr>
                  </a:outerShdw>
                </a:effectLst>
              </a:rPr>
              <a:t>Do feel free to ask questions</a:t>
            </a:r>
            <a:r>
              <a:rPr lang="en-GB" sz="4400" b="1" dirty="0" smtClean="0">
                <a:ln w="0"/>
                <a:solidFill>
                  <a:srgbClr val="00B050"/>
                </a:solidFill>
                <a:effectLst>
                  <a:outerShdw blurRad="38100" dist="19050" dir="2700000" algn="tl" rotWithShape="0">
                    <a:schemeClr val="dk1">
                      <a:alpha val="40000"/>
                    </a:schemeClr>
                  </a:outerShdw>
                </a:effectLst>
              </a:rPr>
              <a:t>.</a:t>
            </a:r>
          </a:p>
          <a:p>
            <a:pPr algn="ctr"/>
            <a:r>
              <a:rPr lang="en-GB" sz="4400" b="1" dirty="0" smtClean="0">
                <a:ln w="0"/>
                <a:solidFill>
                  <a:srgbClr val="00B050"/>
                </a:solidFill>
                <a:effectLst>
                  <a:outerShdw blurRad="38100" dist="19050" dir="2700000" algn="tl" rotWithShape="0">
                    <a:schemeClr val="dk1">
                      <a:alpha val="40000"/>
                    </a:schemeClr>
                  </a:outerShdw>
                </a:effectLst>
              </a:rPr>
              <a:t> Alternatively</a:t>
            </a:r>
            <a:r>
              <a:rPr lang="en-GB" sz="4400" b="1" dirty="0">
                <a:ln w="0"/>
                <a:solidFill>
                  <a:srgbClr val="00B050"/>
                </a:solidFill>
                <a:effectLst>
                  <a:outerShdw blurRad="38100" dist="19050" dir="2700000" algn="tl" rotWithShape="0">
                    <a:schemeClr val="dk1">
                      <a:alpha val="40000"/>
                    </a:schemeClr>
                  </a:outerShdw>
                </a:effectLst>
              </a:rPr>
              <a:t>, an email can be sent to the school office who will pass on any </a:t>
            </a:r>
            <a:r>
              <a:rPr lang="en-GB" sz="4400" b="1" dirty="0" smtClean="0">
                <a:ln w="0"/>
                <a:solidFill>
                  <a:srgbClr val="00B050"/>
                </a:solidFill>
                <a:effectLst>
                  <a:outerShdw blurRad="38100" dist="19050" dir="2700000" algn="tl" rotWithShape="0">
                    <a:schemeClr val="dk1">
                      <a:alpha val="40000"/>
                    </a:schemeClr>
                  </a:outerShdw>
                </a:effectLst>
              </a:rPr>
              <a:t>queries.</a:t>
            </a:r>
          </a:p>
          <a:p>
            <a:pPr algn="ctr"/>
            <a:r>
              <a:rPr lang="en-GB" sz="4400" b="1" dirty="0" smtClean="0">
                <a:ln w="0"/>
                <a:solidFill>
                  <a:srgbClr val="00B050"/>
                </a:solidFill>
                <a:effectLst>
                  <a:outerShdw blurRad="38100" dist="19050" dir="2700000" algn="tl" rotWithShape="0">
                    <a:schemeClr val="dk1">
                      <a:alpha val="40000"/>
                    </a:schemeClr>
                  </a:outerShdw>
                </a:effectLst>
              </a:rPr>
              <a:t>This presentation will be available on the Owls class page of the school website. </a:t>
            </a:r>
            <a:endParaRPr lang="en-GB" sz="4400" b="1"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8070418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225" y="2274310"/>
            <a:ext cx="8351937" cy="3416863"/>
          </a:xfrm>
        </p:spPr>
        <p:txBody>
          <a:bodyPr>
            <a:noAutofit/>
          </a:bodyPr>
          <a:lstStyle/>
          <a:p>
            <a:r>
              <a:rPr lang="en-GB" dirty="0"/>
              <a:t>In English, we will focus on:</a:t>
            </a:r>
          </a:p>
          <a:p>
            <a:pPr lvl="0"/>
            <a:r>
              <a:rPr lang="en-GB" dirty="0"/>
              <a:t>Developing a secure understanding of key grammatical concepts. This will be covered through the use of Grammarsaurus Place Value of Punctuation and Grammar (PVPG). This will form the majority of our English in term one with 3 lessons per week being used to teach the PVPG objectives. The remaining 2 lessons will have a writing focus and will either use standalone texts or will make links to our learning in other subjects such as history and science</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5454" y="1488485"/>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825" y="3196621"/>
            <a:ext cx="4076872" cy="2881414"/>
          </a:xfrm>
          <a:prstGeom prst="rect">
            <a:avLst/>
          </a:prstGeom>
        </p:spPr>
      </p:pic>
    </p:spTree>
    <p:extLst>
      <p:ext uri="{BB962C8B-B14F-4D97-AF65-F5344CB8AC3E}">
        <p14:creationId xmlns:p14="http://schemas.microsoft.com/office/powerpoint/2010/main" val="42488587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225" y="2274310"/>
            <a:ext cx="10218571" cy="3416863"/>
          </a:xfrm>
        </p:spPr>
        <p:txBody>
          <a:bodyPr>
            <a:noAutofit/>
          </a:bodyPr>
          <a:lstStyle/>
          <a:p>
            <a:pPr lvl="0"/>
            <a:r>
              <a:rPr lang="en-GB" dirty="0" smtClean="0"/>
              <a:t>We </a:t>
            </a:r>
            <a:r>
              <a:rPr lang="en-GB" dirty="0"/>
              <a:t>will learn how </a:t>
            </a:r>
            <a:r>
              <a:rPr lang="en-GB" dirty="0" smtClean="0"/>
              <a:t>Doctor Thomas </a:t>
            </a:r>
            <a:r>
              <a:rPr lang="en-GB" dirty="0" err="1"/>
              <a:t>Barnardo</a:t>
            </a:r>
            <a:r>
              <a:rPr lang="en-GB" dirty="0"/>
              <a:t> changed the lives of homeless street children by setting up his ragged schools and orphanages. We will find out about the different jobs working Victorian children did and will use this knowledge to structure opinion pieces.</a:t>
            </a:r>
          </a:p>
          <a:p>
            <a:r>
              <a:rPr lang="en-GB" dirty="0" smtClean="0"/>
              <a:t>Using ‘Who </a:t>
            </a:r>
            <a:r>
              <a:rPr lang="en-GB" dirty="0"/>
              <a:t>was Charles Dickens?’ by Pamela Pollack and ‘Charles Dickens’ by Catherine </a:t>
            </a:r>
            <a:r>
              <a:rPr lang="en-GB" dirty="0" smtClean="0"/>
              <a:t>Wells-Cole, we </a:t>
            </a:r>
            <a:r>
              <a:rPr lang="en-GB" dirty="0"/>
              <a:t>will learn about Dickens and will structure our own biography of his life and work. We will use a range of non-fiction texts to research and present information about the Victorian era, the industrial revolution and key inventions which changed the way Victorians lived.</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5454" y="1488485"/>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069" y="2716823"/>
            <a:ext cx="2446825" cy="13748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8895" y="4625690"/>
            <a:ext cx="1399900" cy="1791872"/>
          </a:xfrm>
          <a:prstGeom prst="rect">
            <a:avLst/>
          </a:prstGeom>
        </p:spPr>
      </p:pic>
    </p:spTree>
    <p:extLst>
      <p:ext uri="{BB962C8B-B14F-4D97-AF65-F5344CB8AC3E}">
        <p14:creationId xmlns:p14="http://schemas.microsoft.com/office/powerpoint/2010/main" val="242388665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565" y="3126657"/>
            <a:ext cx="9707881" cy="3050305"/>
          </a:xfrm>
        </p:spPr>
        <p:txBody>
          <a:bodyPr>
            <a:normAutofit fontScale="85000" lnSpcReduction="10000"/>
          </a:bodyPr>
          <a:lstStyle/>
          <a:p>
            <a:pPr fontAlgn="base"/>
            <a:r>
              <a:rPr lang="en-GB" dirty="0"/>
              <a:t>This year, Owls class will be using Spelling Shed as their spelling programme. They will have a 30 minute lesson every </a:t>
            </a:r>
            <a:r>
              <a:rPr lang="en-GB" dirty="0" smtClean="0"/>
              <a:t>Tuesday </a:t>
            </a:r>
            <a:r>
              <a:rPr lang="en-GB" dirty="0"/>
              <a:t>which will focus on a spelling rule or pattern, followed by daily spelling activities linked to the spelling rule or pattern being studied. </a:t>
            </a:r>
            <a:r>
              <a:rPr lang="en-US" dirty="0"/>
              <a:t>​</a:t>
            </a:r>
          </a:p>
          <a:p>
            <a:pPr fontAlgn="base"/>
            <a:r>
              <a:rPr lang="en-GB" dirty="0"/>
              <a:t>There </a:t>
            </a:r>
            <a:r>
              <a:rPr lang="en-GB" dirty="0" smtClean="0"/>
              <a:t>will be </a:t>
            </a:r>
            <a:r>
              <a:rPr lang="en-GB" dirty="0"/>
              <a:t>a </a:t>
            </a:r>
            <a:r>
              <a:rPr lang="en-GB" dirty="0" smtClean="0"/>
              <a:t>weekly </a:t>
            </a:r>
            <a:r>
              <a:rPr lang="en-GB" dirty="0"/>
              <a:t>spelling </a:t>
            </a:r>
            <a:r>
              <a:rPr lang="en-GB" dirty="0" smtClean="0"/>
              <a:t>test every Monday. </a:t>
            </a:r>
            <a:r>
              <a:rPr lang="en-GB" dirty="0"/>
              <a:t>A list of the spelling rules/patterns which we will study during the </a:t>
            </a:r>
            <a:r>
              <a:rPr lang="en-GB" dirty="0" smtClean="0"/>
              <a:t>term is available </a:t>
            </a:r>
            <a:r>
              <a:rPr lang="en-GB" dirty="0"/>
              <a:t>on the class page of the school website for your information.</a:t>
            </a:r>
            <a:r>
              <a:rPr lang="en-US" dirty="0" smtClean="0"/>
              <a:t>​</a:t>
            </a:r>
          </a:p>
          <a:p>
            <a:pPr fontAlgn="base"/>
            <a:r>
              <a:rPr lang="en-US" dirty="0" smtClean="0"/>
              <a:t>Pupils all have a Spelling Shed account and will have access to the online games which will support them in strengthening their recall. </a:t>
            </a:r>
          </a:p>
          <a:p>
            <a:pPr marL="0" indent="0" fontAlgn="base">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 - Spellings</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2058" r="100000">
                        <a14:foregroundMark x1="79012" y1="62319" x2="79012" y2="62319"/>
                        <a14:foregroundMark x1="86831" y1="55556" x2="86831" y2="55556"/>
                        <a14:foregroundMark x1="82716" y1="47343" x2="82716" y2="47343"/>
                        <a14:foregroundMark x1="55144" y1="32367" x2="55144" y2="32367"/>
                        <a14:foregroundMark x1="32922" y1="33333" x2="32922" y2="33333"/>
                        <a14:foregroundMark x1="11934" y1="72464" x2="11934" y2="72464"/>
                        <a14:foregroundMark x1="11523" y1="74396" x2="11523" y2="74396"/>
                        <a14:foregroundMark x1="12757" y1="70531" x2="12757" y2="70531"/>
                        <a14:foregroundMark x1="11111" y1="71981" x2="11111" y2="71981"/>
                        <a14:foregroundMark x1="11523" y1="76812" x2="11523" y2="76812"/>
                      </a14:backgroundRemoval>
                    </a14:imgEffect>
                  </a14:imgLayer>
                </a14:imgProps>
              </a:ext>
              <a:ext uri="{28A0092B-C50C-407E-A947-70E740481C1C}">
                <a14:useLocalDpi xmlns:a14="http://schemas.microsoft.com/office/drawing/2010/main" val="0"/>
              </a:ext>
            </a:extLst>
          </a:blip>
          <a:stretch>
            <a:fillRect/>
          </a:stretch>
        </p:blipFill>
        <p:spPr>
          <a:xfrm>
            <a:off x="9986032" y="4886325"/>
            <a:ext cx="2314575" cy="19716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1458" y="1634891"/>
            <a:ext cx="2842846" cy="1776779"/>
          </a:xfrm>
          <a:prstGeom prst="rect">
            <a:avLst/>
          </a:prstGeom>
        </p:spPr>
      </p:pic>
    </p:spTree>
    <p:extLst>
      <p:ext uri="{BB962C8B-B14F-4D97-AF65-F5344CB8AC3E}">
        <p14:creationId xmlns:p14="http://schemas.microsoft.com/office/powerpoint/2010/main" val="327345756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864" y="3147223"/>
            <a:ext cx="9860210" cy="3050305"/>
          </a:xfrm>
        </p:spPr>
        <p:txBody>
          <a:bodyPr>
            <a:normAutofit/>
          </a:bodyPr>
          <a:lstStyle/>
          <a:p>
            <a:r>
              <a:rPr lang="en-GB" dirty="0"/>
              <a:t>Please sign up to HOME CONNECT </a:t>
            </a:r>
            <a:r>
              <a:rPr lang="en-GB" dirty="0" smtClean="0"/>
              <a:t>using the link provided on the letter which was sent home in week one. If you need another copy, let us know.</a:t>
            </a:r>
            <a:endParaRPr lang="en-GB" dirty="0"/>
          </a:p>
          <a:p>
            <a:r>
              <a:rPr lang="en-GB" dirty="0"/>
              <a:t>Please enable “Email Notifications” so you can see how your child scores on their quizzes.</a:t>
            </a:r>
          </a:p>
          <a:p>
            <a:r>
              <a:rPr lang="en-GB" dirty="0"/>
              <a:t>All pupils need to bring in their AR book and reading record every day. We have time dedicated to reading every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Accelerated Reader</a:t>
            </a:r>
          </a:p>
        </p:txBody>
      </p:sp>
      <p:pic>
        <p:nvPicPr>
          <p:cNvPr id="2" name="Picture 1"/>
          <p:cNvPicPr>
            <a:picLocks noChangeAspect="1"/>
          </p:cNvPicPr>
          <p:nvPr/>
        </p:nvPicPr>
        <p:blipFill>
          <a:blip r:embed="rId3"/>
          <a:stretch>
            <a:fillRect/>
          </a:stretch>
        </p:blipFill>
        <p:spPr>
          <a:xfrm>
            <a:off x="10241829" y="2344813"/>
            <a:ext cx="1501270" cy="1303133"/>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99022" l="3587" r="97826">
                        <a14:foregroundMark x1="44891" y1="21037" x2="44891" y2="21037"/>
                        <a14:foregroundMark x1="50000" y1="19276" x2="50000" y2="19276"/>
                        <a14:foregroundMark x1="48478" y1="24364" x2="48478" y2="24364"/>
                        <a14:foregroundMark x1="68370" y1="17808" x2="68370" y2="17808"/>
                        <a14:foregroundMark x1="72283" y1="20157" x2="72283" y2="20157"/>
                        <a14:foregroundMark x1="65978" y1="21722" x2="65978" y2="21722"/>
                        <a14:foregroundMark x1="72174" y1="17025" x2="72174" y2="17025"/>
                        <a14:foregroundMark x1="42717" y1="53816" x2="42717" y2="53816"/>
                        <a14:foregroundMark x1="66087" y1="56360" x2="66087" y2="56360"/>
                        <a14:foregroundMark x1="79457" y1="56360" x2="79457" y2="56360"/>
                        <a14:foregroundMark x1="69565" y1="60470" x2="69565" y2="60470"/>
                        <a14:foregroundMark x1="48043" y1="58121" x2="48043" y2="58121"/>
                        <a14:foregroundMark x1="48261" y1="71135" x2="48261" y2="71135"/>
                        <a14:foregroundMark x1="54783" y1="81018" x2="54783" y2="81018"/>
                        <a14:foregroundMark x1="30217" y1="83855" x2="30217" y2="83855"/>
                        <a14:foregroundMark x1="73804" y1="82583" x2="73804" y2="82583"/>
                      </a14:backgroundRemoval>
                    </a14:imgEffect>
                  </a14:imgLayer>
                </a14:imgProps>
              </a:ext>
              <a:ext uri="{28A0092B-C50C-407E-A947-70E740481C1C}">
                <a14:useLocalDpi xmlns:a14="http://schemas.microsoft.com/office/drawing/2010/main" val="0"/>
              </a:ext>
            </a:extLst>
          </a:blip>
          <a:stretch>
            <a:fillRect/>
          </a:stretch>
        </p:blipFill>
        <p:spPr>
          <a:xfrm>
            <a:off x="10107812" y="4612408"/>
            <a:ext cx="2084187" cy="2315260"/>
          </a:xfrm>
          <a:prstGeom prst="rect">
            <a:avLst/>
          </a:prstGeom>
        </p:spPr>
      </p:pic>
    </p:spTree>
    <p:extLst>
      <p:ext uri="{BB962C8B-B14F-4D97-AF65-F5344CB8AC3E}">
        <p14:creationId xmlns:p14="http://schemas.microsoft.com/office/powerpoint/2010/main" val="20182575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003" y="2749245"/>
            <a:ext cx="9425773" cy="2104104"/>
          </a:xfrm>
        </p:spPr>
        <p:txBody>
          <a:bodyPr>
            <a:normAutofit/>
          </a:bodyPr>
          <a:lstStyle/>
          <a:p>
            <a:r>
              <a:rPr lang="en-GB" dirty="0"/>
              <a:t>Maths homework is not formally set. However, all children are encouraged to practise their times tables recall using TT </a:t>
            </a:r>
            <a:r>
              <a:rPr lang="en-GB" dirty="0" err="1"/>
              <a:t>Rockstars</a:t>
            </a: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424092" y="1990941"/>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Maths</a:t>
            </a:r>
          </a:p>
        </p:txBody>
      </p:sp>
      <p:pic>
        <p:nvPicPr>
          <p:cNvPr id="6" name="Picture 5"/>
          <p:cNvPicPr>
            <a:picLocks noChangeAspect="1"/>
          </p:cNvPicPr>
          <p:nvPr/>
        </p:nvPicPr>
        <p:blipFill>
          <a:blip r:embed="rId3"/>
          <a:stretch>
            <a:fillRect/>
          </a:stretch>
        </p:blipFill>
        <p:spPr>
          <a:xfrm>
            <a:off x="10263973" y="2182761"/>
            <a:ext cx="1928027" cy="1607959"/>
          </a:xfrm>
          <a:prstGeom prst="rect">
            <a:avLst/>
          </a:prstGeom>
        </p:spPr>
      </p:pic>
      <p:sp>
        <p:nvSpPr>
          <p:cNvPr id="8" name="TextBox 7"/>
          <p:cNvSpPr txBox="1"/>
          <p:nvPr/>
        </p:nvSpPr>
        <p:spPr>
          <a:xfrm>
            <a:off x="144810" y="3801297"/>
            <a:ext cx="10342130"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Optional SATs Homework</a:t>
            </a:r>
          </a:p>
        </p:txBody>
      </p:sp>
      <p:sp>
        <p:nvSpPr>
          <p:cNvPr id="9" name="Content Placeholder 2"/>
          <p:cNvSpPr txBox="1">
            <a:spLocks/>
          </p:cNvSpPr>
          <p:nvPr/>
        </p:nvSpPr>
        <p:spPr>
          <a:xfrm>
            <a:off x="144810" y="4640620"/>
            <a:ext cx="11397343" cy="210410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From Spring term onwards, there will be optional weekly maths and English homework to help year six pupils prepare for their SATs test in May. The homework will include test-style questions and will enable them to revise their understanding of work covered in years three to five, as well as new knowledge gained during year six. More details will be given closer to the time.</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2223" b="34051"/>
          <a:stretch/>
        </p:blipFill>
        <p:spPr>
          <a:xfrm>
            <a:off x="9716776" y="3917809"/>
            <a:ext cx="2143125" cy="722811"/>
          </a:xfrm>
          <a:prstGeom prst="rect">
            <a:avLst/>
          </a:prstGeom>
        </p:spPr>
      </p:pic>
    </p:spTree>
    <p:extLst>
      <p:ext uri="{BB962C8B-B14F-4D97-AF65-F5344CB8AC3E}">
        <p14:creationId xmlns:p14="http://schemas.microsoft.com/office/powerpoint/2010/main" val="187302744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2969902"/>
            <a:ext cx="9028611" cy="1967858"/>
          </a:xfrm>
        </p:spPr>
        <p:txBody>
          <a:bodyPr>
            <a:noAutofit/>
          </a:bodyPr>
          <a:lstStyle/>
          <a:p>
            <a:r>
              <a:rPr lang="en-GB" sz="2200" dirty="0" smtClean="0"/>
              <a:t>In term one and two, </a:t>
            </a:r>
            <a:r>
              <a:rPr lang="en-US" sz="2200" dirty="0" smtClean="0"/>
              <a:t>we will work </a:t>
            </a:r>
            <a:r>
              <a:rPr lang="en-US" sz="2200" dirty="0"/>
              <a:t>on our ‘Inventors and Industry’ topic. During this topic work, the class will build upon their knowledge of British history through an in depth study of the Victorian era with a focus on Higham and its most famous resident – Charles Dickens. They will look at how the village has changed over time and what our school would have been like when first built. They will describe the ways of life for different classes of society from the Royal family to life in the workhouses and will find out how Britain changed throughout Queen Victoria’s reign. There will also be the chance to find out about some key inventions of the Victorian era and how they are still significant now. </a:t>
            </a:r>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203949" y="2046572"/>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Topics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253" y="4655059"/>
            <a:ext cx="1539921" cy="1957789"/>
          </a:xfrm>
          <a:prstGeom prst="rect">
            <a:avLst/>
          </a:prstGeom>
        </p:spPr>
      </p:pic>
      <p:pic>
        <p:nvPicPr>
          <p:cNvPr id="8" name="Picture 7"/>
          <p:cNvPicPr>
            <a:picLocks noChangeAspect="1"/>
          </p:cNvPicPr>
          <p:nvPr/>
        </p:nvPicPr>
        <p:blipFill>
          <a:blip r:embed="rId4"/>
          <a:stretch>
            <a:fillRect/>
          </a:stretch>
        </p:blipFill>
        <p:spPr>
          <a:xfrm>
            <a:off x="10506809" y="2325260"/>
            <a:ext cx="1533452" cy="2149346"/>
          </a:xfrm>
          <a:prstGeom prst="rect">
            <a:avLst/>
          </a:prstGeom>
        </p:spPr>
      </p:pic>
    </p:spTree>
    <p:extLst>
      <p:ext uri="{BB962C8B-B14F-4D97-AF65-F5344CB8AC3E}">
        <p14:creationId xmlns:p14="http://schemas.microsoft.com/office/powerpoint/2010/main" val="223635463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lnSpcReduction="10000"/>
          </a:bodyPr>
          <a:lstStyle/>
          <a:p>
            <a:r>
              <a:rPr lang="en-GB" dirty="0"/>
              <a:t>Our science work this term looks at light. </a:t>
            </a:r>
          </a:p>
          <a:p>
            <a:r>
              <a:rPr lang="en-GB" dirty="0"/>
              <a:t>In this unit of work, the children will explore the way that light behaves, including light sources, how light travels, laws of reflection and shadows. </a:t>
            </a:r>
          </a:p>
          <a:p>
            <a:r>
              <a:rPr lang="en-GB" dirty="0"/>
              <a:t>They will develop their observational skills in order to talk about what happens and make predictions. </a:t>
            </a:r>
          </a:p>
          <a:p>
            <a:r>
              <a:rPr lang="en-GB" dirty="0"/>
              <a:t>They will also learn about the functions of different parts of the eye.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203949" y="2046572"/>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Topics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3000" b="95333" l="1000" r="97333">
                        <a14:foregroundMark x1="48000" y1="21333" x2="48000" y2="21333"/>
                        <a14:foregroundMark x1="46333" y1="25000" x2="46333" y2="25000"/>
                        <a14:foregroundMark x1="38333" y1="33000" x2="38333" y2="33000"/>
                        <a14:foregroundMark x1="37000" y1="37333" x2="37000" y2="37333"/>
                        <a14:foregroundMark x1="38000" y1="38000" x2="38000" y2="38000"/>
                        <a14:foregroundMark x1="26000" y1="60667" x2="26000" y2="60667"/>
                        <a14:foregroundMark x1="40333" y1="61333" x2="40333" y2="61333"/>
                        <a14:foregroundMark x1="50000" y1="65667" x2="50000" y2="65667"/>
                        <a14:foregroundMark x1="71667" y1="62000" x2="71667" y2="62000"/>
                        <a14:foregroundMark x1="70000" y1="54667" x2="70000" y2="54667"/>
                        <a14:foregroundMark x1="69667" y1="51000" x2="69667" y2="51000"/>
                        <a14:foregroundMark x1="60333" y1="53000" x2="60333" y2="53000"/>
                        <a14:foregroundMark x1="60333" y1="50000" x2="60333" y2="50000"/>
                        <a14:foregroundMark x1="86667" y1="36000" x2="86667" y2="36000"/>
                        <a14:foregroundMark x1="68333" y1="49333" x2="68333" y2="49333"/>
                        <a14:foregroundMark x1="69667" y1="46667" x2="69667" y2="46667"/>
                        <a14:foregroundMark x1="60333" y1="60333" x2="60333" y2="60333"/>
                        <a14:foregroundMark x1="29667" y1="56000" x2="29667" y2="56000"/>
                        <a14:foregroundMark x1="21333" y1="56000" x2="21333" y2="56000"/>
                        <a14:foregroundMark x1="43667" y1="36333" x2="43667" y2="36333"/>
                      </a14:backgroundRemoval>
                    </a14:imgEffect>
                  </a14:imgLayer>
                </a14:imgProps>
              </a:ext>
              <a:ext uri="{28A0092B-C50C-407E-A947-70E740481C1C}">
                <a14:useLocalDpi xmlns:a14="http://schemas.microsoft.com/office/drawing/2010/main" val="0"/>
              </a:ext>
            </a:extLst>
          </a:blip>
          <a:stretch>
            <a:fillRect/>
          </a:stretch>
        </p:blipFill>
        <p:spPr>
          <a:xfrm>
            <a:off x="9789531" y="1873439"/>
            <a:ext cx="2402470" cy="2402470"/>
          </a:xfrm>
          <a:prstGeom prst="rect">
            <a:avLst/>
          </a:prstGeom>
        </p:spPr>
      </p:pic>
    </p:spTree>
    <p:extLst>
      <p:ext uri="{BB962C8B-B14F-4D97-AF65-F5344CB8AC3E}">
        <p14:creationId xmlns:p14="http://schemas.microsoft.com/office/powerpoint/2010/main" val="223635463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AA975DE5B9AB42B869775D2D64FD04" ma:contentTypeVersion="8" ma:contentTypeDescription="Create a new document." ma:contentTypeScope="" ma:versionID="4788b175fb69f4af37eea32cf94fc22e">
  <xsd:schema xmlns:xsd="http://www.w3.org/2001/XMLSchema" xmlns:xs="http://www.w3.org/2001/XMLSchema" xmlns:p="http://schemas.microsoft.com/office/2006/metadata/properties" xmlns:ns2="03260017-e433-4c9a-88d2-ad8b4e82d76b" xmlns:ns3="5d0387bd-c1e4-49de-a45e-1c886cb65649" targetNamespace="http://schemas.microsoft.com/office/2006/metadata/properties" ma:root="true" ma:fieldsID="481ccd8e4e13e62ba399590b85dd2309" ns2:_="" ns3:_="">
    <xsd:import namespace="03260017-e433-4c9a-88d2-ad8b4e82d76b"/>
    <xsd:import namespace="5d0387bd-c1e4-49de-a45e-1c886cb656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60017-e433-4c9a-88d2-ad8b4e82d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0387bd-c1e4-49de-a45e-1c886cb6564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F68CDB-BFA4-4D1A-B422-6A6829C7E394}">
  <ds:schemaRefs>
    <ds:schemaRef ds:uri="http://schemas.microsoft.com/sharepoint/v3/contenttype/forms"/>
  </ds:schemaRefs>
</ds:datastoreItem>
</file>

<file path=customXml/itemProps2.xml><?xml version="1.0" encoding="utf-8"?>
<ds:datastoreItem xmlns:ds="http://schemas.openxmlformats.org/officeDocument/2006/customXml" ds:itemID="{7D626DC3-B4B4-4561-97EE-7E410191D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60017-e433-4c9a-88d2-ad8b4e82d76b"/>
    <ds:schemaRef ds:uri="5d0387bd-c1e4-49de-a45e-1c886cb65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9211-CFA0-4C7B-B493-AC4C78ED2166}">
  <ds:schemaRefs>
    <ds:schemaRef ds:uri="5d0387bd-c1e4-49de-a45e-1c886cb65649"/>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03260017-e433-4c9a-88d2-ad8b4e82d7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2679</TotalTime>
  <Words>2047</Words>
  <Application>Microsoft Office PowerPoint</Application>
  <PresentationFormat>Widescreen</PresentationFormat>
  <Paragraphs>158</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Calibri</vt:lpstr>
      <vt:lpstr>Calibri Light</vt:lpstr>
      <vt:lpstr>Catamaran</vt:lpstr>
      <vt:lpstr>League Spartan</vt:lpstr>
      <vt:lpstr>Montserrat</vt:lpstr>
      <vt:lpstr>Montserrat Bold</vt:lpstr>
      <vt:lpstr>Montserrat Bold Italics</vt:lpstr>
      <vt:lpstr>Wingdings</vt:lpstr>
      <vt:lpstr>Office Theme</vt:lpstr>
      <vt:lpstr>Welcome to Owls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there a decline in reading for pleasure?</vt:lpstr>
      <vt:lpstr>PowerPoint Presentation</vt:lpstr>
      <vt:lpstr>PowerPoint Presentation</vt:lpstr>
      <vt:lpstr>What is fluency and why is it important? </vt:lpstr>
      <vt:lpstr>What is comprehension? </vt:lpstr>
      <vt:lpstr>What you can do to help develop comprehension…</vt:lpstr>
      <vt:lpstr>PowerPoint Presentation</vt:lpstr>
      <vt:lpstr>PowerPoint Presentation</vt:lpstr>
      <vt:lpstr>PowerPoint Presentation</vt:lpstr>
      <vt:lpstr>PowerPoint Presentation</vt:lpstr>
      <vt:lpstr>PowerPoint Presentation</vt:lpstr>
      <vt:lpstr>PowerPoint Presentation</vt:lpstr>
      <vt:lpstr>Questions you can ask at home…</vt:lpstr>
      <vt:lpstr>PowerPoint Presentation</vt:lpstr>
      <vt:lpstr>PowerPoint Presentation</vt:lpstr>
    </vt:vector>
  </TitlesOfParts>
  <Company>Higham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 class</dc:title>
  <dc:creator>Mrs Levy</dc:creator>
  <cp:lastModifiedBy>Miss E Davey</cp:lastModifiedBy>
  <cp:revision>45</cp:revision>
  <cp:lastPrinted>2024-09-20T14:24:37Z</cp:lastPrinted>
  <dcterms:created xsi:type="dcterms:W3CDTF">2019-07-10T07:18:38Z</dcterms:created>
  <dcterms:modified xsi:type="dcterms:W3CDTF">2024-09-23T15:48:11Z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0x0101003AAA975DE5B9AB42B869775D2D64FD04</vt:lpwstr>
  </property>
</Properties>
</file>