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65" r:id="rId3"/>
    <p:sldId id="259" r:id="rId4"/>
    <p:sldId id="266" r:id="rId5"/>
    <p:sldId id="270" r:id="rId6"/>
    <p:sldId id="271" r:id="rId7"/>
    <p:sldId id="262" r:id="rId8"/>
    <p:sldId id="263" r:id="rId9"/>
    <p:sldId id="269"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362" autoAdjust="0"/>
  </p:normalViewPr>
  <p:slideViewPr>
    <p:cSldViewPr snapToGrid="0">
      <p:cViewPr varScale="1">
        <p:scale>
          <a:sx n="82" d="100"/>
          <a:sy n="82" d="100"/>
        </p:scale>
        <p:origin x="643" y="48"/>
      </p:cViewPr>
      <p:guideLst/>
    </p:cSldViewPr>
  </p:slideViewPr>
  <p:outlineViewPr>
    <p:cViewPr>
      <p:scale>
        <a:sx n="33" d="100"/>
        <a:sy n="33" d="100"/>
      </p:scale>
      <p:origin x="0" y="-11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4742733-9E07-4254-84BD-83D8B08FF971}" type="datetimeFigureOut">
              <a:rPr lang="en-GB" smtClean="0"/>
              <a:t>06/07/2023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7BD3A21-13B8-4F7C-A6B0-6957789CBA65}" type="slidenum">
              <a:rPr lang="en-GB" smtClean="0"/>
              <a:t>‹#›</a:t>
            </a:fld>
            <a:endParaRPr lang="en-GB"/>
          </a:p>
        </p:txBody>
      </p:sp>
    </p:spTree>
    <p:extLst>
      <p:ext uri="{BB962C8B-B14F-4D97-AF65-F5344CB8AC3E}">
        <p14:creationId xmlns:p14="http://schemas.microsoft.com/office/powerpoint/2010/main" val="37794085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D7C310-4929-4730-A404-4101B1E8F9B8}"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268695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D7C310-4929-4730-A404-4101B1E8F9B8}"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164268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D7C310-4929-4730-A404-4101B1E8F9B8}"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252535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D7C310-4929-4730-A404-4101B1E8F9B8}"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304681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D7C310-4929-4730-A404-4101B1E8F9B8}" type="datetimeFigureOut">
              <a:rPr lang="en-GB" smtClean="0"/>
              <a:t>06/07/2023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272520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D7C310-4929-4730-A404-4101B1E8F9B8}"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200827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D7C310-4929-4730-A404-4101B1E8F9B8}" type="datetimeFigureOut">
              <a:rPr lang="en-GB" smtClean="0"/>
              <a:t>06/07/2023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191798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D7C310-4929-4730-A404-4101B1E8F9B8}" type="datetimeFigureOut">
              <a:rPr lang="en-GB" smtClean="0"/>
              <a:t>06/07/2023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286856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7C310-4929-4730-A404-4101B1E8F9B8}" type="datetimeFigureOut">
              <a:rPr lang="en-GB" smtClean="0"/>
              <a:t>06/07/2023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182282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D7C310-4929-4730-A404-4101B1E8F9B8}"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144428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D7C310-4929-4730-A404-4101B1E8F9B8}" type="datetimeFigureOut">
              <a:rPr lang="en-GB" smtClean="0"/>
              <a:t>06/07/2023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04447-2CBD-4F49-9977-42139E16A3EC}" type="slidenum">
              <a:rPr lang="en-GB" smtClean="0"/>
              <a:t>‹#›</a:t>
            </a:fld>
            <a:endParaRPr lang="en-GB"/>
          </a:p>
        </p:txBody>
      </p:sp>
    </p:spTree>
    <p:extLst>
      <p:ext uri="{BB962C8B-B14F-4D97-AF65-F5344CB8AC3E}">
        <p14:creationId xmlns:p14="http://schemas.microsoft.com/office/powerpoint/2010/main" val="303903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7C310-4929-4730-A404-4101B1E8F9B8}" type="datetimeFigureOut">
              <a:rPr lang="en-GB" smtClean="0"/>
              <a:t>06/07/2023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04447-2CBD-4F49-9977-42139E16A3EC}" type="slidenum">
              <a:rPr lang="en-GB" smtClean="0"/>
              <a:t>‹#›</a:t>
            </a:fld>
            <a:endParaRPr lang="en-GB"/>
          </a:p>
        </p:txBody>
      </p:sp>
    </p:spTree>
    <p:extLst>
      <p:ext uri="{BB962C8B-B14F-4D97-AF65-F5344CB8AC3E}">
        <p14:creationId xmlns:p14="http://schemas.microsoft.com/office/powerpoint/2010/main" val="408515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medway.gov.uk/medwaytes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kent.gov.uk/education-and-children/schools/school-places/secondary-school-places" TargetMode="External"/><Relationship Id="rId2" Type="http://schemas.openxmlformats.org/officeDocument/2006/relationships/hyperlink" Target="https://www.kent.gov.uk/education-and-children/schools/school-places/secondary-school-place" TargetMode="External"/><Relationship Id="rId1" Type="http://schemas.openxmlformats.org/officeDocument/2006/relationships/slideLayout" Target="../slideLayouts/slideLayout2.xml"/><Relationship Id="rId4" Type="http://schemas.openxmlformats.org/officeDocument/2006/relationships/hyperlink" Target="https://www.medway.gov.uk/info/200163/apply_for_a_school_pla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Higham Primary School</a:t>
            </a:r>
            <a:br>
              <a:rPr lang="en-GB" dirty="0"/>
            </a:br>
            <a:br>
              <a:rPr lang="en-GB" dirty="0"/>
            </a:br>
            <a:r>
              <a:rPr lang="en-GB" dirty="0"/>
              <a:t>Secondary Admissions</a:t>
            </a:r>
            <a:br>
              <a:rPr lang="en-GB" dirty="0"/>
            </a:br>
            <a:r>
              <a:rPr lang="en-GB" dirty="0"/>
              <a:t>Information Evening</a:t>
            </a:r>
          </a:p>
        </p:txBody>
      </p:sp>
      <p:sp>
        <p:nvSpPr>
          <p:cNvPr id="3" name="Subtitle 2"/>
          <p:cNvSpPr>
            <a:spLocks noGrp="1"/>
          </p:cNvSpPr>
          <p:nvPr>
            <p:ph type="subTitle" idx="1"/>
          </p:nvPr>
        </p:nvSpPr>
        <p:spPr/>
        <p:txBody>
          <a:bodyPr/>
          <a:lstStyle/>
          <a:p>
            <a:endParaRPr lang="en-GB" dirty="0"/>
          </a:p>
          <a:p>
            <a:r>
              <a:rPr lang="en-GB" dirty="0"/>
              <a:t>13.07.23</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69097" t="2141" r="4955" b="87195"/>
          <a:stretch/>
        </p:blipFill>
        <p:spPr bwMode="auto">
          <a:xfrm>
            <a:off x="304801" y="603250"/>
            <a:ext cx="1981199" cy="1437821"/>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69097" t="2141" r="4955" b="87195"/>
          <a:stretch/>
        </p:blipFill>
        <p:spPr bwMode="auto">
          <a:xfrm>
            <a:off x="9820274" y="557213"/>
            <a:ext cx="2066925" cy="1483858"/>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69097" t="2141" r="4955" b="87195"/>
          <a:stretch/>
        </p:blipFill>
        <p:spPr bwMode="auto">
          <a:xfrm>
            <a:off x="4653643" y="4637315"/>
            <a:ext cx="3004458" cy="20737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23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Choosing a secondary school….</a:t>
            </a:r>
          </a:p>
        </p:txBody>
      </p:sp>
      <p:sp>
        <p:nvSpPr>
          <p:cNvPr id="3" name="Content Placeholder 2"/>
          <p:cNvSpPr>
            <a:spLocks noGrp="1"/>
          </p:cNvSpPr>
          <p:nvPr>
            <p:ph idx="1"/>
          </p:nvPr>
        </p:nvSpPr>
        <p:spPr>
          <a:xfrm>
            <a:off x="838200" y="1387929"/>
            <a:ext cx="10515600" cy="4789034"/>
          </a:xfrm>
        </p:spPr>
        <p:txBody>
          <a:bodyPr>
            <a:normAutofit fontScale="85000" lnSpcReduction="10000"/>
          </a:bodyPr>
          <a:lstStyle/>
          <a:p>
            <a:r>
              <a:rPr lang="en-GB" b="1" dirty="0"/>
              <a:t>All secondary schools have an opening </a:t>
            </a:r>
            <a:r>
              <a:rPr lang="en-GB" b="1" u="sng" dirty="0"/>
              <a:t>evening</a:t>
            </a:r>
            <a:r>
              <a:rPr lang="en-GB" b="1" dirty="0"/>
              <a:t> in Term 1.</a:t>
            </a:r>
          </a:p>
          <a:p>
            <a:pPr marL="0" indent="0">
              <a:buNone/>
            </a:pPr>
            <a:r>
              <a:rPr lang="en-GB" dirty="0"/>
              <a:t>Some need to be pre-booked so check with the school you would like to visit. Some start as early as 5pm so be prepared and check in advance on their website.</a:t>
            </a:r>
          </a:p>
          <a:p>
            <a:pPr marL="0" indent="0">
              <a:buNone/>
            </a:pPr>
            <a:r>
              <a:rPr lang="en-GB" dirty="0"/>
              <a:t>It is good to visit when in Year 5 and when in Year 6. </a:t>
            </a:r>
          </a:p>
          <a:p>
            <a:pPr marL="0" indent="0">
              <a:buNone/>
            </a:pPr>
            <a:r>
              <a:rPr lang="en-GB" dirty="0"/>
              <a:t>If you are not sure contact the school.</a:t>
            </a:r>
          </a:p>
          <a:p>
            <a:r>
              <a:rPr lang="en-GB" b="1" dirty="0"/>
              <a:t>Look at as many secondary schools as possible so as to make an informed choice.</a:t>
            </a:r>
          </a:p>
          <a:p>
            <a:r>
              <a:rPr lang="en-GB" b="1" dirty="0"/>
              <a:t>If your child is SEN always ask to speak to the SENCO to get a feel for what they can offer.</a:t>
            </a:r>
          </a:p>
          <a:p>
            <a:r>
              <a:rPr lang="en-GB" b="1" dirty="0"/>
              <a:t>All secondary schools have an open </a:t>
            </a:r>
            <a:r>
              <a:rPr lang="en-GB" b="1" u="sng" dirty="0"/>
              <a:t>morning</a:t>
            </a:r>
            <a:r>
              <a:rPr lang="en-GB" b="1" dirty="0"/>
              <a:t> in term 1 – These need to be booked in advance directly with the school.</a:t>
            </a:r>
          </a:p>
          <a:p>
            <a:pPr marL="0" indent="0">
              <a:buNone/>
            </a:pPr>
            <a:r>
              <a:rPr lang="en-GB" dirty="0"/>
              <a:t>This gives you an idea of the school in action. Alert us if you intend to visit a school and the absence will be authorised.</a:t>
            </a:r>
          </a:p>
          <a:p>
            <a:endParaRPr lang="en-GB" b="1" dirty="0"/>
          </a:p>
        </p:txBody>
      </p:sp>
    </p:spTree>
    <p:extLst>
      <p:ext uri="{BB962C8B-B14F-4D97-AF65-F5344CB8AC3E}">
        <p14:creationId xmlns:p14="http://schemas.microsoft.com/office/powerpoint/2010/main" val="36359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74988" y="624414"/>
            <a:ext cx="4004841" cy="1569660"/>
          </a:xfrm>
          <a:prstGeom prst="rect">
            <a:avLst/>
          </a:prstGeom>
          <a:noFill/>
        </p:spPr>
        <p:txBody>
          <a:bodyPr wrap="square" rtlCol="0">
            <a:spAutoFit/>
          </a:bodyPr>
          <a:lstStyle/>
          <a:p>
            <a:r>
              <a:rPr lang="en-GB" sz="4800" dirty="0"/>
              <a:t>Key Dates….</a:t>
            </a:r>
          </a:p>
          <a:p>
            <a:pPr algn="ctr"/>
            <a:r>
              <a:rPr lang="en-GB" sz="4800" b="1" u="sng" dirty="0"/>
              <a:t>Kent</a:t>
            </a:r>
          </a:p>
        </p:txBody>
      </p:sp>
      <p:graphicFrame>
        <p:nvGraphicFramePr>
          <p:cNvPr id="4" name="Table 3"/>
          <p:cNvGraphicFramePr>
            <a:graphicFrameLocks noGrp="1"/>
          </p:cNvGraphicFramePr>
          <p:nvPr>
            <p:extLst>
              <p:ext uri="{D42A27DB-BD31-4B8C-83A1-F6EECF244321}">
                <p14:modId xmlns:p14="http://schemas.microsoft.com/office/powerpoint/2010/main" val="2449224370"/>
              </p:ext>
            </p:extLst>
          </p:nvPr>
        </p:nvGraphicFramePr>
        <p:xfrm>
          <a:off x="391886" y="114302"/>
          <a:ext cx="8001000" cy="6322356"/>
        </p:xfrm>
        <a:graphic>
          <a:graphicData uri="http://schemas.openxmlformats.org/drawingml/2006/table">
            <a:tbl>
              <a:tblPr firstRow="1" bandRow="1">
                <a:tableStyleId>{5C22544A-7EE6-4342-B048-85BDC9FD1C3A}</a:tableStyleId>
              </a:tblPr>
              <a:tblGrid>
                <a:gridCol w="5901338">
                  <a:extLst>
                    <a:ext uri="{9D8B030D-6E8A-4147-A177-3AD203B41FA5}">
                      <a16:colId xmlns:a16="http://schemas.microsoft.com/office/drawing/2014/main" val="3425996867"/>
                    </a:ext>
                  </a:extLst>
                </a:gridCol>
                <a:gridCol w="2099662">
                  <a:extLst>
                    <a:ext uri="{9D8B030D-6E8A-4147-A177-3AD203B41FA5}">
                      <a16:colId xmlns:a16="http://schemas.microsoft.com/office/drawing/2014/main" val="1094317623"/>
                    </a:ext>
                  </a:extLst>
                </a:gridCol>
              </a:tblGrid>
              <a:tr h="402372">
                <a:tc>
                  <a:txBody>
                    <a:bodyPr/>
                    <a:lstStyle/>
                    <a:p>
                      <a:pPr algn="ctr"/>
                      <a:r>
                        <a:rPr lang="en-GB" sz="1200" dirty="0"/>
                        <a:t>Key Action</a:t>
                      </a:r>
                    </a:p>
                  </a:txBody>
                  <a:tcPr/>
                </a:tc>
                <a:tc>
                  <a:txBody>
                    <a:bodyPr/>
                    <a:lstStyle/>
                    <a:p>
                      <a:pPr algn="ctr"/>
                      <a:r>
                        <a:rPr lang="en-GB" sz="1200" dirty="0"/>
                        <a:t>Scheme date</a:t>
                      </a:r>
                    </a:p>
                  </a:txBody>
                  <a:tcPr/>
                </a:tc>
                <a:extLst>
                  <a:ext uri="{0D108BD9-81ED-4DB2-BD59-A6C34878D82A}">
                    <a16:rowId xmlns:a16="http://schemas.microsoft.com/office/drawing/2014/main" val="4158085204"/>
                  </a:ext>
                </a:extLst>
              </a:tr>
              <a:tr h="402372">
                <a:tc>
                  <a:txBody>
                    <a:bodyPr/>
                    <a:lstStyle/>
                    <a:p>
                      <a:r>
                        <a:rPr lang="en-GB" sz="1200" dirty="0"/>
                        <a:t>Registration for testing opens</a:t>
                      </a:r>
                    </a:p>
                  </a:txBody>
                  <a:tcPr/>
                </a:tc>
                <a:tc>
                  <a:txBody>
                    <a:bodyPr/>
                    <a:lstStyle/>
                    <a:p>
                      <a:r>
                        <a:rPr lang="en-GB" sz="1200" dirty="0"/>
                        <a:t>Thursday 1 June 2023</a:t>
                      </a:r>
                    </a:p>
                  </a:txBody>
                  <a:tcPr/>
                </a:tc>
                <a:extLst>
                  <a:ext uri="{0D108BD9-81ED-4DB2-BD59-A6C34878D82A}">
                    <a16:rowId xmlns:a16="http://schemas.microsoft.com/office/drawing/2014/main" val="1525025534"/>
                  </a:ext>
                </a:extLst>
              </a:tr>
              <a:tr h="402372">
                <a:tc>
                  <a:txBody>
                    <a:bodyPr/>
                    <a:lstStyle/>
                    <a:p>
                      <a:r>
                        <a:rPr lang="en-GB" sz="1200" dirty="0"/>
                        <a:t>Closing date for registration</a:t>
                      </a:r>
                    </a:p>
                  </a:txBody>
                  <a:tcPr/>
                </a:tc>
                <a:tc>
                  <a:txBody>
                    <a:bodyPr/>
                    <a:lstStyle/>
                    <a:p>
                      <a:r>
                        <a:rPr lang="en-GB" sz="1200" dirty="0"/>
                        <a:t>Monday 3 July 2023</a:t>
                      </a:r>
                    </a:p>
                  </a:txBody>
                  <a:tcPr/>
                </a:tc>
                <a:extLst>
                  <a:ext uri="{0D108BD9-81ED-4DB2-BD59-A6C34878D82A}">
                    <a16:rowId xmlns:a16="http://schemas.microsoft.com/office/drawing/2014/main" val="79324112"/>
                  </a:ext>
                </a:extLst>
              </a:tr>
              <a:tr h="402372">
                <a:tc>
                  <a:txBody>
                    <a:bodyPr/>
                    <a:lstStyle/>
                    <a:p>
                      <a:r>
                        <a:rPr lang="en-GB" sz="1200" dirty="0"/>
                        <a:t>Application for Secondary Transfer opens</a:t>
                      </a:r>
                    </a:p>
                  </a:txBody>
                  <a:tcPr/>
                </a:tc>
                <a:tc>
                  <a:txBody>
                    <a:bodyPr/>
                    <a:lstStyle/>
                    <a:p>
                      <a:r>
                        <a:rPr lang="en-GB" sz="1200" dirty="0"/>
                        <a:t>Friday 1 September 2023</a:t>
                      </a:r>
                    </a:p>
                  </a:txBody>
                  <a:tcPr/>
                </a:tc>
                <a:extLst>
                  <a:ext uri="{0D108BD9-81ED-4DB2-BD59-A6C34878D82A}">
                    <a16:rowId xmlns:a16="http://schemas.microsoft.com/office/drawing/2014/main" val="3297339651"/>
                  </a:ext>
                </a:extLst>
              </a:tr>
              <a:tr h="402372">
                <a:tc>
                  <a:txBody>
                    <a:bodyPr/>
                    <a:lstStyle/>
                    <a:p>
                      <a:r>
                        <a:rPr lang="en-GB" sz="1200" dirty="0"/>
                        <a:t>Test date for pupils in Kent Primary schools</a:t>
                      </a:r>
                    </a:p>
                  </a:txBody>
                  <a:tcPr/>
                </a:tc>
                <a:tc>
                  <a:txBody>
                    <a:bodyPr/>
                    <a:lstStyle/>
                    <a:p>
                      <a:r>
                        <a:rPr lang="en-GB" sz="1200" dirty="0"/>
                        <a:t>Thursday 7 September 2023</a:t>
                      </a:r>
                    </a:p>
                  </a:txBody>
                  <a:tcPr/>
                </a:tc>
                <a:extLst>
                  <a:ext uri="{0D108BD9-81ED-4DB2-BD59-A6C34878D82A}">
                    <a16:rowId xmlns:a16="http://schemas.microsoft.com/office/drawing/2014/main" val="2735427100"/>
                  </a:ext>
                </a:extLst>
              </a:tr>
              <a:tr h="402372">
                <a:tc>
                  <a:txBody>
                    <a:bodyPr/>
                    <a:lstStyle/>
                    <a:p>
                      <a:r>
                        <a:rPr lang="en-GB" sz="1200" dirty="0"/>
                        <a:t>Test date for pupils not in Kent Primary schools from</a:t>
                      </a:r>
                    </a:p>
                  </a:txBody>
                  <a:tcPr/>
                </a:tc>
                <a:tc>
                  <a:txBody>
                    <a:bodyPr/>
                    <a:lstStyle/>
                    <a:p>
                      <a:r>
                        <a:rPr lang="en-GB" sz="1200" dirty="0"/>
                        <a:t>Saturday 9 September 2023 </a:t>
                      </a:r>
                    </a:p>
                  </a:txBody>
                  <a:tcPr/>
                </a:tc>
                <a:extLst>
                  <a:ext uri="{0D108BD9-81ED-4DB2-BD59-A6C34878D82A}">
                    <a16:rowId xmlns:a16="http://schemas.microsoft.com/office/drawing/2014/main" val="3456583225"/>
                  </a:ext>
                </a:extLst>
              </a:tr>
              <a:tr h="402372">
                <a:tc>
                  <a:txBody>
                    <a:bodyPr/>
                    <a:lstStyle/>
                    <a:p>
                      <a:r>
                        <a:rPr lang="en-GB" sz="1200" dirty="0"/>
                        <a:t>Assessment decision sent to parents</a:t>
                      </a:r>
                    </a:p>
                  </a:txBody>
                  <a:tcPr/>
                </a:tc>
                <a:tc>
                  <a:txBody>
                    <a:bodyPr/>
                    <a:lstStyle/>
                    <a:p>
                      <a:r>
                        <a:rPr lang="en-GB" sz="1200" dirty="0"/>
                        <a:t>Wednesday 18 October 2023</a:t>
                      </a:r>
                    </a:p>
                  </a:txBody>
                  <a:tcPr/>
                </a:tc>
                <a:extLst>
                  <a:ext uri="{0D108BD9-81ED-4DB2-BD59-A6C34878D82A}">
                    <a16:rowId xmlns:a16="http://schemas.microsoft.com/office/drawing/2014/main" val="1322147133"/>
                  </a:ext>
                </a:extLst>
              </a:tr>
              <a:tr h="402372">
                <a:tc>
                  <a:txBody>
                    <a:bodyPr/>
                    <a:lstStyle/>
                    <a:p>
                      <a:r>
                        <a:rPr lang="en-GB" sz="1200" dirty="0"/>
                        <a:t>National closing date for application forms</a:t>
                      </a:r>
                    </a:p>
                  </a:txBody>
                  <a:tcPr/>
                </a:tc>
                <a:tc>
                  <a:txBody>
                    <a:bodyPr/>
                    <a:lstStyle/>
                    <a:p>
                      <a:r>
                        <a:rPr lang="en-GB" sz="1200" dirty="0"/>
                        <a:t>Tuesday 31 October 2023</a:t>
                      </a:r>
                    </a:p>
                  </a:txBody>
                  <a:tcPr/>
                </a:tc>
                <a:extLst>
                  <a:ext uri="{0D108BD9-81ED-4DB2-BD59-A6C34878D82A}">
                    <a16:rowId xmlns:a16="http://schemas.microsoft.com/office/drawing/2014/main" val="1904130384"/>
                  </a:ext>
                </a:extLst>
              </a:tr>
              <a:tr h="402372">
                <a:tc>
                  <a:txBody>
                    <a:bodyPr/>
                    <a:lstStyle/>
                    <a:p>
                      <a:r>
                        <a:rPr lang="en-GB" sz="1200" dirty="0"/>
                        <a:t>Final date for acceptance of on time changes to application details</a:t>
                      </a:r>
                    </a:p>
                  </a:txBody>
                  <a:tcPr/>
                </a:tc>
                <a:tc>
                  <a:txBody>
                    <a:bodyPr/>
                    <a:lstStyle/>
                    <a:p>
                      <a:r>
                        <a:rPr lang="en-GB" sz="1200" dirty="0"/>
                        <a:t>Friday 8 December 2023</a:t>
                      </a:r>
                    </a:p>
                  </a:txBody>
                  <a:tcPr/>
                </a:tc>
                <a:extLst>
                  <a:ext uri="{0D108BD9-81ED-4DB2-BD59-A6C34878D82A}">
                    <a16:rowId xmlns:a16="http://schemas.microsoft.com/office/drawing/2014/main" val="359952327"/>
                  </a:ext>
                </a:extLst>
              </a:tr>
              <a:tr h="402372">
                <a:tc>
                  <a:txBody>
                    <a:bodyPr/>
                    <a:lstStyle/>
                    <a:p>
                      <a:r>
                        <a:rPr lang="en-GB" sz="1200" dirty="0"/>
                        <a:t>National Offer Day: e-mails sent after 4pm</a:t>
                      </a:r>
                    </a:p>
                  </a:txBody>
                  <a:tcPr/>
                </a:tc>
                <a:tc>
                  <a:txBody>
                    <a:bodyPr/>
                    <a:lstStyle/>
                    <a:p>
                      <a:r>
                        <a:rPr lang="en-GB" sz="1200" dirty="0"/>
                        <a:t>Friday 1 March 2024</a:t>
                      </a:r>
                    </a:p>
                  </a:txBody>
                  <a:tcPr/>
                </a:tc>
                <a:extLst>
                  <a:ext uri="{0D108BD9-81ED-4DB2-BD59-A6C34878D82A}">
                    <a16:rowId xmlns:a16="http://schemas.microsoft.com/office/drawing/2014/main" val="1923953062"/>
                  </a:ext>
                </a:extLst>
              </a:tr>
              <a:tr h="402372">
                <a:tc>
                  <a:txBody>
                    <a:bodyPr/>
                    <a:lstStyle/>
                    <a:p>
                      <a:r>
                        <a:rPr lang="en-GB" sz="1200" dirty="0"/>
                        <a:t>Schools send out welcome letters no earlier than</a:t>
                      </a:r>
                    </a:p>
                  </a:txBody>
                  <a:tcPr/>
                </a:tc>
                <a:tc>
                  <a:txBody>
                    <a:bodyPr/>
                    <a:lstStyle/>
                    <a:p>
                      <a:r>
                        <a:rPr lang="en-GB" sz="1200" dirty="0"/>
                        <a:t>Tuesday 5 March 2024</a:t>
                      </a:r>
                    </a:p>
                  </a:txBody>
                  <a:tcPr/>
                </a:tc>
                <a:extLst>
                  <a:ext uri="{0D108BD9-81ED-4DB2-BD59-A6C34878D82A}">
                    <a16:rowId xmlns:a16="http://schemas.microsoft.com/office/drawing/2014/main" val="339293195"/>
                  </a:ext>
                </a:extLst>
              </a:tr>
              <a:tr h="746946">
                <a:tc>
                  <a:txBody>
                    <a:bodyPr/>
                    <a:lstStyle/>
                    <a:p>
                      <a:r>
                        <a:rPr lang="en-GB" sz="1200" dirty="0"/>
                        <a:t>Deadline for late applications and waiting list requests to be included in the Kent County Council reallocation stage. Also the date by which places should be accepted or declined to schools. </a:t>
                      </a:r>
                    </a:p>
                  </a:txBody>
                  <a:tcPr/>
                </a:tc>
                <a:tc>
                  <a:txBody>
                    <a:bodyPr/>
                    <a:lstStyle/>
                    <a:p>
                      <a:r>
                        <a:rPr lang="en-GB" sz="1200" dirty="0"/>
                        <a:t>Friday 15 March 2024</a:t>
                      </a:r>
                    </a:p>
                  </a:txBody>
                  <a:tcPr/>
                </a:tc>
                <a:extLst>
                  <a:ext uri="{0D108BD9-81ED-4DB2-BD59-A6C34878D82A}">
                    <a16:rowId xmlns:a16="http://schemas.microsoft.com/office/drawing/2014/main" val="92080640"/>
                  </a:ext>
                </a:extLst>
              </a:tr>
              <a:tr h="402372">
                <a:tc>
                  <a:txBody>
                    <a:bodyPr/>
                    <a:lstStyle/>
                    <a:p>
                      <a:r>
                        <a:rPr lang="en-GB" sz="1200" dirty="0"/>
                        <a:t>Deadline for lodging appeals</a:t>
                      </a:r>
                    </a:p>
                  </a:txBody>
                  <a:tcPr/>
                </a:tc>
                <a:tc>
                  <a:txBody>
                    <a:bodyPr/>
                    <a:lstStyle/>
                    <a:p>
                      <a:r>
                        <a:rPr lang="en-GB" sz="1200" dirty="0"/>
                        <a:t>Thursday 28 March 2024</a:t>
                      </a:r>
                    </a:p>
                  </a:txBody>
                  <a:tcPr/>
                </a:tc>
                <a:extLst>
                  <a:ext uri="{0D108BD9-81ED-4DB2-BD59-A6C34878D82A}">
                    <a16:rowId xmlns:a16="http://schemas.microsoft.com/office/drawing/2014/main" val="892668246"/>
                  </a:ext>
                </a:extLst>
              </a:tr>
              <a:tr h="746946">
                <a:tc>
                  <a:txBody>
                    <a:bodyPr/>
                    <a:lstStyle/>
                    <a:p>
                      <a:r>
                        <a:rPr lang="en-GB" sz="1200" dirty="0"/>
                        <a:t>Kent County Council to reallocate places that have become available from the schools’ waiting lists. After this point, schools will take back ownership of their waiting lists. </a:t>
                      </a:r>
                    </a:p>
                  </a:txBody>
                  <a:tcPr/>
                </a:tc>
                <a:tc>
                  <a:txBody>
                    <a:bodyPr/>
                    <a:lstStyle/>
                    <a:p>
                      <a:r>
                        <a:rPr lang="en-GB" sz="1200" dirty="0"/>
                        <a:t>Thursday 25 April 2024</a:t>
                      </a:r>
                    </a:p>
                  </a:txBody>
                  <a:tcPr/>
                </a:tc>
                <a:extLst>
                  <a:ext uri="{0D108BD9-81ED-4DB2-BD59-A6C34878D82A}">
                    <a16:rowId xmlns:a16="http://schemas.microsoft.com/office/drawing/2014/main" val="438308356"/>
                  </a:ext>
                </a:extLst>
              </a:tr>
            </a:tbl>
          </a:graphicData>
        </a:graphic>
      </p:graphicFrame>
    </p:spTree>
    <p:extLst>
      <p:ext uri="{BB962C8B-B14F-4D97-AF65-F5344CB8AC3E}">
        <p14:creationId xmlns:p14="http://schemas.microsoft.com/office/powerpoint/2010/main" val="79731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44405" y="717630"/>
            <a:ext cx="3576577" cy="1569660"/>
          </a:xfrm>
          <a:prstGeom prst="rect">
            <a:avLst/>
          </a:prstGeom>
          <a:noFill/>
        </p:spPr>
        <p:txBody>
          <a:bodyPr wrap="square" rtlCol="0">
            <a:spAutoFit/>
          </a:bodyPr>
          <a:lstStyle/>
          <a:p>
            <a:r>
              <a:rPr lang="en-GB" sz="4800" dirty="0"/>
              <a:t>Key Dates…</a:t>
            </a:r>
          </a:p>
          <a:p>
            <a:pPr algn="ctr"/>
            <a:r>
              <a:rPr lang="en-GB" sz="4800" b="1" dirty="0"/>
              <a:t>Medway</a:t>
            </a:r>
          </a:p>
        </p:txBody>
      </p:sp>
      <p:graphicFrame>
        <p:nvGraphicFramePr>
          <p:cNvPr id="4" name="Table 3"/>
          <p:cNvGraphicFramePr>
            <a:graphicFrameLocks noGrp="1"/>
          </p:cNvGraphicFramePr>
          <p:nvPr>
            <p:extLst>
              <p:ext uri="{D42A27DB-BD31-4B8C-83A1-F6EECF244321}">
                <p14:modId xmlns:p14="http://schemas.microsoft.com/office/powerpoint/2010/main" val="2798845513"/>
              </p:ext>
            </p:extLst>
          </p:nvPr>
        </p:nvGraphicFramePr>
        <p:xfrm>
          <a:off x="388545" y="268937"/>
          <a:ext cx="7655860" cy="5900444"/>
        </p:xfrm>
        <a:graphic>
          <a:graphicData uri="http://schemas.openxmlformats.org/drawingml/2006/table">
            <a:tbl>
              <a:tblPr/>
              <a:tblGrid>
                <a:gridCol w="3827930">
                  <a:extLst>
                    <a:ext uri="{9D8B030D-6E8A-4147-A177-3AD203B41FA5}">
                      <a16:colId xmlns:a16="http://schemas.microsoft.com/office/drawing/2014/main" val="2629970367"/>
                    </a:ext>
                  </a:extLst>
                </a:gridCol>
                <a:gridCol w="3827930">
                  <a:extLst>
                    <a:ext uri="{9D8B030D-6E8A-4147-A177-3AD203B41FA5}">
                      <a16:colId xmlns:a16="http://schemas.microsoft.com/office/drawing/2014/main" val="2737484924"/>
                    </a:ext>
                  </a:extLst>
                </a:gridCol>
              </a:tblGrid>
              <a:tr h="164025">
                <a:tc gridSpan="2">
                  <a:txBody>
                    <a:bodyPr/>
                    <a:lstStyle/>
                    <a:p>
                      <a:r>
                        <a:rPr lang="en-GB" sz="1200" dirty="0"/>
                        <a:t>Key dates from secondary school admissions 2024</a:t>
                      </a:r>
                    </a:p>
                  </a:txBody>
                  <a:tcPr marL="4087" marR="4087" marT="4087" marB="4087" anchor="ctr">
                    <a:solidFill>
                      <a:srgbClr val="FFFFFF"/>
                    </a:solidFill>
                  </a:tcPr>
                </a:tc>
                <a:tc hMerge="1">
                  <a:txBody>
                    <a:bodyPr/>
                    <a:lstStyle/>
                    <a:p>
                      <a:endParaRPr lang="en-GB"/>
                    </a:p>
                  </a:txBody>
                  <a:tcPr/>
                </a:tc>
                <a:extLst>
                  <a:ext uri="{0D108BD9-81ED-4DB2-BD59-A6C34878D82A}">
                    <a16:rowId xmlns:a16="http://schemas.microsoft.com/office/drawing/2014/main" val="2749570618"/>
                  </a:ext>
                </a:extLst>
              </a:tr>
              <a:tr h="125595">
                <a:tc>
                  <a:txBody>
                    <a:bodyPr/>
                    <a:lstStyle/>
                    <a:p>
                      <a:pPr algn="l"/>
                      <a:r>
                        <a:rPr lang="en-GB" sz="1200" b="1">
                          <a:effectLst/>
                        </a:rPr>
                        <a:t>Date</a:t>
                      </a:r>
                    </a:p>
                  </a:txBody>
                  <a:tcPr marL="4087" marR="4087" marT="4087" marB="4087" anchor="ctr">
                    <a:lnL>
                      <a:noFill/>
                    </a:lnL>
                    <a:lnR w="9525" cap="flat" cmpd="sng" algn="ctr">
                      <a:solidFill>
                        <a:srgbClr val="FFFFFF"/>
                      </a:solidFill>
                      <a:prstDash val="solid"/>
                      <a:round/>
                      <a:headEnd type="none" w="med" len="med"/>
                      <a:tailEnd type="none" w="med" len="med"/>
                    </a:lnR>
                    <a:lnB>
                      <a:noFill/>
                    </a:lnB>
                    <a:solidFill>
                      <a:srgbClr val="104B7C"/>
                    </a:solidFill>
                  </a:tcPr>
                </a:tc>
                <a:tc>
                  <a:txBody>
                    <a:bodyPr/>
                    <a:lstStyle/>
                    <a:p>
                      <a:pPr algn="l"/>
                      <a:r>
                        <a:rPr lang="en-GB" sz="1200" b="1">
                          <a:effectLst/>
                        </a:rPr>
                        <a:t>Event</a:t>
                      </a:r>
                    </a:p>
                  </a:txBody>
                  <a:tcPr marL="4087" marR="4087" marT="4087" marB="408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a:noFill/>
                    </a:lnB>
                    <a:solidFill>
                      <a:srgbClr val="104B7C"/>
                    </a:solidFill>
                  </a:tcPr>
                </a:tc>
                <a:extLst>
                  <a:ext uri="{0D108BD9-81ED-4DB2-BD59-A6C34878D82A}">
                    <a16:rowId xmlns:a16="http://schemas.microsoft.com/office/drawing/2014/main" val="449733536"/>
                  </a:ext>
                </a:extLst>
              </a:tr>
              <a:tr h="317746">
                <a:tc>
                  <a:txBody>
                    <a:bodyPr/>
                    <a:lstStyle/>
                    <a:p>
                      <a:r>
                        <a:rPr lang="en-GB" sz="1200" dirty="0">
                          <a:effectLst/>
                        </a:rPr>
                        <a:t>9am on Thursday 1 June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a:noFill/>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Registration for the </a:t>
                      </a:r>
                      <a:r>
                        <a:rPr lang="en-GB" sz="1200" u="none" strike="noStrike">
                          <a:solidFill>
                            <a:srgbClr val="00438B"/>
                          </a:solidFill>
                          <a:effectLst/>
                          <a:hlinkClick r:id="rId2"/>
                        </a:rPr>
                        <a:t>Medway Test (11+)</a:t>
                      </a:r>
                      <a:r>
                        <a:rPr lang="en-GB" sz="1200">
                          <a:effectLst/>
                        </a:rPr>
                        <a:t> opens.</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a:noFill/>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3496209583"/>
                  </a:ext>
                </a:extLst>
              </a:tr>
              <a:tr h="317746">
                <a:tc>
                  <a:txBody>
                    <a:bodyPr/>
                    <a:lstStyle/>
                    <a:p>
                      <a:r>
                        <a:rPr lang="en-GB" sz="1200" dirty="0">
                          <a:effectLst/>
                        </a:rPr>
                        <a:t>5pm on Friday 30 June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Registration for the Medway Test closes.</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1718950335"/>
                  </a:ext>
                </a:extLst>
              </a:tr>
              <a:tr h="471465">
                <a:tc>
                  <a:txBody>
                    <a:bodyPr/>
                    <a:lstStyle/>
                    <a:p>
                      <a:r>
                        <a:rPr lang="en-GB" sz="1200" dirty="0">
                          <a:effectLst/>
                        </a:rPr>
                        <a:t>Tuesday 4 July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Closing date for special arrangements requests from schools.</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1395338613"/>
                  </a:ext>
                </a:extLst>
              </a:tr>
              <a:tr h="317746">
                <a:tc>
                  <a:txBody>
                    <a:bodyPr/>
                    <a:lstStyle/>
                    <a:p>
                      <a:r>
                        <a:rPr lang="en-GB" sz="1200" dirty="0">
                          <a:effectLst/>
                        </a:rPr>
                        <a:t>9am on Monday 4 September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Secondary school applications open.</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4009613991"/>
                  </a:ext>
                </a:extLst>
              </a:tr>
              <a:tr h="471465">
                <a:tc>
                  <a:txBody>
                    <a:bodyPr/>
                    <a:lstStyle/>
                    <a:p>
                      <a:r>
                        <a:rPr lang="en-GB" sz="1200" dirty="0">
                          <a:effectLst/>
                        </a:rPr>
                        <a:t>Tuesday 12 and Wednesday 13 September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Medway Test dates for children who attend Medway primary and junior schools.</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117418671"/>
                  </a:ext>
                </a:extLst>
              </a:tr>
              <a:tr h="778904">
                <a:tc>
                  <a:txBody>
                    <a:bodyPr/>
                    <a:lstStyle/>
                    <a:p>
                      <a:r>
                        <a:rPr lang="en-GB" sz="1200" dirty="0">
                          <a:effectLst/>
                        </a:rPr>
                        <a:t>Saturday 16 or Sunday 17 September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Medway Test date for children from non-Medway schools.</a:t>
                      </a:r>
                    </a:p>
                    <a:p>
                      <a:r>
                        <a:rPr lang="en-GB" sz="1200">
                          <a:effectLst/>
                        </a:rPr>
                        <a:t>One day will be allocated to each child who attends a non-Medway primary or junior school.</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430203081"/>
                  </a:ext>
                </a:extLst>
              </a:tr>
              <a:tr h="164025">
                <a:tc>
                  <a:txBody>
                    <a:bodyPr/>
                    <a:lstStyle/>
                    <a:p>
                      <a:r>
                        <a:rPr lang="en-GB" sz="1200" dirty="0">
                          <a:effectLst/>
                        </a:rPr>
                        <a:t>Tuesday 3 October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Results of the Medway Test.</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642825901"/>
                  </a:ext>
                </a:extLst>
              </a:tr>
              <a:tr h="317746">
                <a:tc>
                  <a:txBody>
                    <a:bodyPr/>
                    <a:lstStyle/>
                    <a:p>
                      <a:r>
                        <a:rPr lang="en-GB" sz="1200" dirty="0">
                          <a:effectLst/>
                        </a:rPr>
                        <a:t>10am on Monday 9 October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Closing date for receiving Medway Test review requests.</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2281511562"/>
                  </a:ext>
                </a:extLst>
              </a:tr>
              <a:tr h="471465">
                <a:tc>
                  <a:txBody>
                    <a:bodyPr/>
                    <a:lstStyle/>
                    <a:p>
                      <a:r>
                        <a:rPr lang="en-GB" sz="1200" dirty="0">
                          <a:effectLst/>
                        </a:rPr>
                        <a:t>4pm on Tuesday 10 October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Deadline for primary and junior schools to submit review work to Medway Council.</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1815725646"/>
                  </a:ext>
                </a:extLst>
              </a:tr>
              <a:tr h="164025">
                <a:tc>
                  <a:txBody>
                    <a:bodyPr/>
                    <a:lstStyle/>
                    <a:p>
                      <a:r>
                        <a:rPr lang="en-GB" sz="1200" dirty="0">
                          <a:effectLst/>
                        </a:rPr>
                        <a:t>Thursday 12 October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Medway Test school work reviews.</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1191166367"/>
                  </a:ext>
                </a:extLst>
              </a:tr>
              <a:tr h="317746">
                <a:tc>
                  <a:txBody>
                    <a:bodyPr/>
                    <a:lstStyle/>
                    <a:p>
                      <a:r>
                        <a:rPr lang="en-GB" sz="1200" dirty="0">
                          <a:effectLst/>
                        </a:rPr>
                        <a:t>Friday 20 October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dirty="0">
                          <a:effectLst/>
                        </a:rPr>
                        <a:t>Review decisions posted to parents and carers.</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3921674573"/>
                  </a:ext>
                </a:extLst>
              </a:tr>
              <a:tr h="317746">
                <a:tc>
                  <a:txBody>
                    <a:bodyPr/>
                    <a:lstStyle/>
                    <a:p>
                      <a:r>
                        <a:rPr lang="en-GB" sz="1200" dirty="0">
                          <a:effectLst/>
                        </a:rPr>
                        <a:t>5pm on Tuesday 31 October 2023</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Secondary school applications close.</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1130538562"/>
                  </a:ext>
                </a:extLst>
              </a:tr>
              <a:tr h="164025">
                <a:tc>
                  <a:txBody>
                    <a:bodyPr/>
                    <a:lstStyle/>
                    <a:p>
                      <a:r>
                        <a:rPr lang="en-GB" sz="1200" dirty="0">
                          <a:effectLst/>
                        </a:rPr>
                        <a:t>Friday  1 March 2024</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a:effectLst/>
                        </a:rPr>
                        <a:t>Offers sent to parents and carers.</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2980317397"/>
                  </a:ext>
                </a:extLst>
              </a:tr>
              <a:tr h="471465">
                <a:tc>
                  <a:txBody>
                    <a:bodyPr/>
                    <a:lstStyle/>
                    <a:p>
                      <a:r>
                        <a:rPr lang="en-GB" sz="1200" dirty="0">
                          <a:effectLst/>
                        </a:rPr>
                        <a:t>Thursday 28  March 2024</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US" sz="1200" b="0" i="0" kern="1200" dirty="0">
                          <a:solidFill>
                            <a:schemeClr val="tx1"/>
                          </a:solidFill>
                          <a:effectLst/>
                          <a:latin typeface="+mn-lt"/>
                          <a:ea typeface="+mn-ea"/>
                          <a:cs typeface="+mn-cs"/>
                        </a:rPr>
                        <a:t>Deadline for accepting/refusing offers, waiting requests and appeal requests.</a:t>
                      </a:r>
                      <a:endParaRPr lang="en-GB" sz="1200" dirty="0">
                        <a:effectLst/>
                      </a:endParaRP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1381537274"/>
                  </a:ext>
                </a:extLst>
              </a:tr>
              <a:tr h="317746">
                <a:tc>
                  <a:txBody>
                    <a:bodyPr/>
                    <a:lstStyle/>
                    <a:p>
                      <a:r>
                        <a:rPr lang="en-GB" sz="1200" dirty="0">
                          <a:effectLst/>
                        </a:rPr>
                        <a:t>Monday 22 April 2024</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tc>
                  <a:txBody>
                    <a:bodyPr/>
                    <a:lstStyle/>
                    <a:p>
                      <a:r>
                        <a:rPr lang="en-GB" sz="1200" dirty="0">
                          <a:effectLst/>
                        </a:rPr>
                        <a:t>Re-allocation of school places and processing of late applications.</a:t>
                      </a:r>
                    </a:p>
                  </a:txBody>
                  <a:tcPr marL="4087" marR="4087" marT="4087" marB="4087" anchor="ctr">
                    <a:lnL w="9525" cap="flat" cmpd="sng" algn="ctr">
                      <a:solidFill>
                        <a:srgbClr val="242424"/>
                      </a:solidFill>
                      <a:prstDash val="solid"/>
                      <a:round/>
                      <a:headEnd type="none" w="med" len="med"/>
                      <a:tailEnd type="none" w="med" len="med"/>
                    </a:lnL>
                    <a:lnR w="9525" cap="flat" cmpd="sng" algn="ctr">
                      <a:solidFill>
                        <a:srgbClr val="242424"/>
                      </a:solidFill>
                      <a:prstDash val="solid"/>
                      <a:round/>
                      <a:headEnd type="none" w="med" len="med"/>
                      <a:tailEnd type="none" w="med" len="med"/>
                    </a:lnR>
                    <a:lnT w="9525" cap="flat" cmpd="sng" algn="ctr">
                      <a:solidFill>
                        <a:srgbClr val="242424"/>
                      </a:solidFill>
                      <a:prstDash val="solid"/>
                      <a:round/>
                      <a:headEnd type="none" w="med" len="med"/>
                      <a:tailEnd type="none" w="med" len="med"/>
                    </a:lnT>
                    <a:lnB w="9525" cap="flat" cmpd="sng" algn="ctr">
                      <a:solidFill>
                        <a:srgbClr val="242424"/>
                      </a:solidFill>
                      <a:prstDash val="solid"/>
                      <a:round/>
                      <a:headEnd type="none" w="med" len="med"/>
                      <a:tailEnd type="none" w="med" len="med"/>
                    </a:lnB>
                    <a:solidFill>
                      <a:srgbClr val="FFFFFF"/>
                    </a:solidFill>
                  </a:tcPr>
                </a:tc>
                <a:extLst>
                  <a:ext uri="{0D108BD9-81ED-4DB2-BD59-A6C34878D82A}">
                    <a16:rowId xmlns:a16="http://schemas.microsoft.com/office/drawing/2014/main" val="1242907041"/>
                  </a:ext>
                </a:extLst>
              </a:tr>
            </a:tbl>
          </a:graphicData>
        </a:graphic>
      </p:graphicFrame>
    </p:spTree>
    <p:extLst>
      <p:ext uri="{BB962C8B-B14F-4D97-AF65-F5344CB8AC3E}">
        <p14:creationId xmlns:p14="http://schemas.microsoft.com/office/powerpoint/2010/main" val="337987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781" y="42390"/>
            <a:ext cx="11736438" cy="6773220"/>
          </a:xfrm>
          <a:prstGeom prst="rect">
            <a:avLst/>
          </a:prstGeom>
        </p:spPr>
      </p:pic>
    </p:spTree>
    <p:extLst>
      <p:ext uri="{BB962C8B-B14F-4D97-AF65-F5344CB8AC3E}">
        <p14:creationId xmlns:p14="http://schemas.microsoft.com/office/powerpoint/2010/main" val="157870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667" y="113837"/>
            <a:ext cx="12603334" cy="6630325"/>
          </a:xfrm>
          <a:prstGeom prst="rect">
            <a:avLst/>
          </a:prstGeom>
        </p:spPr>
      </p:pic>
    </p:spTree>
    <p:extLst>
      <p:ext uri="{BB962C8B-B14F-4D97-AF65-F5344CB8AC3E}">
        <p14:creationId xmlns:p14="http://schemas.microsoft.com/office/powerpoint/2010/main" val="55744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6572"/>
            <a:ext cx="10515600" cy="6294147"/>
          </a:xfrm>
        </p:spPr>
        <p:txBody>
          <a:bodyPr>
            <a:normAutofit/>
          </a:bodyPr>
          <a:lstStyle/>
          <a:p>
            <a:pPr marL="0" indent="0" algn="ctr">
              <a:buNone/>
            </a:pPr>
            <a:r>
              <a:rPr lang="en-GB" sz="3600" dirty="0"/>
              <a:t>Kent Secondary Common Application Form (SCAF)</a:t>
            </a:r>
            <a:endParaRPr lang="en-GB" sz="3600" dirty="0">
              <a:hlinkClick r:id="rId2"/>
            </a:endParaRPr>
          </a:p>
          <a:p>
            <a:pPr marL="0" indent="0">
              <a:buNone/>
            </a:pPr>
            <a:r>
              <a:rPr lang="en-GB" dirty="0">
                <a:hlinkClick r:id="rId3"/>
              </a:rPr>
              <a:t>https://www.kent.gov.uk/education-and-children/schools/school-places/secondary-school-places</a:t>
            </a:r>
            <a:r>
              <a:rPr lang="en-GB" dirty="0"/>
              <a:t> </a:t>
            </a:r>
          </a:p>
          <a:p>
            <a:pPr marL="0" indent="0">
              <a:buNone/>
            </a:pPr>
            <a:r>
              <a:rPr lang="en-GB" dirty="0"/>
              <a:t>Application form opens: Friday 1 September 2023</a:t>
            </a:r>
          </a:p>
          <a:p>
            <a:pPr marL="0" indent="0">
              <a:buNone/>
            </a:pPr>
            <a:r>
              <a:rPr lang="en-GB" dirty="0"/>
              <a:t>Application form closes: Tuesday 31 October 2023</a:t>
            </a:r>
          </a:p>
          <a:p>
            <a:pPr marL="0" indent="0">
              <a:buNone/>
            </a:pPr>
            <a:endParaRPr lang="en-GB" dirty="0"/>
          </a:p>
          <a:p>
            <a:pPr marL="0" indent="0" algn="ctr">
              <a:buNone/>
            </a:pPr>
            <a:r>
              <a:rPr lang="en-GB" sz="3600" dirty="0"/>
              <a:t>Medway Secondary Common Application Form (SCAF)</a:t>
            </a:r>
          </a:p>
          <a:p>
            <a:pPr marL="0" indent="0">
              <a:buNone/>
            </a:pPr>
            <a:r>
              <a:rPr lang="en-GB" dirty="0">
                <a:hlinkClick r:id="rId4"/>
              </a:rPr>
              <a:t>https://www.medway.gov.uk/info/200163/apply_for_a_school_place</a:t>
            </a:r>
            <a:endParaRPr lang="en-GB" dirty="0"/>
          </a:p>
          <a:p>
            <a:pPr marL="0" indent="0">
              <a:buNone/>
            </a:pPr>
            <a:r>
              <a:rPr lang="en-GB" dirty="0"/>
              <a:t>Application form opens: Monday 4 September 2023</a:t>
            </a:r>
          </a:p>
          <a:p>
            <a:pPr marL="0" indent="0">
              <a:buNone/>
            </a:pPr>
            <a:r>
              <a:rPr lang="en-GB" dirty="0"/>
              <a:t>Application form closes: Tuesday 31 October 2023</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82571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Secondary schools:</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Every secondary school has an open evening tour between 1</a:t>
            </a:r>
            <a:r>
              <a:rPr lang="en-GB" baseline="30000" dirty="0"/>
              <a:t>st</a:t>
            </a:r>
            <a:r>
              <a:rPr lang="en-GB" dirty="0"/>
              <a:t> September 2023 and 20 October 2023.</a:t>
            </a:r>
          </a:p>
          <a:p>
            <a:pPr marL="0" indent="0">
              <a:buNone/>
            </a:pPr>
            <a:endParaRPr lang="en-GB" dirty="0"/>
          </a:p>
          <a:p>
            <a:pPr marL="0" indent="0">
              <a:buNone/>
            </a:pPr>
            <a:r>
              <a:rPr lang="en-GB" dirty="0">
                <a:solidFill>
                  <a:srgbClr val="FF0000"/>
                </a:solidFill>
              </a:rPr>
              <a:t>‘You can apply for up to 4 schools (Kent) and up to 6 schools (Medway), putting them in order of preference. It's in your best interests to list 4 / 6 schools. Naming only one school does not guarantee your child a place at that school or give your child priority for a place over another child, neither does naming a school more than once’.</a:t>
            </a:r>
          </a:p>
          <a:p>
            <a:pPr marL="0" indent="0">
              <a:buNone/>
            </a:pPr>
            <a:endParaRPr lang="en-GB" dirty="0"/>
          </a:p>
          <a:p>
            <a:r>
              <a:rPr lang="en-GB" dirty="0"/>
              <a:t>Choose 4 secondary schools (Kent residents), 6 secondary schools (Medway residents)</a:t>
            </a:r>
          </a:p>
          <a:p>
            <a:r>
              <a:rPr lang="en-GB" dirty="0"/>
              <a:t>Put favourite school first (this affects appeal process)</a:t>
            </a:r>
          </a:p>
          <a:p>
            <a:r>
              <a:rPr lang="en-GB" dirty="0"/>
              <a:t>If possible put a local secondary on your list</a:t>
            </a:r>
          </a:p>
          <a:p>
            <a:r>
              <a:rPr lang="en-GB" dirty="0"/>
              <a:t>If not passed 11+ and plan to appeal ensure Grammar school is on the form (does not matter where – </a:t>
            </a:r>
            <a:r>
              <a:rPr lang="en-GB" u="sng" dirty="0"/>
              <a:t>do not </a:t>
            </a:r>
            <a:r>
              <a:rPr lang="en-GB" dirty="0"/>
              <a:t>put as </a:t>
            </a:r>
            <a:r>
              <a:rPr lang="en-GB" u="sng" dirty="0"/>
              <a:t>first choice</a:t>
            </a:r>
            <a:r>
              <a:rPr lang="en-GB" dirty="0"/>
              <a:t>! You will not be allocated)</a:t>
            </a:r>
          </a:p>
          <a:p>
            <a:endParaRPr lang="en-GB" dirty="0"/>
          </a:p>
        </p:txBody>
      </p:sp>
    </p:spTree>
    <p:extLst>
      <p:ext uri="{BB962C8B-B14F-4D97-AF65-F5344CB8AC3E}">
        <p14:creationId xmlns:p14="http://schemas.microsoft.com/office/powerpoint/2010/main" val="91868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9B4E05-1282-43A5-8BCD-FAE43B2F1796}"/>
              </a:ext>
            </a:extLst>
          </p:cNvPr>
          <p:cNvSpPr txBox="1"/>
          <p:nvPr/>
        </p:nvSpPr>
        <p:spPr>
          <a:xfrm>
            <a:off x="2219130" y="447868"/>
            <a:ext cx="7753739" cy="7078861"/>
          </a:xfrm>
          <a:prstGeom prst="rect">
            <a:avLst/>
          </a:prstGeom>
          <a:noFill/>
        </p:spPr>
        <p:txBody>
          <a:bodyPr wrap="square" rtlCol="0">
            <a:spAutoFit/>
          </a:bodyPr>
          <a:lstStyle/>
          <a:p>
            <a:pPr algn="ctr"/>
            <a:r>
              <a:rPr lang="en-GB" sz="5400" b="1" dirty="0">
                <a:solidFill>
                  <a:srgbClr val="FF0000"/>
                </a:solidFill>
                <a:effectLst>
                  <a:outerShdw blurRad="38100" dist="38100" dir="2700000" algn="tl">
                    <a:srgbClr val="000000">
                      <a:alpha val="43137"/>
                    </a:srgbClr>
                  </a:outerShdw>
                </a:effectLst>
              </a:rPr>
              <a:t>Warning!!!</a:t>
            </a:r>
          </a:p>
          <a:p>
            <a:pPr algn="ctr"/>
            <a:endParaRPr lang="en-GB" sz="4000" dirty="0">
              <a:solidFill>
                <a:srgbClr val="FF0000"/>
              </a:solidFill>
            </a:endParaRPr>
          </a:p>
          <a:p>
            <a:pPr algn="ctr"/>
            <a:r>
              <a:rPr lang="en-GB" sz="4000" dirty="0"/>
              <a:t>When you receive your offer of a secondary school on 1 March 2024 you MUST accept this offer…</a:t>
            </a:r>
          </a:p>
          <a:p>
            <a:pPr algn="ctr"/>
            <a:endParaRPr lang="en-GB" sz="4000" dirty="0"/>
          </a:p>
          <a:p>
            <a:pPr algn="ctr"/>
            <a:r>
              <a:rPr lang="en-GB" sz="2800" i="1" dirty="0"/>
              <a:t>You can always decline at a later date even up to 31 August 2024. If not accepted on appeal or waiting lists you cannot get it back if things go wrong. Better to have something than nothing!</a:t>
            </a:r>
          </a:p>
          <a:p>
            <a:pPr algn="ctr"/>
            <a:endParaRPr lang="en-GB" sz="4000" dirty="0"/>
          </a:p>
          <a:p>
            <a:pPr algn="ctr"/>
            <a:endParaRPr lang="en-GB" sz="2400" dirty="0"/>
          </a:p>
          <a:p>
            <a:pPr algn="ctr"/>
            <a:endParaRPr lang="en-GB" sz="2400" dirty="0"/>
          </a:p>
        </p:txBody>
      </p:sp>
    </p:spTree>
    <p:extLst>
      <p:ext uri="{BB962C8B-B14F-4D97-AF65-F5344CB8AC3E}">
        <p14:creationId xmlns:p14="http://schemas.microsoft.com/office/powerpoint/2010/main" val="1534093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926</Words>
  <Application>Microsoft Office PowerPoint</Application>
  <PresentationFormat>Widescreen</PresentationFormat>
  <Paragraphs>103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Higham Primary School  Secondary Admissions Information Evening</vt:lpstr>
      <vt:lpstr>Choosing a secondary school….</vt:lpstr>
      <vt:lpstr>PowerPoint Presentation</vt:lpstr>
      <vt:lpstr>PowerPoint Presentation</vt:lpstr>
      <vt:lpstr>PowerPoint Presentation</vt:lpstr>
      <vt:lpstr>PowerPoint Presentation</vt:lpstr>
      <vt:lpstr>PowerPoint Presentation</vt:lpstr>
      <vt:lpstr>Secondary schools:</vt:lpstr>
      <vt:lpstr>PowerPoint Presentation</vt:lpstr>
    </vt:vector>
  </TitlesOfParts>
  <Company>Higham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Grattan</dc:creator>
  <cp:lastModifiedBy>Mrs Grattan</cp:lastModifiedBy>
  <cp:revision>32</cp:revision>
  <cp:lastPrinted>2023-07-06T09:26:35Z</cp:lastPrinted>
  <dcterms:created xsi:type="dcterms:W3CDTF">2019-05-21T14:53:26Z</dcterms:created>
  <dcterms:modified xsi:type="dcterms:W3CDTF">2023-07-06T09:40:54Z</dcterms:modified>
</cp:coreProperties>
</file>