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5"/>
  </p:handoutMasterIdLst>
  <p:sldIdLst>
    <p:sldId id="256" r:id="rId2"/>
    <p:sldId id="268" r:id="rId3"/>
    <p:sldId id="274" r:id="rId4"/>
    <p:sldId id="269" r:id="rId5"/>
    <p:sldId id="277" r:id="rId6"/>
    <p:sldId id="287" r:id="rId7"/>
    <p:sldId id="291" r:id="rId8"/>
    <p:sldId id="296" r:id="rId9"/>
    <p:sldId id="293" r:id="rId10"/>
    <p:sldId id="290" r:id="rId11"/>
    <p:sldId id="298" r:id="rId12"/>
    <p:sldId id="299" r:id="rId13"/>
    <p:sldId id="262" r:id="rId14"/>
    <p:sldId id="258" r:id="rId15"/>
    <p:sldId id="259" r:id="rId16"/>
    <p:sldId id="282" r:id="rId17"/>
    <p:sldId id="281" r:id="rId18"/>
    <p:sldId id="275" r:id="rId19"/>
    <p:sldId id="280" r:id="rId20"/>
    <p:sldId id="263" r:id="rId21"/>
    <p:sldId id="267" r:id="rId22"/>
    <p:sldId id="261" r:id="rId23"/>
    <p:sldId id="273"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D4C6D36-E014-4608-A0BD-05455E03F018}" type="datetimeFigureOut">
              <a:rPr lang="en-GB" smtClean="0"/>
              <a:t>09/09/2024</a:t>
            </a:fld>
            <a:endParaRPr lang="en-GB"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0F9D51F-A551-4014-B060-D2299D242696}" type="slidenum">
              <a:rPr lang="en-GB" smtClean="0"/>
              <a:t>‹#›</a:t>
            </a:fld>
            <a:endParaRPr lang="en-GB" dirty="0"/>
          </a:p>
        </p:txBody>
      </p:sp>
    </p:spTree>
    <p:extLst>
      <p:ext uri="{BB962C8B-B14F-4D97-AF65-F5344CB8AC3E}">
        <p14:creationId xmlns:p14="http://schemas.microsoft.com/office/powerpoint/2010/main" val="343631997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789C5D3-9C78-4DDA-91CC-6BF3BAF76F89}" type="datetimeFigureOut">
              <a:rPr lang="en-GB" smtClean="0"/>
              <a:t>09/09/2024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548B56-726B-4B65-8233-F315D7748284}" type="slidenum">
              <a:rPr lang="en-GB" smtClean="0"/>
              <a:t>‹#›</a:t>
            </a:fld>
            <a:endParaRPr lang="en-GB" dirty="0"/>
          </a:p>
        </p:txBody>
      </p:sp>
    </p:spTree>
    <p:extLst>
      <p:ext uri="{BB962C8B-B14F-4D97-AF65-F5344CB8AC3E}">
        <p14:creationId xmlns:p14="http://schemas.microsoft.com/office/powerpoint/2010/main" val="4051591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89C5D3-9C78-4DDA-91CC-6BF3BAF76F89}" type="datetimeFigureOut">
              <a:rPr lang="en-GB" smtClean="0"/>
              <a:t>09/09/2024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548B56-726B-4B65-8233-F315D7748284}" type="slidenum">
              <a:rPr lang="en-GB" smtClean="0"/>
              <a:t>‹#›</a:t>
            </a:fld>
            <a:endParaRPr lang="en-GB" dirty="0"/>
          </a:p>
        </p:txBody>
      </p:sp>
    </p:spTree>
    <p:extLst>
      <p:ext uri="{BB962C8B-B14F-4D97-AF65-F5344CB8AC3E}">
        <p14:creationId xmlns:p14="http://schemas.microsoft.com/office/powerpoint/2010/main" val="3750085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89C5D3-9C78-4DDA-91CC-6BF3BAF76F89}" type="datetimeFigureOut">
              <a:rPr lang="en-GB" smtClean="0"/>
              <a:t>09/09/2024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548B56-726B-4B65-8233-F315D7748284}" type="slidenum">
              <a:rPr lang="en-GB" smtClean="0"/>
              <a:t>‹#›</a:t>
            </a:fld>
            <a:endParaRPr lang="en-GB" dirty="0"/>
          </a:p>
        </p:txBody>
      </p:sp>
    </p:spTree>
    <p:extLst>
      <p:ext uri="{BB962C8B-B14F-4D97-AF65-F5344CB8AC3E}">
        <p14:creationId xmlns:p14="http://schemas.microsoft.com/office/powerpoint/2010/main" val="2045314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89C5D3-9C78-4DDA-91CC-6BF3BAF76F89}" type="datetimeFigureOut">
              <a:rPr lang="en-GB" smtClean="0"/>
              <a:t>09/09/2024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548B56-726B-4B65-8233-F315D7748284}" type="slidenum">
              <a:rPr lang="en-GB" smtClean="0"/>
              <a:t>‹#›</a:t>
            </a:fld>
            <a:endParaRPr lang="en-GB" dirty="0"/>
          </a:p>
        </p:txBody>
      </p:sp>
    </p:spTree>
    <p:extLst>
      <p:ext uri="{BB962C8B-B14F-4D97-AF65-F5344CB8AC3E}">
        <p14:creationId xmlns:p14="http://schemas.microsoft.com/office/powerpoint/2010/main" val="4038993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89C5D3-9C78-4DDA-91CC-6BF3BAF76F89}" type="datetimeFigureOut">
              <a:rPr lang="en-GB" smtClean="0"/>
              <a:t>09/09/2024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548B56-726B-4B65-8233-F315D7748284}" type="slidenum">
              <a:rPr lang="en-GB" smtClean="0"/>
              <a:t>‹#›</a:t>
            </a:fld>
            <a:endParaRPr lang="en-GB" dirty="0"/>
          </a:p>
        </p:txBody>
      </p:sp>
    </p:spTree>
    <p:extLst>
      <p:ext uri="{BB962C8B-B14F-4D97-AF65-F5344CB8AC3E}">
        <p14:creationId xmlns:p14="http://schemas.microsoft.com/office/powerpoint/2010/main" val="745145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789C5D3-9C78-4DDA-91CC-6BF3BAF76F89}" type="datetimeFigureOut">
              <a:rPr lang="en-GB" smtClean="0"/>
              <a:t>09/09/2024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548B56-726B-4B65-8233-F315D7748284}" type="slidenum">
              <a:rPr lang="en-GB" smtClean="0"/>
              <a:t>‹#›</a:t>
            </a:fld>
            <a:endParaRPr lang="en-GB" dirty="0"/>
          </a:p>
        </p:txBody>
      </p:sp>
    </p:spTree>
    <p:extLst>
      <p:ext uri="{BB962C8B-B14F-4D97-AF65-F5344CB8AC3E}">
        <p14:creationId xmlns:p14="http://schemas.microsoft.com/office/powerpoint/2010/main" val="1929196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789C5D3-9C78-4DDA-91CC-6BF3BAF76F89}" type="datetimeFigureOut">
              <a:rPr lang="en-GB" smtClean="0"/>
              <a:t>09/09/2024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2548B56-726B-4B65-8233-F315D7748284}" type="slidenum">
              <a:rPr lang="en-GB" smtClean="0"/>
              <a:t>‹#›</a:t>
            </a:fld>
            <a:endParaRPr lang="en-GB" dirty="0"/>
          </a:p>
        </p:txBody>
      </p:sp>
    </p:spTree>
    <p:extLst>
      <p:ext uri="{BB962C8B-B14F-4D97-AF65-F5344CB8AC3E}">
        <p14:creationId xmlns:p14="http://schemas.microsoft.com/office/powerpoint/2010/main" val="2260898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789C5D3-9C78-4DDA-91CC-6BF3BAF76F89}" type="datetimeFigureOut">
              <a:rPr lang="en-GB" smtClean="0"/>
              <a:t>09/09/2024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2548B56-726B-4B65-8233-F315D7748284}" type="slidenum">
              <a:rPr lang="en-GB" smtClean="0"/>
              <a:t>‹#›</a:t>
            </a:fld>
            <a:endParaRPr lang="en-GB" dirty="0"/>
          </a:p>
        </p:txBody>
      </p:sp>
    </p:spTree>
    <p:extLst>
      <p:ext uri="{BB962C8B-B14F-4D97-AF65-F5344CB8AC3E}">
        <p14:creationId xmlns:p14="http://schemas.microsoft.com/office/powerpoint/2010/main" val="3059950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89C5D3-9C78-4DDA-91CC-6BF3BAF76F89}" type="datetimeFigureOut">
              <a:rPr lang="en-GB" smtClean="0"/>
              <a:t>09/09/2024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2548B56-726B-4B65-8233-F315D7748284}" type="slidenum">
              <a:rPr lang="en-GB" smtClean="0"/>
              <a:t>‹#›</a:t>
            </a:fld>
            <a:endParaRPr lang="en-GB" dirty="0"/>
          </a:p>
        </p:txBody>
      </p:sp>
    </p:spTree>
    <p:extLst>
      <p:ext uri="{BB962C8B-B14F-4D97-AF65-F5344CB8AC3E}">
        <p14:creationId xmlns:p14="http://schemas.microsoft.com/office/powerpoint/2010/main" val="2705578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89C5D3-9C78-4DDA-91CC-6BF3BAF76F89}" type="datetimeFigureOut">
              <a:rPr lang="en-GB" smtClean="0"/>
              <a:t>09/09/2024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548B56-726B-4B65-8233-F315D7748284}" type="slidenum">
              <a:rPr lang="en-GB" smtClean="0"/>
              <a:t>‹#›</a:t>
            </a:fld>
            <a:endParaRPr lang="en-GB" dirty="0"/>
          </a:p>
        </p:txBody>
      </p:sp>
    </p:spTree>
    <p:extLst>
      <p:ext uri="{BB962C8B-B14F-4D97-AF65-F5344CB8AC3E}">
        <p14:creationId xmlns:p14="http://schemas.microsoft.com/office/powerpoint/2010/main" val="2853803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89C5D3-9C78-4DDA-91CC-6BF3BAF76F89}" type="datetimeFigureOut">
              <a:rPr lang="en-GB" smtClean="0"/>
              <a:t>09/09/2024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548B56-726B-4B65-8233-F315D7748284}" type="slidenum">
              <a:rPr lang="en-GB" smtClean="0"/>
              <a:t>‹#›</a:t>
            </a:fld>
            <a:endParaRPr lang="en-GB" dirty="0"/>
          </a:p>
        </p:txBody>
      </p:sp>
    </p:spTree>
    <p:extLst>
      <p:ext uri="{BB962C8B-B14F-4D97-AF65-F5344CB8AC3E}">
        <p14:creationId xmlns:p14="http://schemas.microsoft.com/office/powerpoint/2010/main" val="2186327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89C5D3-9C78-4DDA-91CC-6BF3BAF76F89}" type="datetimeFigureOut">
              <a:rPr lang="en-GB" smtClean="0"/>
              <a:t>09/09/2024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48B56-726B-4B65-8233-F315D7748284}" type="slidenum">
              <a:rPr lang="en-GB" smtClean="0"/>
              <a:t>‹#›</a:t>
            </a:fld>
            <a:endParaRPr lang="en-GB" dirty="0"/>
          </a:p>
        </p:txBody>
      </p:sp>
    </p:spTree>
    <p:extLst>
      <p:ext uri="{BB962C8B-B14F-4D97-AF65-F5344CB8AC3E}">
        <p14:creationId xmlns:p14="http://schemas.microsoft.com/office/powerpoint/2010/main" val="1383057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lay.edshed.com/en-gb/login"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00B050"/>
                </a:solidFill>
              </a:rPr>
              <a:t>Welcome to Foxes Class</a:t>
            </a:r>
          </a:p>
        </p:txBody>
      </p:sp>
      <p:sp>
        <p:nvSpPr>
          <p:cNvPr id="3" name="Subtitle 2"/>
          <p:cNvSpPr>
            <a:spLocks noGrp="1"/>
          </p:cNvSpPr>
          <p:nvPr>
            <p:ph type="subTitle" idx="1"/>
          </p:nvPr>
        </p:nvSpPr>
        <p:spPr>
          <a:xfrm>
            <a:off x="0" y="3602038"/>
            <a:ext cx="12191999" cy="1655762"/>
          </a:xfrm>
        </p:spPr>
        <p:txBody>
          <a:bodyPr>
            <a:noAutofit/>
          </a:bodyPr>
          <a:lstStyle/>
          <a:p>
            <a:r>
              <a:rPr lang="en-GB" sz="6000" dirty="0"/>
              <a:t>Your teacher is Miss Hipkiss </a:t>
            </a:r>
          </a:p>
          <a:p>
            <a:r>
              <a:rPr lang="en-GB" sz="6000" dirty="0"/>
              <a:t>Your teaching assistant is Mrs Morton</a:t>
            </a:r>
          </a:p>
          <a:p>
            <a:r>
              <a:rPr lang="en-GB" sz="4800" dirty="0"/>
              <a:t>We also have Mrs Foster 1:1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17010" cy="2182761"/>
          </a:xfrm>
          <a:prstGeom prst="rect">
            <a:avLst/>
          </a:prstGeom>
        </p:spPr>
      </p:pic>
      <p:pic>
        <p:nvPicPr>
          <p:cNvPr id="8" name="Picture 7"/>
          <p:cNvPicPr>
            <a:picLocks noChangeAspect="1"/>
          </p:cNvPicPr>
          <p:nvPr/>
        </p:nvPicPr>
        <p:blipFill>
          <a:blip r:embed="rId3"/>
          <a:stretch>
            <a:fillRect/>
          </a:stretch>
        </p:blipFill>
        <p:spPr>
          <a:xfrm>
            <a:off x="155201" y="2274836"/>
            <a:ext cx="1569096" cy="2155083"/>
          </a:xfrm>
          <a:prstGeom prst="rect">
            <a:avLst/>
          </a:prstGeom>
        </p:spPr>
      </p:pic>
    </p:spTree>
    <p:extLst>
      <p:ext uri="{BB962C8B-B14F-4D97-AF65-F5344CB8AC3E}">
        <p14:creationId xmlns:p14="http://schemas.microsoft.com/office/powerpoint/2010/main" val="2729460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6BFF9-82E1-CDDA-72B1-633D8D1AAC91}"/>
              </a:ext>
            </a:extLst>
          </p:cNvPr>
          <p:cNvSpPr>
            <a:spLocks noGrp="1"/>
          </p:cNvSpPr>
          <p:nvPr>
            <p:ph type="title"/>
          </p:nvPr>
        </p:nvSpPr>
        <p:spPr>
          <a:xfrm>
            <a:off x="262972" y="1941123"/>
            <a:ext cx="11200365" cy="968810"/>
          </a:xfrm>
        </p:spPr>
        <p:txBody>
          <a:bodyPr>
            <a:normAutofit fontScale="90000"/>
          </a:bodyPr>
          <a:lstStyle/>
          <a:p>
            <a:r>
              <a:rPr lang="en-GB" b="1" u="sng" dirty="0"/>
              <a:t>What you can do to help develop comprehension…</a:t>
            </a:r>
          </a:p>
        </p:txBody>
      </p:sp>
      <p:sp>
        <p:nvSpPr>
          <p:cNvPr id="5" name="TextBox 4">
            <a:extLst>
              <a:ext uri="{FF2B5EF4-FFF2-40B4-BE49-F238E27FC236}">
                <a16:creationId xmlns:a16="http://schemas.microsoft.com/office/drawing/2014/main" id="{96C9DAB7-4E37-E39F-4F5F-D37432DC0B7C}"/>
              </a:ext>
            </a:extLst>
          </p:cNvPr>
          <p:cNvSpPr txBox="1"/>
          <p:nvPr/>
        </p:nvSpPr>
        <p:spPr>
          <a:xfrm>
            <a:off x="551206" y="2690081"/>
            <a:ext cx="11487151" cy="3970318"/>
          </a:xfrm>
          <a:prstGeom prst="rect">
            <a:avLst/>
          </a:prstGeom>
          <a:noFill/>
        </p:spPr>
        <p:txBody>
          <a:bodyPr wrap="square">
            <a:spAutoFit/>
          </a:bodyPr>
          <a:lstStyle/>
          <a:p>
            <a:pPr marL="571500" indent="-571500">
              <a:buFont typeface="Arial" panose="020B0604020202020204" pitchFamily="34" charset="0"/>
              <a:buChar char="•"/>
            </a:pPr>
            <a:r>
              <a:rPr lang="en-GB" sz="2800" dirty="0"/>
              <a:t>Comprehension of the world will develop comprehension in reading… </a:t>
            </a:r>
          </a:p>
          <a:p>
            <a:pPr marL="571500" indent="-571500">
              <a:buFont typeface="Arial" panose="020B0604020202020204" pitchFamily="34" charset="0"/>
              <a:buChar char="•"/>
            </a:pPr>
            <a:r>
              <a:rPr lang="en-GB" sz="2800" dirty="0"/>
              <a:t>Ways you can develop comprehension – </a:t>
            </a:r>
          </a:p>
          <a:p>
            <a:pPr marL="1028700" lvl="1" indent="-571500">
              <a:buFont typeface="Arial" panose="020B0604020202020204" pitchFamily="34" charset="0"/>
              <a:buChar char="•"/>
            </a:pPr>
            <a:r>
              <a:rPr lang="en-GB" sz="2800" dirty="0"/>
              <a:t>Talking a lot at home… about everything</a:t>
            </a:r>
          </a:p>
          <a:p>
            <a:pPr marL="1028700" lvl="1" indent="-571500">
              <a:buFont typeface="Arial" panose="020B0604020202020204" pitchFamily="34" charset="0"/>
              <a:buChar char="•"/>
            </a:pPr>
            <a:r>
              <a:rPr lang="en-GB" sz="2800" dirty="0"/>
              <a:t>Develop cultural capital by going out (this does not have to cost money) </a:t>
            </a:r>
          </a:p>
          <a:p>
            <a:pPr marL="1028700" lvl="1" indent="-571500">
              <a:buFont typeface="Arial" panose="020B0604020202020204" pitchFamily="34" charset="0"/>
              <a:buChar char="•"/>
            </a:pPr>
            <a:r>
              <a:rPr lang="en-GB" sz="2800" dirty="0"/>
              <a:t>Reading together and discussing books together</a:t>
            </a:r>
          </a:p>
          <a:p>
            <a:pPr marL="1485900" lvl="2" indent="-571500">
              <a:buFont typeface="Arial" panose="020B0604020202020204" pitchFamily="34" charset="0"/>
              <a:buChar char="•"/>
            </a:pPr>
            <a:r>
              <a:rPr lang="en-GB" sz="2800" dirty="0"/>
              <a:t>Why do you like this book? </a:t>
            </a:r>
          </a:p>
          <a:p>
            <a:pPr marL="1485900" lvl="2" indent="-571500">
              <a:buFont typeface="Arial" panose="020B0604020202020204" pitchFamily="34" charset="0"/>
              <a:buChar char="•"/>
            </a:pPr>
            <a:r>
              <a:rPr lang="en-GB" sz="2800" dirty="0"/>
              <a:t>What do you think will happen next?</a:t>
            </a:r>
          </a:p>
          <a:p>
            <a:pPr marL="1485900" lvl="2" indent="-571500">
              <a:buFont typeface="Arial" panose="020B0604020202020204" pitchFamily="34" charset="0"/>
              <a:buChar char="•"/>
            </a:pPr>
            <a:r>
              <a:rPr lang="en-GB" sz="2800" dirty="0"/>
              <a:t>What do you think about this character?  </a:t>
            </a:r>
          </a:p>
        </p:txBody>
      </p:sp>
      <p:pic>
        <p:nvPicPr>
          <p:cNvPr id="6" name="Picture 5">
            <a:extLst>
              <a:ext uri="{FF2B5EF4-FFF2-40B4-BE49-F238E27FC236}">
                <a16:creationId xmlns:a16="http://schemas.microsoft.com/office/drawing/2014/main" id="{2FF56237-4B8C-48C5-9D99-2D443968D8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05" y="0"/>
            <a:ext cx="12317010" cy="2182761"/>
          </a:xfrm>
          <a:prstGeom prst="rect">
            <a:avLst/>
          </a:prstGeom>
        </p:spPr>
      </p:pic>
    </p:spTree>
    <p:extLst>
      <p:ext uri="{BB962C8B-B14F-4D97-AF65-F5344CB8AC3E}">
        <p14:creationId xmlns:p14="http://schemas.microsoft.com/office/powerpoint/2010/main" val="3977366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E3C7BA8-C602-4421-A7D1-ED8E80D63D4E}"/>
              </a:ext>
            </a:extLst>
          </p:cNvPr>
          <p:cNvPicPr>
            <a:picLocks noChangeAspect="1"/>
          </p:cNvPicPr>
          <p:nvPr/>
        </p:nvPicPr>
        <p:blipFill>
          <a:blip r:embed="rId2"/>
          <a:stretch>
            <a:fillRect/>
          </a:stretch>
        </p:blipFill>
        <p:spPr>
          <a:xfrm>
            <a:off x="8391306" y="2661445"/>
            <a:ext cx="3800694" cy="1964099"/>
          </a:xfrm>
          <a:prstGeom prst="rect">
            <a:avLst/>
          </a:prstGeom>
        </p:spPr>
      </p:pic>
      <p:sp>
        <p:nvSpPr>
          <p:cNvPr id="3" name="Content Placeholder 2"/>
          <p:cNvSpPr>
            <a:spLocks noGrp="1"/>
          </p:cNvSpPr>
          <p:nvPr>
            <p:ph idx="1"/>
          </p:nvPr>
        </p:nvSpPr>
        <p:spPr>
          <a:xfrm>
            <a:off x="498565" y="3126658"/>
            <a:ext cx="8496348" cy="3433168"/>
          </a:xfrm>
        </p:spPr>
        <p:txBody>
          <a:bodyPr>
            <a:noAutofit/>
          </a:bodyPr>
          <a:lstStyle/>
          <a:p>
            <a:pPr fontAlgn="base"/>
            <a:r>
              <a:rPr lang="en-GB" sz="2200" dirty="0"/>
              <a:t>This year, we will be using Spelling Shed to teach and practice spellings. They will have a 30 minute lesson every Tuesday which will focus on a spelling rule or pattern, followed by daily spelling activities linked to the spelling rule or pattern being studied. </a:t>
            </a:r>
            <a:r>
              <a:rPr lang="en-US" sz="2200" dirty="0"/>
              <a:t>​</a:t>
            </a:r>
          </a:p>
          <a:p>
            <a:pPr fontAlgn="base"/>
            <a:r>
              <a:rPr lang="en-GB" sz="2200" dirty="0"/>
              <a:t>There will be a weekly spelling test every Monday. A list of the spelling rules/patterns which we will study during the term will be made available on the class page of the school website for your information.</a:t>
            </a:r>
            <a:r>
              <a:rPr lang="en-US" sz="2200" dirty="0"/>
              <a:t>​</a:t>
            </a:r>
          </a:p>
          <a:p>
            <a:pPr fontAlgn="base"/>
            <a:r>
              <a:rPr lang="en-US" sz="2200" dirty="0"/>
              <a:t>Pupils will all have a Spelling Shed account and will have access to the online games which will support them in strengthening their recall. </a:t>
            </a:r>
          </a:p>
          <a:p>
            <a:r>
              <a:rPr lang="en-GB" sz="2200" dirty="0"/>
              <a:t>A Parent Guide is available here: </a:t>
            </a:r>
            <a:r>
              <a:rPr lang="fr-FR" sz="2200" dirty="0">
                <a:hlinkClick r:id="rId3"/>
              </a:rPr>
              <a:t>https://play.edshed.com/en-gb/login</a:t>
            </a:r>
            <a:r>
              <a:rPr lang="fr-FR" sz="2200" dirty="0"/>
              <a:t> </a:t>
            </a:r>
            <a:endParaRPr lang="en-GB" sz="22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717755" y="2203327"/>
            <a:ext cx="6961238"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English - Spellings</a:t>
            </a:r>
          </a:p>
        </p:txBody>
      </p:sp>
    </p:spTree>
    <p:extLst>
      <p:ext uri="{BB962C8B-B14F-4D97-AF65-F5344CB8AC3E}">
        <p14:creationId xmlns:p14="http://schemas.microsoft.com/office/powerpoint/2010/main" val="3107510188"/>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C63BE7-670B-42AE-A3FF-5AD29C9D6BF5}"/>
              </a:ext>
            </a:extLst>
          </p:cNvPr>
          <p:cNvPicPr>
            <a:picLocks noChangeAspect="1"/>
          </p:cNvPicPr>
          <p:nvPr/>
        </p:nvPicPr>
        <p:blipFill>
          <a:blip r:embed="rId2"/>
          <a:stretch>
            <a:fillRect/>
          </a:stretch>
        </p:blipFill>
        <p:spPr>
          <a:xfrm>
            <a:off x="5780805" y="2405270"/>
            <a:ext cx="6122305" cy="4104859"/>
          </a:xfrm>
          <a:prstGeom prst="rect">
            <a:avLst/>
          </a:prstGeom>
        </p:spPr>
      </p:pic>
      <p:sp>
        <p:nvSpPr>
          <p:cNvPr id="3" name="Rectangle 2">
            <a:extLst>
              <a:ext uri="{FF2B5EF4-FFF2-40B4-BE49-F238E27FC236}">
                <a16:creationId xmlns:a16="http://schemas.microsoft.com/office/drawing/2014/main" id="{0A613A68-7322-494E-B26B-B33FEF388026}"/>
              </a:ext>
            </a:extLst>
          </p:cNvPr>
          <p:cNvSpPr/>
          <p:nvPr/>
        </p:nvSpPr>
        <p:spPr>
          <a:xfrm>
            <a:off x="573157" y="2375453"/>
            <a:ext cx="5062330" cy="4154984"/>
          </a:xfrm>
          <a:prstGeom prst="rect">
            <a:avLst/>
          </a:prstGeom>
        </p:spPr>
        <p:txBody>
          <a:bodyPr wrap="square">
            <a:spAutoFit/>
          </a:bodyPr>
          <a:lstStyle/>
          <a:p>
            <a:r>
              <a:rPr lang="en-US" sz="2400" dirty="0"/>
              <a:t>Pupils can log in using the username and password and it will take you to this screen. </a:t>
            </a:r>
            <a:r>
              <a:rPr lang="en-US" sz="2400" b="1" dirty="0"/>
              <a:t>You do not need to buy the app</a:t>
            </a:r>
            <a:r>
              <a:rPr lang="en-US" sz="2400" dirty="0"/>
              <a:t>. You can use spelling shed FREE on a web browser. </a:t>
            </a:r>
          </a:p>
          <a:p>
            <a:r>
              <a:rPr lang="en-US" sz="2400" dirty="0"/>
              <a:t>The pink notification boxes indicate how many assignments have been set by the teacher and on which game. </a:t>
            </a:r>
          </a:p>
          <a:p>
            <a:r>
              <a:rPr lang="en-US" sz="2400" dirty="0"/>
              <a:t>If you click on the assignments box at the top of the menu, you can see all of the assignments together. </a:t>
            </a:r>
            <a:endParaRPr lang="en-GB" sz="2400" dirty="0"/>
          </a:p>
        </p:txBody>
      </p:sp>
      <p:pic>
        <p:nvPicPr>
          <p:cNvPr id="4" name="Picture 3">
            <a:extLst>
              <a:ext uri="{FF2B5EF4-FFF2-40B4-BE49-F238E27FC236}">
                <a16:creationId xmlns:a16="http://schemas.microsoft.com/office/drawing/2014/main" id="{7B9608E2-0B8F-4F8B-A427-9793101CBE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Tree>
    <p:extLst>
      <p:ext uri="{BB962C8B-B14F-4D97-AF65-F5344CB8AC3E}">
        <p14:creationId xmlns:p14="http://schemas.microsoft.com/office/powerpoint/2010/main" val="351061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98D028-DBFB-4B52-B8C2-C8716F59FF13}"/>
              </a:ext>
            </a:extLst>
          </p:cNvPr>
          <p:cNvPicPr>
            <a:picLocks noChangeAspect="1"/>
          </p:cNvPicPr>
          <p:nvPr/>
        </p:nvPicPr>
        <p:blipFill>
          <a:blip r:embed="rId2"/>
          <a:stretch>
            <a:fillRect/>
          </a:stretch>
        </p:blipFill>
        <p:spPr>
          <a:xfrm>
            <a:off x="6927574" y="2479768"/>
            <a:ext cx="5131256" cy="3381964"/>
          </a:xfrm>
          <a:prstGeom prst="rect">
            <a:avLst/>
          </a:prstGeom>
        </p:spPr>
      </p:pic>
      <p:sp>
        <p:nvSpPr>
          <p:cNvPr id="3" name="Rectangle 2">
            <a:extLst>
              <a:ext uri="{FF2B5EF4-FFF2-40B4-BE49-F238E27FC236}">
                <a16:creationId xmlns:a16="http://schemas.microsoft.com/office/drawing/2014/main" id="{43B4E354-09D4-461E-B474-F41F19267C62}"/>
              </a:ext>
            </a:extLst>
          </p:cNvPr>
          <p:cNvSpPr/>
          <p:nvPr/>
        </p:nvSpPr>
        <p:spPr>
          <a:xfrm>
            <a:off x="245164" y="2182761"/>
            <a:ext cx="6255027" cy="4401205"/>
          </a:xfrm>
          <a:prstGeom prst="rect">
            <a:avLst/>
          </a:prstGeom>
        </p:spPr>
        <p:txBody>
          <a:bodyPr wrap="square">
            <a:spAutoFit/>
          </a:bodyPr>
          <a:lstStyle/>
          <a:p>
            <a:r>
              <a:rPr lang="en-US" sz="2000" b="1" u="sng" dirty="0"/>
              <a:t>Play </a:t>
            </a:r>
          </a:p>
          <a:p>
            <a:r>
              <a:rPr lang="en-US" sz="2000" dirty="0"/>
              <a:t>When you click ‘Play’, four difficulty options will appear. </a:t>
            </a:r>
          </a:p>
          <a:p>
            <a:r>
              <a:rPr lang="en-US" sz="2000" b="1" dirty="0">
                <a:solidFill>
                  <a:srgbClr val="92D050"/>
                </a:solidFill>
              </a:rPr>
              <a:t>Easy</a:t>
            </a:r>
            <a:r>
              <a:rPr lang="en-US" sz="2000" dirty="0"/>
              <a:t> - You will be shown the word as well as hearing it and you will only see the letters you need to spell it. </a:t>
            </a:r>
          </a:p>
          <a:p>
            <a:r>
              <a:rPr lang="en-US" sz="2000" b="1" dirty="0">
                <a:solidFill>
                  <a:srgbClr val="FFC000"/>
                </a:solidFill>
              </a:rPr>
              <a:t>Medium</a:t>
            </a:r>
            <a:r>
              <a:rPr lang="en-US" sz="2000" dirty="0"/>
              <a:t> - You can listen to the word and you will only have the letters you need. </a:t>
            </a:r>
          </a:p>
          <a:p>
            <a:r>
              <a:rPr lang="en-US" sz="2000" b="1" dirty="0">
                <a:solidFill>
                  <a:srgbClr val="FF0000"/>
                </a:solidFill>
              </a:rPr>
              <a:t>Hard</a:t>
            </a:r>
            <a:r>
              <a:rPr lang="en-US" sz="2000" dirty="0"/>
              <a:t> - You can listen to the word but you will have a few extra letters added </a:t>
            </a:r>
          </a:p>
          <a:p>
            <a:r>
              <a:rPr lang="en-US" sz="2000" b="1" dirty="0">
                <a:solidFill>
                  <a:srgbClr val="7030A0"/>
                </a:solidFill>
              </a:rPr>
              <a:t>Extreme</a:t>
            </a:r>
            <a:r>
              <a:rPr lang="en-US" sz="2000" dirty="0"/>
              <a:t> - You will hear the word and you have a full keyboard of letters </a:t>
            </a:r>
          </a:p>
          <a:p>
            <a:r>
              <a:rPr lang="en-US" sz="2000" dirty="0"/>
              <a:t>These levels of difficulty apply to solo and hive games. Games completed on easier levels will give the player a lower score and lower ranking. The teacher will be able to see which levels have been chosen for each game.</a:t>
            </a:r>
            <a:endParaRPr lang="en-GB" sz="2000" dirty="0"/>
          </a:p>
        </p:txBody>
      </p:sp>
      <p:pic>
        <p:nvPicPr>
          <p:cNvPr id="4" name="Picture 3">
            <a:extLst>
              <a:ext uri="{FF2B5EF4-FFF2-40B4-BE49-F238E27FC236}">
                <a16:creationId xmlns:a16="http://schemas.microsoft.com/office/drawing/2014/main" id="{C332B9E9-DE44-45B6-9A23-35DD7BDC7A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06" y="0"/>
            <a:ext cx="12317010" cy="2182761"/>
          </a:xfrm>
          <a:prstGeom prst="rect">
            <a:avLst/>
          </a:prstGeom>
        </p:spPr>
      </p:pic>
    </p:spTree>
    <p:extLst>
      <p:ext uri="{BB962C8B-B14F-4D97-AF65-F5344CB8AC3E}">
        <p14:creationId xmlns:p14="http://schemas.microsoft.com/office/powerpoint/2010/main" val="2267455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2533965"/>
            <a:ext cx="10515600" cy="2104104"/>
          </a:xfrm>
        </p:spPr>
        <p:txBody>
          <a:bodyPr>
            <a:normAutofit/>
          </a:bodyPr>
          <a:lstStyle/>
          <a:p>
            <a:r>
              <a:rPr lang="en-GB" dirty="0"/>
              <a:t>We use Whiterose for our Maths lessons.</a:t>
            </a:r>
          </a:p>
          <a:p>
            <a:r>
              <a:rPr lang="en-GB" dirty="0"/>
              <a:t>This term we will be looking at place value, addition and subtraction and multiplication. </a:t>
            </a:r>
          </a:p>
          <a:p>
            <a:r>
              <a:rPr lang="en-GB" dirty="0"/>
              <a:t>TT Rock Stars</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91440" y="1501700"/>
            <a:ext cx="2143010" cy="923330"/>
          </a:xfrm>
          <a:prstGeom prst="rect">
            <a:avLst/>
          </a:prstGeom>
          <a:solidFill>
            <a:schemeClr val="bg1"/>
          </a:solid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Maths</a:t>
            </a:r>
          </a:p>
        </p:txBody>
      </p:sp>
      <p:pic>
        <p:nvPicPr>
          <p:cNvPr id="6" name="Picture 5"/>
          <p:cNvPicPr>
            <a:picLocks noChangeAspect="1"/>
          </p:cNvPicPr>
          <p:nvPr/>
        </p:nvPicPr>
        <p:blipFill>
          <a:blip r:embed="rId3"/>
          <a:stretch>
            <a:fillRect/>
          </a:stretch>
        </p:blipFill>
        <p:spPr>
          <a:xfrm>
            <a:off x="10390414" y="2203327"/>
            <a:ext cx="1705792" cy="1422617"/>
          </a:xfrm>
          <a:prstGeom prst="rect">
            <a:avLst/>
          </a:prstGeom>
        </p:spPr>
      </p:pic>
      <p:pic>
        <p:nvPicPr>
          <p:cNvPr id="8" name="Picture 7"/>
          <p:cNvPicPr>
            <a:picLocks noChangeAspect="1"/>
          </p:cNvPicPr>
          <p:nvPr/>
        </p:nvPicPr>
        <p:blipFill>
          <a:blip r:embed="rId4"/>
          <a:stretch>
            <a:fillRect/>
          </a:stretch>
        </p:blipFill>
        <p:spPr>
          <a:xfrm>
            <a:off x="91440" y="5029200"/>
            <a:ext cx="12004766" cy="1768120"/>
          </a:xfrm>
          <a:prstGeom prst="rect">
            <a:avLst/>
          </a:prstGeom>
        </p:spPr>
      </p:pic>
    </p:spTree>
    <p:extLst>
      <p:ext uri="{BB962C8B-B14F-4D97-AF65-F5344CB8AC3E}">
        <p14:creationId xmlns:p14="http://schemas.microsoft.com/office/powerpoint/2010/main" val="1873027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126657"/>
            <a:ext cx="10515600" cy="3050305"/>
          </a:xfrm>
        </p:spPr>
        <p:txBody>
          <a:bodyPr>
            <a:normAutofit fontScale="92500"/>
          </a:bodyPr>
          <a:lstStyle/>
          <a:p>
            <a:r>
              <a:rPr lang="en-GB" dirty="0"/>
              <a:t>Humanities- Awesome Earth</a:t>
            </a:r>
          </a:p>
          <a:p>
            <a:pPr>
              <a:buFontTx/>
              <a:buChar char="-"/>
            </a:pPr>
            <a:r>
              <a:rPr lang="en-GB" dirty="0"/>
              <a:t>Geography- Looking at the structure of the Earth and natural disasters.</a:t>
            </a:r>
          </a:p>
          <a:p>
            <a:pPr>
              <a:buFontTx/>
              <a:buChar char="-"/>
            </a:pPr>
            <a:r>
              <a:rPr lang="en-GB" dirty="0"/>
              <a:t>History- Significant natural disasters from the past.</a:t>
            </a:r>
          </a:p>
          <a:p>
            <a:r>
              <a:rPr lang="en-GB" dirty="0"/>
              <a:t>Science- Term 1- Forces, Term 2- Earth and Space</a:t>
            </a:r>
          </a:p>
          <a:p>
            <a:r>
              <a:rPr lang="en-GB" dirty="0"/>
              <a:t>Computing- Internet safety and Systems and Searching</a:t>
            </a:r>
          </a:p>
          <a:p>
            <a:r>
              <a:rPr lang="en-GB" dirty="0"/>
              <a:t>Art- Working with colour, cooking.</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717755" y="2203327"/>
            <a:ext cx="6961238"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Topics</a:t>
            </a:r>
          </a:p>
        </p:txBody>
      </p:sp>
    </p:spTree>
    <p:extLst>
      <p:ext uri="{BB962C8B-B14F-4D97-AF65-F5344CB8AC3E}">
        <p14:creationId xmlns:p14="http://schemas.microsoft.com/office/powerpoint/2010/main" val="2236354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126657"/>
            <a:ext cx="10515600" cy="3507225"/>
          </a:xfrm>
        </p:spPr>
        <p:txBody>
          <a:bodyPr>
            <a:normAutofit lnSpcReduction="10000"/>
          </a:bodyPr>
          <a:lstStyle/>
          <a:p>
            <a:pPr marL="0" indent="0" algn="ctr">
              <a:buNone/>
            </a:pPr>
            <a:r>
              <a:rPr lang="en-GB" dirty="0"/>
              <a:t>As part of our DT curriculum, all of the children will get the opportunity to take part in cooking lessons with Mrs Siggers in the kitchen. The children will not all go at the same time and may not cook until the end of the year. The children have been split into groups and each group will attend six sessions across the term. When it is your child’s turn, you will receive a letter with all of the details. In order to cover the cost of the ingredients, we are asking for a contribution of £5 per child. This only needs to be paid when it is your child’s turn. They will also need to bring in a Tupperware box each week to take home their cooking.</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717755" y="2203327"/>
            <a:ext cx="6961238"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Cooking</a:t>
            </a:r>
          </a:p>
        </p:txBody>
      </p:sp>
    </p:spTree>
    <p:extLst>
      <p:ext uri="{BB962C8B-B14F-4D97-AF65-F5344CB8AC3E}">
        <p14:creationId xmlns:p14="http://schemas.microsoft.com/office/powerpoint/2010/main" val="1319794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994" y="3035217"/>
            <a:ext cx="11506200" cy="3626840"/>
          </a:xfrm>
        </p:spPr>
        <p:txBody>
          <a:bodyPr>
            <a:normAutofit fontScale="55000" lnSpcReduction="20000"/>
          </a:bodyPr>
          <a:lstStyle/>
          <a:p>
            <a:r>
              <a:rPr lang="en-GB" sz="3800" dirty="0"/>
              <a:t>Our PE day is Thursday </a:t>
            </a:r>
          </a:p>
          <a:p>
            <a:r>
              <a:rPr lang="en-GB" sz="3800" dirty="0"/>
              <a:t>Please make sure you are wearing the correct PE kit: </a:t>
            </a:r>
          </a:p>
          <a:p>
            <a:pPr marL="717550" indent="-363538">
              <a:buFont typeface="Wingdings" panose="05000000000000000000" pitchFamily="2" charset="2"/>
              <a:buChar char="Ø"/>
            </a:pPr>
            <a:r>
              <a:rPr lang="en-GB" sz="3800" dirty="0"/>
              <a:t>T-shirt in house colour (Twist, Copperfield, Peggotty or Pip) </a:t>
            </a:r>
          </a:p>
          <a:p>
            <a:pPr marL="717550" indent="-363538" fontAlgn="base">
              <a:buFont typeface="Wingdings" panose="05000000000000000000" pitchFamily="2" charset="2"/>
              <a:buChar char="Ø"/>
            </a:pPr>
            <a:r>
              <a:rPr lang="en-GB" sz="3800" dirty="0"/>
              <a:t>Fleece in house colour or black hoodie </a:t>
            </a:r>
          </a:p>
          <a:p>
            <a:pPr marL="717550" indent="-363538" fontAlgn="base">
              <a:buFont typeface="Wingdings" panose="05000000000000000000" pitchFamily="2" charset="2"/>
              <a:buChar char="Ø"/>
            </a:pPr>
            <a:r>
              <a:rPr lang="en-GB" sz="3800" dirty="0"/>
              <a:t>PE shorts in green/black </a:t>
            </a:r>
          </a:p>
          <a:p>
            <a:pPr marL="717550" indent="-363538" fontAlgn="base">
              <a:buFont typeface="Wingdings" panose="05000000000000000000" pitchFamily="2" charset="2"/>
              <a:buChar char="Ø"/>
            </a:pPr>
            <a:r>
              <a:rPr lang="en-GB" sz="3800" dirty="0"/>
              <a:t>Jogging bottoms or leggings in black only </a:t>
            </a:r>
          </a:p>
          <a:p>
            <a:pPr marL="717550" indent="-363538" fontAlgn="base">
              <a:buFont typeface="Wingdings" panose="05000000000000000000" pitchFamily="2" charset="2"/>
              <a:buChar char="Ø"/>
            </a:pPr>
            <a:r>
              <a:rPr lang="en-GB" sz="3800" dirty="0"/>
              <a:t>No logos on any items of clothing- please wear plain black only.</a:t>
            </a:r>
          </a:p>
          <a:p>
            <a:pPr marL="717550" indent="-363538" fontAlgn="base">
              <a:buFont typeface="Wingdings" panose="05000000000000000000" pitchFamily="2" charset="2"/>
              <a:buChar char="Ø"/>
            </a:pPr>
            <a:r>
              <a:rPr lang="en-GB" sz="3800" dirty="0"/>
              <a:t>No earrings to be worn on PE days OR your child must be able to take them out themselves and have a pot to keep them safe. </a:t>
            </a:r>
          </a:p>
          <a:p>
            <a:pPr marL="717550" indent="-363538" fontAlgn="base">
              <a:buFont typeface="Wingdings" panose="05000000000000000000" pitchFamily="2" charset="2"/>
              <a:buChar char="Ø"/>
            </a:pPr>
            <a:r>
              <a:rPr lang="en-GB" sz="3800" dirty="0"/>
              <a:t>(PE bag not required) </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717755" y="2203327"/>
            <a:ext cx="6961238"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PE</a:t>
            </a:r>
          </a:p>
        </p:txBody>
      </p:sp>
      <p:pic>
        <p:nvPicPr>
          <p:cNvPr id="2" name="Picture 1"/>
          <p:cNvPicPr>
            <a:picLocks noChangeAspect="1"/>
          </p:cNvPicPr>
          <p:nvPr/>
        </p:nvPicPr>
        <p:blipFill>
          <a:blip r:embed="rId3"/>
          <a:stretch>
            <a:fillRect/>
          </a:stretch>
        </p:blipFill>
        <p:spPr>
          <a:xfrm>
            <a:off x="9066510" y="2920610"/>
            <a:ext cx="2324301" cy="1928027"/>
          </a:xfrm>
          <a:prstGeom prst="rect">
            <a:avLst/>
          </a:prstGeom>
        </p:spPr>
      </p:pic>
    </p:spTree>
    <p:extLst>
      <p:ext uri="{BB962C8B-B14F-4D97-AF65-F5344CB8AC3E}">
        <p14:creationId xmlns:p14="http://schemas.microsoft.com/office/powerpoint/2010/main" val="839325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126657"/>
            <a:ext cx="10515600" cy="3050305"/>
          </a:xfrm>
        </p:spPr>
        <p:txBody>
          <a:bodyPr>
            <a:normAutofit/>
          </a:bodyPr>
          <a:lstStyle/>
          <a:p>
            <a:r>
              <a:rPr lang="en-GB" dirty="0"/>
              <a:t>Term 3</a:t>
            </a:r>
          </a:p>
          <a:p>
            <a:r>
              <a:rPr lang="en-GB" dirty="0"/>
              <a:t>Friday mornings- this will be our weekly PE lesson</a:t>
            </a:r>
          </a:p>
          <a:p>
            <a:r>
              <a:rPr lang="en-GB" dirty="0"/>
              <a:t>Children will need to be in school at 8.20 on PE days </a:t>
            </a:r>
          </a:p>
          <a:p>
            <a:r>
              <a:rPr lang="en-GB" dirty="0"/>
              <a:t>Part of the National Curriculum</a:t>
            </a:r>
          </a:p>
          <a:p>
            <a:r>
              <a:rPr lang="en-GB" dirty="0"/>
              <a:t>This is a top-up from Year 4</a:t>
            </a:r>
          </a:p>
          <a:p>
            <a:r>
              <a:rPr lang="en-GB" dirty="0"/>
              <a:t>Free of charge</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1121369" y="2228902"/>
            <a:ext cx="6961238"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Swimming</a:t>
            </a:r>
          </a:p>
        </p:txBody>
      </p:sp>
      <p:pic>
        <p:nvPicPr>
          <p:cNvPr id="6" name="Picture 5"/>
          <p:cNvPicPr>
            <a:picLocks noChangeAspect="1"/>
          </p:cNvPicPr>
          <p:nvPr/>
        </p:nvPicPr>
        <p:blipFill>
          <a:blip r:embed="rId3"/>
          <a:stretch>
            <a:fillRect/>
          </a:stretch>
        </p:blipFill>
        <p:spPr>
          <a:xfrm>
            <a:off x="4601988" y="32814"/>
            <a:ext cx="7590012" cy="2124371"/>
          </a:xfrm>
          <a:prstGeom prst="rect">
            <a:avLst/>
          </a:prstGeom>
        </p:spPr>
      </p:pic>
    </p:spTree>
    <p:extLst>
      <p:ext uri="{BB962C8B-B14F-4D97-AF65-F5344CB8AC3E}">
        <p14:creationId xmlns:p14="http://schemas.microsoft.com/office/powerpoint/2010/main" val="1656309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325" y="2824005"/>
            <a:ext cx="7874410" cy="3050305"/>
          </a:xfrm>
        </p:spPr>
        <p:txBody>
          <a:bodyPr/>
          <a:lstStyle/>
          <a:p>
            <a:r>
              <a:rPr lang="en-GB" dirty="0"/>
              <a:t>Please order your child’s lunch via Bromcom .</a:t>
            </a:r>
          </a:p>
          <a:p>
            <a:r>
              <a:rPr lang="en-GB" dirty="0"/>
              <a:t>Menus are on the school website</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717755" y="2046011"/>
            <a:ext cx="6961238"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Lunch</a:t>
            </a:r>
          </a:p>
        </p:txBody>
      </p:sp>
      <p:pic>
        <p:nvPicPr>
          <p:cNvPr id="2" name="Picture 1"/>
          <p:cNvPicPr>
            <a:picLocks noChangeAspect="1"/>
          </p:cNvPicPr>
          <p:nvPr/>
        </p:nvPicPr>
        <p:blipFill>
          <a:blip r:embed="rId3"/>
          <a:stretch>
            <a:fillRect/>
          </a:stretch>
        </p:blipFill>
        <p:spPr>
          <a:xfrm>
            <a:off x="8443249" y="2664992"/>
            <a:ext cx="3360711" cy="3368332"/>
          </a:xfrm>
          <a:prstGeom prst="rect">
            <a:avLst/>
          </a:prstGeom>
        </p:spPr>
      </p:pic>
      <p:pic>
        <p:nvPicPr>
          <p:cNvPr id="6" name="Picture 5"/>
          <p:cNvPicPr>
            <a:picLocks noChangeAspect="1"/>
          </p:cNvPicPr>
          <p:nvPr/>
        </p:nvPicPr>
        <p:blipFill>
          <a:blip r:embed="rId4"/>
          <a:stretch>
            <a:fillRect/>
          </a:stretch>
        </p:blipFill>
        <p:spPr>
          <a:xfrm>
            <a:off x="4845682" y="4049987"/>
            <a:ext cx="3353091" cy="2552921"/>
          </a:xfrm>
          <a:prstGeom prst="rect">
            <a:avLst/>
          </a:prstGeom>
        </p:spPr>
      </p:pic>
      <p:pic>
        <p:nvPicPr>
          <p:cNvPr id="8" name="Picture 7"/>
          <p:cNvPicPr>
            <a:picLocks noChangeAspect="1"/>
          </p:cNvPicPr>
          <p:nvPr/>
        </p:nvPicPr>
        <p:blipFill>
          <a:blip r:embed="rId5"/>
          <a:stretch>
            <a:fillRect/>
          </a:stretch>
        </p:blipFill>
        <p:spPr>
          <a:xfrm>
            <a:off x="929351" y="4070553"/>
            <a:ext cx="3337849" cy="2560542"/>
          </a:xfrm>
          <a:prstGeom prst="rect">
            <a:avLst/>
          </a:prstGeom>
        </p:spPr>
      </p:pic>
    </p:spTree>
    <p:extLst>
      <p:ext uri="{BB962C8B-B14F-4D97-AF65-F5344CB8AC3E}">
        <p14:creationId xmlns:p14="http://schemas.microsoft.com/office/powerpoint/2010/main" val="597433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227909"/>
          </a:xfrm>
          <a:prstGeom prst="rect">
            <a:avLst/>
          </a:prstGeom>
        </p:spPr>
      </p:pic>
      <p:sp>
        <p:nvSpPr>
          <p:cNvPr id="5" name="TextBox 4"/>
          <p:cNvSpPr txBox="1"/>
          <p:nvPr/>
        </p:nvSpPr>
        <p:spPr>
          <a:xfrm>
            <a:off x="4897869" y="130629"/>
            <a:ext cx="7294131" cy="769441"/>
          </a:xfrm>
          <a:prstGeom prst="rect">
            <a:avLst/>
          </a:prstGeom>
          <a:solidFill>
            <a:schemeClr val="bg1"/>
          </a:solidFill>
        </p:spPr>
        <p:txBody>
          <a:bodyPr wrap="square" rtlCol="0">
            <a:spAutoFit/>
          </a:bodyPr>
          <a:lstStyle/>
          <a:p>
            <a:pPr algn="ctr"/>
            <a:r>
              <a:rPr lang="en-GB" sz="4400" b="1" dirty="0">
                <a:ln w="0"/>
                <a:solidFill>
                  <a:srgbClr val="00B050"/>
                </a:solidFill>
                <a:effectLst>
                  <a:outerShdw blurRad="38100" dist="19050" dir="2700000" algn="tl" rotWithShape="0">
                    <a:schemeClr val="dk1">
                      <a:alpha val="40000"/>
                    </a:schemeClr>
                  </a:outerShdw>
                </a:effectLst>
              </a:rPr>
              <a:t>Timetable of the Day</a:t>
            </a:r>
          </a:p>
        </p:txBody>
      </p:sp>
      <p:sp>
        <p:nvSpPr>
          <p:cNvPr id="7" name="TextBox 6"/>
          <p:cNvSpPr txBox="1"/>
          <p:nvPr/>
        </p:nvSpPr>
        <p:spPr>
          <a:xfrm>
            <a:off x="1188720" y="6396335"/>
            <a:ext cx="8255726" cy="461665"/>
          </a:xfrm>
          <a:prstGeom prst="rect">
            <a:avLst/>
          </a:prstGeom>
          <a:noFill/>
        </p:spPr>
        <p:txBody>
          <a:bodyPr wrap="square" rtlCol="0">
            <a:spAutoFit/>
          </a:bodyPr>
          <a:lstStyle/>
          <a:p>
            <a:r>
              <a:rPr lang="en-GB"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Children need to be in class and ready for 8:50</a:t>
            </a:r>
          </a:p>
        </p:txBody>
      </p:sp>
      <p:pic>
        <p:nvPicPr>
          <p:cNvPr id="2" name="Picture 1">
            <a:extLst>
              <a:ext uri="{FF2B5EF4-FFF2-40B4-BE49-F238E27FC236}">
                <a16:creationId xmlns:a16="http://schemas.microsoft.com/office/drawing/2014/main" id="{06860EA2-DE4D-4076-A6F0-5B7BC7556E4B}"/>
              </a:ext>
            </a:extLst>
          </p:cNvPr>
          <p:cNvPicPr>
            <a:picLocks noChangeAspect="1"/>
          </p:cNvPicPr>
          <p:nvPr/>
        </p:nvPicPr>
        <p:blipFill>
          <a:blip r:embed="rId3"/>
          <a:stretch>
            <a:fillRect/>
          </a:stretch>
        </p:blipFill>
        <p:spPr>
          <a:xfrm>
            <a:off x="206188" y="1030699"/>
            <a:ext cx="11779623" cy="5419553"/>
          </a:xfrm>
          <a:prstGeom prst="rect">
            <a:avLst/>
          </a:prstGeom>
        </p:spPr>
      </p:pic>
    </p:spTree>
    <p:extLst>
      <p:ext uri="{BB962C8B-B14F-4D97-AF65-F5344CB8AC3E}">
        <p14:creationId xmlns:p14="http://schemas.microsoft.com/office/powerpoint/2010/main" val="2646008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126657"/>
            <a:ext cx="10515600" cy="3050305"/>
          </a:xfrm>
        </p:spPr>
        <p:txBody>
          <a:bodyPr>
            <a:normAutofit fontScale="92500" lnSpcReduction="20000"/>
          </a:bodyPr>
          <a:lstStyle/>
          <a:p>
            <a:r>
              <a:rPr lang="en-GB" sz="3200" dirty="0"/>
              <a:t>Helping with homework</a:t>
            </a:r>
          </a:p>
          <a:p>
            <a:r>
              <a:rPr lang="en-GB" sz="3200" dirty="0"/>
              <a:t>Hearing them read</a:t>
            </a:r>
          </a:p>
          <a:p>
            <a:r>
              <a:rPr lang="en-GB" sz="3200" dirty="0"/>
              <a:t>Encourage them to use Times Tables Rock Stars for at least 10 minutes per week</a:t>
            </a:r>
          </a:p>
          <a:p>
            <a:r>
              <a:rPr lang="en-GB" sz="3200" dirty="0"/>
              <a:t>Encourage them to use Spelling Shed for at least 10 minutes per week and to learn spellings for weekly test.</a:t>
            </a:r>
          </a:p>
          <a:p>
            <a:r>
              <a:rPr lang="en-GB" sz="3200" dirty="0"/>
              <a:t>Lots of useful information on the School Website</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717754" y="2203327"/>
            <a:ext cx="10323871"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How to support your child at home</a:t>
            </a:r>
          </a:p>
        </p:txBody>
      </p:sp>
    </p:spTree>
    <p:extLst>
      <p:ext uri="{BB962C8B-B14F-4D97-AF65-F5344CB8AC3E}">
        <p14:creationId xmlns:p14="http://schemas.microsoft.com/office/powerpoint/2010/main" val="323093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629" y="2799745"/>
            <a:ext cx="12061371" cy="3770531"/>
          </a:xfrm>
        </p:spPr>
        <p:txBody>
          <a:bodyPr>
            <a:normAutofit fontScale="40000" lnSpcReduction="20000"/>
          </a:bodyPr>
          <a:lstStyle/>
          <a:p>
            <a:r>
              <a:rPr lang="en-GB" sz="5000" dirty="0"/>
              <a:t>Reading book and Reading Record Book</a:t>
            </a:r>
          </a:p>
          <a:p>
            <a:r>
              <a:rPr lang="en-GB" sz="5000" dirty="0"/>
              <a:t>Named Water bottle</a:t>
            </a:r>
          </a:p>
          <a:p>
            <a:r>
              <a:rPr lang="en-GB" sz="5000" dirty="0"/>
              <a:t>All clothing named</a:t>
            </a:r>
          </a:p>
          <a:p>
            <a:r>
              <a:rPr lang="en-GB" sz="5000" dirty="0"/>
              <a:t>Snack in a named pot</a:t>
            </a:r>
          </a:p>
          <a:p>
            <a:pPr marL="717550" indent="-363538" fontAlgn="base">
              <a:buFont typeface="Wingdings" panose="05000000000000000000" pitchFamily="2" charset="2"/>
              <a:buChar char="Ø"/>
            </a:pPr>
            <a:r>
              <a:rPr lang="en-GB" sz="5000" dirty="0"/>
              <a:t>Fresh fruit – prepared and ready to eat</a:t>
            </a:r>
          </a:p>
          <a:p>
            <a:pPr marL="717550" indent="-363538" fontAlgn="base">
              <a:buFont typeface="Wingdings" panose="05000000000000000000" pitchFamily="2" charset="2"/>
              <a:buChar char="Ø"/>
            </a:pPr>
            <a:r>
              <a:rPr lang="en-GB" sz="5000" dirty="0"/>
              <a:t>Fresh vegetables – prepared and ready to eat</a:t>
            </a:r>
          </a:p>
          <a:p>
            <a:pPr marL="717550" indent="-363538" fontAlgn="base">
              <a:buFont typeface="Wingdings" panose="05000000000000000000" pitchFamily="2" charset="2"/>
              <a:buChar char="Ø"/>
            </a:pPr>
            <a:r>
              <a:rPr lang="en-GB" sz="5000" dirty="0"/>
              <a:t>Plain breadsticks (nut / sesame seed free) – out of their wrapper and in a named snack pot. </a:t>
            </a:r>
          </a:p>
          <a:p>
            <a:pPr marL="717550" indent="-363538" fontAlgn="base">
              <a:buFont typeface="Wingdings" panose="05000000000000000000" pitchFamily="2" charset="2"/>
              <a:buChar char="Ø"/>
            </a:pPr>
            <a:r>
              <a:rPr lang="en-GB" sz="5000" dirty="0"/>
              <a:t>Pitta bread or other bread – out of their wrapper and in a named snack pot.</a:t>
            </a:r>
          </a:p>
          <a:p>
            <a:pPr marL="717550" indent="-363538" fontAlgn="base">
              <a:buFont typeface="Wingdings" panose="05000000000000000000" pitchFamily="2" charset="2"/>
              <a:buChar char="Ø"/>
            </a:pPr>
            <a:r>
              <a:rPr lang="en-GB" sz="5000" dirty="0"/>
              <a:t>Spelling book </a:t>
            </a:r>
          </a:p>
          <a:p>
            <a:pPr marL="717550" indent="-363538" fontAlgn="base">
              <a:buFont typeface="Wingdings" panose="05000000000000000000" pitchFamily="2" charset="2"/>
              <a:buChar char="Ø"/>
            </a:pPr>
            <a:endParaRPr lang="en-GB" sz="5000" dirty="0"/>
          </a:p>
          <a:p>
            <a:pPr marL="811212" indent="-457200" fontAlgn="base"/>
            <a:r>
              <a:rPr lang="en-GB" sz="5000" dirty="0"/>
              <a:t>Please could you provide your child with an apron for our art activities.</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743880" y="1946114"/>
            <a:ext cx="10323871"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What they need to bring each day</a:t>
            </a:r>
          </a:p>
        </p:txBody>
      </p:sp>
    </p:spTree>
    <p:extLst>
      <p:ext uri="{BB962C8B-B14F-4D97-AF65-F5344CB8AC3E}">
        <p14:creationId xmlns:p14="http://schemas.microsoft.com/office/powerpoint/2010/main" val="3638767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883" y="2974257"/>
            <a:ext cx="7439556" cy="3675925"/>
          </a:xfrm>
        </p:spPr>
        <p:txBody>
          <a:bodyPr>
            <a:normAutofit lnSpcReduction="10000"/>
          </a:bodyPr>
          <a:lstStyle/>
          <a:p>
            <a:r>
              <a:rPr lang="en-GB" dirty="0"/>
              <a:t>Rochester Cathedral</a:t>
            </a:r>
          </a:p>
          <a:p>
            <a:r>
              <a:rPr lang="en-GB" dirty="0"/>
              <a:t>Greek Day- Term 3/4</a:t>
            </a:r>
          </a:p>
          <a:p>
            <a:r>
              <a:rPr lang="en-GB" dirty="0"/>
              <a:t>PGL- Term 5</a:t>
            </a:r>
          </a:p>
          <a:p>
            <a:r>
              <a:rPr lang="en-GB" dirty="0"/>
              <a:t>Horton Kirby- Term 6</a:t>
            </a:r>
          </a:p>
          <a:p>
            <a:endParaRPr lang="en-GB" dirty="0"/>
          </a:p>
          <a:p>
            <a:pPr marL="0" indent="0">
              <a:buNone/>
            </a:pPr>
            <a:r>
              <a:rPr lang="en-GB" dirty="0"/>
              <a:t>A voluntary contribution will be required from all parents for the trips to go ahead, further details nearer the time.</a:t>
            </a:r>
          </a:p>
          <a:p>
            <a:pPr marL="0" indent="0">
              <a:buNone/>
            </a:pPr>
            <a:endParaRPr lang="en-GB" dirty="0">
              <a:highlight>
                <a:srgbClr val="FFFF00"/>
              </a:highlight>
            </a:endParaRP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838200" y="2050927"/>
            <a:ext cx="6961238"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School Trips and Events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6816" y="2632363"/>
            <a:ext cx="4545184" cy="3408888"/>
          </a:xfrm>
          <a:prstGeom prst="rect">
            <a:avLst/>
          </a:prstGeom>
        </p:spPr>
      </p:pic>
    </p:spTree>
    <p:extLst>
      <p:ext uri="{BB962C8B-B14F-4D97-AF65-F5344CB8AC3E}">
        <p14:creationId xmlns:p14="http://schemas.microsoft.com/office/powerpoint/2010/main" val="4167762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984" y="5478918"/>
            <a:ext cx="11129752" cy="1379082"/>
          </a:xfrm>
        </p:spPr>
        <p:txBody>
          <a:bodyPr>
            <a:normAutofit/>
          </a:bodyPr>
          <a:lstStyle/>
          <a:p>
            <a:r>
              <a:rPr lang="en-GB" dirty="0"/>
              <a:t>If you need to contact me, I will be available at the end of the school day (apart from Wednesdays) or email the school office.</a:t>
            </a:r>
          </a:p>
          <a:p>
            <a:pPr marL="0" indent="0">
              <a:buNone/>
            </a:pPr>
            <a:endParaRPr lang="en-GB" dirty="0">
              <a:highlight>
                <a:srgbClr val="FFFF00"/>
              </a:highlight>
            </a:endParaRP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6" name="TextBox 5">
            <a:extLst>
              <a:ext uri="{FF2B5EF4-FFF2-40B4-BE49-F238E27FC236}">
                <a16:creationId xmlns:a16="http://schemas.microsoft.com/office/drawing/2014/main" id="{6AAC8092-EA4F-4D0D-AC80-E2F50AA37A70}"/>
              </a:ext>
            </a:extLst>
          </p:cNvPr>
          <p:cNvSpPr txBox="1"/>
          <p:nvPr/>
        </p:nvSpPr>
        <p:spPr>
          <a:xfrm>
            <a:off x="629264" y="2358848"/>
            <a:ext cx="10933472" cy="2585323"/>
          </a:xfrm>
          <a:prstGeom prst="rect">
            <a:avLst/>
          </a:prstGeom>
          <a:noFill/>
        </p:spPr>
        <p:txBody>
          <a:bodyPr wrap="square" rtlCol="0">
            <a:spAutoFit/>
          </a:bodyPr>
          <a:lstStyle/>
          <a:p>
            <a:pPr algn="ctr"/>
            <a:r>
              <a:rPr lang="en-GB" sz="5400" b="1" dirty="0">
                <a:ln w="0"/>
                <a:solidFill>
                  <a:srgbClr val="00B050"/>
                </a:solidFill>
                <a:effectLst>
                  <a:outerShdw blurRad="38100" dist="19050" dir="2700000" algn="tl" rotWithShape="0">
                    <a:schemeClr val="dk1">
                      <a:alpha val="40000"/>
                    </a:schemeClr>
                  </a:outerShdw>
                </a:effectLst>
              </a:rPr>
              <a:t>Thank you for coming</a:t>
            </a:r>
          </a:p>
          <a:p>
            <a:pPr algn="ctr"/>
            <a:endParaRPr lang="en-GB" sz="5400" b="1" dirty="0">
              <a:ln w="0"/>
              <a:solidFill>
                <a:srgbClr val="00B050"/>
              </a:solidFill>
              <a:effectLst>
                <a:outerShdw blurRad="38100" dist="19050" dir="2700000" algn="tl" rotWithShape="0">
                  <a:schemeClr val="dk1">
                    <a:alpha val="40000"/>
                  </a:schemeClr>
                </a:outerShdw>
              </a:effectLst>
            </a:endParaRPr>
          </a:p>
          <a:p>
            <a:pPr algn="ctr"/>
            <a:r>
              <a:rPr lang="en-GB" sz="5400" b="1" dirty="0">
                <a:ln w="0"/>
                <a:solidFill>
                  <a:srgbClr val="00B050"/>
                </a:solidFill>
                <a:effectLst>
                  <a:outerShdw blurRad="38100" dist="19050" dir="2700000" algn="tl" rotWithShape="0">
                    <a:schemeClr val="dk1">
                      <a:alpha val="40000"/>
                    </a:schemeClr>
                  </a:outerShdw>
                </a:effectLst>
              </a:rPr>
              <a:t>Any questions?</a:t>
            </a:r>
          </a:p>
        </p:txBody>
      </p:sp>
    </p:spTree>
    <p:extLst>
      <p:ext uri="{BB962C8B-B14F-4D97-AF65-F5344CB8AC3E}">
        <p14:creationId xmlns:p14="http://schemas.microsoft.com/office/powerpoint/2010/main" val="904169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226" y="3467006"/>
            <a:ext cx="7814678" cy="2881415"/>
          </a:xfrm>
        </p:spPr>
        <p:txBody>
          <a:bodyPr>
            <a:noAutofit/>
          </a:bodyPr>
          <a:lstStyle/>
          <a:p>
            <a:r>
              <a:rPr lang="en-GB" dirty="0"/>
              <a:t>In Term 1 we will focus on:</a:t>
            </a:r>
          </a:p>
          <a:p>
            <a:pPr lvl="0"/>
            <a:r>
              <a:rPr lang="en-GB" dirty="0"/>
              <a:t>Developing a secure understanding of key grammatical concepts. This will be covered through the use of Grammarsaurus Place Value of Punctuation and Grammar (PVPG). </a:t>
            </a:r>
          </a:p>
          <a:p>
            <a:pPr lvl="0"/>
            <a:r>
              <a:rPr lang="en-GB" dirty="0"/>
              <a:t>Handwriting in joined, legible style.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278296" y="2311203"/>
            <a:ext cx="6961238"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English</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4903" y="3234533"/>
            <a:ext cx="4076872" cy="2881414"/>
          </a:xfrm>
          <a:prstGeom prst="rect">
            <a:avLst/>
          </a:prstGeom>
        </p:spPr>
      </p:pic>
    </p:spTree>
    <p:extLst>
      <p:ext uri="{BB962C8B-B14F-4D97-AF65-F5344CB8AC3E}">
        <p14:creationId xmlns:p14="http://schemas.microsoft.com/office/powerpoint/2010/main" val="4248858721"/>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864" y="3147223"/>
            <a:ext cx="9860210" cy="3050305"/>
          </a:xfrm>
        </p:spPr>
        <p:txBody>
          <a:bodyPr>
            <a:normAutofit/>
          </a:bodyPr>
          <a:lstStyle/>
          <a:p>
            <a:r>
              <a:rPr lang="en-GB" dirty="0"/>
              <a:t>Please sign up to HOME CONNECT using the link provided on the letter which was sent home in week one. If you need another copy, let us know.</a:t>
            </a:r>
          </a:p>
          <a:p>
            <a:r>
              <a:rPr lang="en-GB" dirty="0"/>
              <a:t>Please enable “Email Notifications” so you can see how your child scores on their quizzes.</a:t>
            </a:r>
          </a:p>
          <a:p>
            <a:r>
              <a:rPr lang="en-GB" dirty="0"/>
              <a:t>All pupils need to bring in their AR book and reading record every day. We have time dedicated to reading every day.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717755" y="2203327"/>
            <a:ext cx="6961238"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Accelerated Reader</a:t>
            </a:r>
          </a:p>
        </p:txBody>
      </p:sp>
      <p:pic>
        <p:nvPicPr>
          <p:cNvPr id="2" name="Picture 1"/>
          <p:cNvPicPr>
            <a:picLocks noChangeAspect="1"/>
          </p:cNvPicPr>
          <p:nvPr/>
        </p:nvPicPr>
        <p:blipFill>
          <a:blip r:embed="rId3"/>
          <a:stretch>
            <a:fillRect/>
          </a:stretch>
        </p:blipFill>
        <p:spPr>
          <a:xfrm>
            <a:off x="10241829" y="2344813"/>
            <a:ext cx="1501270" cy="1303133"/>
          </a:xfrm>
          <a:prstGeom prst="rect">
            <a:avLst/>
          </a:prstGeom>
        </p:spPr>
      </p:pic>
      <p:pic>
        <p:nvPicPr>
          <p:cNvPr id="6" name="Picture 5"/>
          <p:cNvPicPr>
            <a:picLocks noChangeAspect="1"/>
          </p:cNvPicPr>
          <p:nvPr/>
        </p:nvPicPr>
        <p:blipFill>
          <a:blip r:embed="rId4" cstate="print">
            <a:extLst>
              <a:ext uri="{BEBA8EAE-BF5A-486C-A8C5-ECC9F3942E4B}">
                <a14:imgProps xmlns:a14="http://schemas.microsoft.com/office/drawing/2010/main">
                  <a14:imgLayer r:embed="rId5">
                    <a14:imgEffect>
                      <a14:backgroundRemoval t="0" b="99022" l="3587" r="97826">
                        <a14:foregroundMark x1="44891" y1="21037" x2="44891" y2="21037"/>
                        <a14:foregroundMark x1="50000" y1="19276" x2="50000" y2="19276"/>
                        <a14:foregroundMark x1="48478" y1="24364" x2="48478" y2="24364"/>
                        <a14:foregroundMark x1="68370" y1="17808" x2="68370" y2="17808"/>
                        <a14:foregroundMark x1="72283" y1="20157" x2="72283" y2="20157"/>
                        <a14:foregroundMark x1="65978" y1="21722" x2="65978" y2="21722"/>
                        <a14:foregroundMark x1="72174" y1="17025" x2="72174" y2="17025"/>
                        <a14:foregroundMark x1="42717" y1="53816" x2="42717" y2="53816"/>
                        <a14:foregroundMark x1="66087" y1="56360" x2="66087" y2="56360"/>
                        <a14:foregroundMark x1="79457" y1="56360" x2="79457" y2="56360"/>
                        <a14:foregroundMark x1="69565" y1="60470" x2="69565" y2="60470"/>
                        <a14:foregroundMark x1="48043" y1="58121" x2="48043" y2="58121"/>
                        <a14:foregroundMark x1="48261" y1="71135" x2="48261" y2="71135"/>
                        <a14:foregroundMark x1="54783" y1="81018" x2="54783" y2="81018"/>
                        <a14:foregroundMark x1="30217" y1="83855" x2="30217" y2="83855"/>
                        <a14:foregroundMark x1="73804" y1="82583" x2="73804" y2="82583"/>
                      </a14:backgroundRemoval>
                    </a14:imgEffect>
                  </a14:imgLayer>
                </a14:imgProps>
              </a:ext>
              <a:ext uri="{28A0092B-C50C-407E-A947-70E740481C1C}">
                <a14:useLocalDpi xmlns:a14="http://schemas.microsoft.com/office/drawing/2010/main" val="0"/>
              </a:ext>
            </a:extLst>
          </a:blip>
          <a:stretch>
            <a:fillRect/>
          </a:stretch>
        </p:blipFill>
        <p:spPr>
          <a:xfrm>
            <a:off x="10107812" y="4612408"/>
            <a:ext cx="2084187" cy="2315260"/>
          </a:xfrm>
          <a:prstGeom prst="rect">
            <a:avLst/>
          </a:prstGeom>
        </p:spPr>
      </p:pic>
    </p:spTree>
    <p:extLst>
      <p:ext uri="{BB962C8B-B14F-4D97-AF65-F5344CB8AC3E}">
        <p14:creationId xmlns:p14="http://schemas.microsoft.com/office/powerpoint/2010/main" val="201825755"/>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5E22C5E-64B2-4F2F-97E5-A65BD5230C34}"/>
              </a:ext>
            </a:extLst>
          </p:cNvPr>
          <p:cNvPicPr>
            <a:picLocks noGrp="1" noChangeAspect="1"/>
          </p:cNvPicPr>
          <p:nvPr>
            <p:ph idx="1"/>
          </p:nvPr>
        </p:nvPicPr>
        <p:blipFill>
          <a:blip r:embed="rId2"/>
          <a:stretch>
            <a:fillRect/>
          </a:stretch>
        </p:blipFill>
        <p:spPr>
          <a:xfrm>
            <a:off x="5854148" y="0"/>
            <a:ext cx="5456583" cy="6730928"/>
          </a:xfrm>
          <a:prstGeom prst="rect">
            <a:avLst/>
          </a:prstGeom>
        </p:spPr>
      </p:pic>
      <p:sp>
        <p:nvSpPr>
          <p:cNvPr id="6" name="Content Placeholder 2">
            <a:extLst>
              <a:ext uri="{FF2B5EF4-FFF2-40B4-BE49-F238E27FC236}">
                <a16:creationId xmlns:a16="http://schemas.microsoft.com/office/drawing/2014/main" id="{C2E35FF5-A1A2-4BCE-910D-915664E12AA8}"/>
              </a:ext>
            </a:extLst>
          </p:cNvPr>
          <p:cNvSpPr txBox="1">
            <a:spLocks/>
          </p:cNvSpPr>
          <p:nvPr/>
        </p:nvSpPr>
        <p:spPr>
          <a:xfrm>
            <a:off x="506895" y="2351405"/>
            <a:ext cx="5496339" cy="30503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Home Connect – It tells you:</a:t>
            </a:r>
          </a:p>
          <a:p>
            <a:r>
              <a:rPr lang="en-GB" dirty="0"/>
              <a:t>How they got on in quizzes</a:t>
            </a:r>
          </a:p>
          <a:p>
            <a:r>
              <a:rPr lang="en-GB" dirty="0"/>
              <a:t>How many points they have </a:t>
            </a:r>
          </a:p>
          <a:p>
            <a:r>
              <a:rPr lang="en-GB" dirty="0"/>
              <a:t>Their book level</a:t>
            </a:r>
          </a:p>
          <a:p>
            <a:r>
              <a:rPr lang="en-GB" dirty="0"/>
              <a:t>How they are progressing towards their targets</a:t>
            </a:r>
          </a:p>
        </p:txBody>
      </p:sp>
      <p:sp>
        <p:nvSpPr>
          <p:cNvPr id="7" name="TextBox 6">
            <a:extLst>
              <a:ext uri="{FF2B5EF4-FFF2-40B4-BE49-F238E27FC236}">
                <a16:creationId xmlns:a16="http://schemas.microsoft.com/office/drawing/2014/main" id="{28645F8C-FAC7-4F0A-85F7-C10D4B62CAA2}"/>
              </a:ext>
            </a:extLst>
          </p:cNvPr>
          <p:cNvSpPr txBox="1"/>
          <p:nvPr/>
        </p:nvSpPr>
        <p:spPr>
          <a:xfrm>
            <a:off x="369886" y="560522"/>
            <a:ext cx="6961238"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Accelerated Reader</a:t>
            </a:r>
          </a:p>
        </p:txBody>
      </p:sp>
    </p:spTree>
    <p:extLst>
      <p:ext uri="{BB962C8B-B14F-4D97-AF65-F5344CB8AC3E}">
        <p14:creationId xmlns:p14="http://schemas.microsoft.com/office/powerpoint/2010/main" val="2913387575"/>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8729" y="268363"/>
            <a:ext cx="6961238"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Impact of Reading</a:t>
            </a:r>
          </a:p>
        </p:txBody>
      </p:sp>
      <p:graphicFrame>
        <p:nvGraphicFramePr>
          <p:cNvPr id="6" name="Table 4">
            <a:extLst>
              <a:ext uri="{FF2B5EF4-FFF2-40B4-BE49-F238E27FC236}">
                <a16:creationId xmlns:a16="http://schemas.microsoft.com/office/drawing/2014/main" id="{95FA846F-5EEF-45D1-9E1F-636662329FAE}"/>
              </a:ext>
            </a:extLst>
          </p:cNvPr>
          <p:cNvGraphicFramePr>
            <a:graphicFrameLocks noGrp="1"/>
          </p:cNvGraphicFramePr>
          <p:nvPr>
            <p:extLst/>
          </p:nvPr>
        </p:nvGraphicFramePr>
        <p:xfrm>
          <a:off x="558730" y="1395480"/>
          <a:ext cx="11099871" cy="5357867"/>
        </p:xfrm>
        <a:graphic>
          <a:graphicData uri="http://schemas.openxmlformats.org/drawingml/2006/table">
            <a:tbl>
              <a:tblPr/>
              <a:tblGrid>
                <a:gridCol w="3721331">
                  <a:extLst>
                    <a:ext uri="{9D8B030D-6E8A-4147-A177-3AD203B41FA5}">
                      <a16:colId xmlns:a16="http://schemas.microsoft.com/office/drawing/2014/main" val="20000"/>
                    </a:ext>
                  </a:extLst>
                </a:gridCol>
                <a:gridCol w="2661877">
                  <a:extLst>
                    <a:ext uri="{9D8B030D-6E8A-4147-A177-3AD203B41FA5}">
                      <a16:colId xmlns:a16="http://schemas.microsoft.com/office/drawing/2014/main" val="20001"/>
                    </a:ext>
                  </a:extLst>
                </a:gridCol>
                <a:gridCol w="2582419">
                  <a:extLst>
                    <a:ext uri="{9D8B030D-6E8A-4147-A177-3AD203B41FA5}">
                      <a16:colId xmlns:a16="http://schemas.microsoft.com/office/drawing/2014/main" val="20002"/>
                    </a:ext>
                  </a:extLst>
                </a:gridCol>
                <a:gridCol w="2134244">
                  <a:extLst>
                    <a:ext uri="{9D8B030D-6E8A-4147-A177-3AD203B41FA5}">
                      <a16:colId xmlns:a16="http://schemas.microsoft.com/office/drawing/2014/main" val="20003"/>
                    </a:ext>
                  </a:extLst>
                </a:gridCol>
              </a:tblGrid>
              <a:tr h="984241">
                <a:tc>
                  <a:txBody>
                    <a:bodyPr/>
                    <a:lstStyle/>
                    <a:p>
                      <a:pPr algn="l">
                        <a:lnSpc>
                          <a:spcPts val="3517"/>
                        </a:lnSpc>
                        <a:defRPr/>
                      </a:pPr>
                      <a:r>
                        <a:rPr lang="en-US" sz="2800" b="1" dirty="0">
                          <a:solidFill>
                            <a:srgbClr val="82C89F"/>
                          </a:solidFill>
                          <a:latin typeface="Montserrat Bold"/>
                        </a:rPr>
                        <a:t>Amount of reading</a:t>
                      </a:r>
                      <a:endParaRPr lang="en-US" sz="1050" b="1"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b="1" dirty="0">
                          <a:solidFill>
                            <a:srgbClr val="82C89F"/>
                          </a:solidFill>
                          <a:latin typeface="Montserrat Bold Italics"/>
                        </a:rPr>
                        <a:t>20 mins</a:t>
                      </a:r>
                      <a:endParaRPr lang="en-US" sz="700" b="1"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b="1" dirty="0">
                          <a:solidFill>
                            <a:srgbClr val="82C89F"/>
                          </a:solidFill>
                          <a:latin typeface="Montserrat Bold Italics"/>
                        </a:rPr>
                        <a:t>5 mins</a:t>
                      </a:r>
                      <a:endParaRPr lang="en-US" sz="700" b="1"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b="1" dirty="0">
                          <a:solidFill>
                            <a:srgbClr val="82C89F"/>
                          </a:solidFill>
                          <a:latin typeface="Montserrat Bold Italics"/>
                        </a:rPr>
                        <a:t>1 min</a:t>
                      </a:r>
                      <a:endParaRPr lang="en-US" sz="700" b="1"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extLst>
                  <a:ext uri="{0D108BD9-81ED-4DB2-BD59-A6C34878D82A}">
                    <a16:rowId xmlns:a16="http://schemas.microsoft.com/office/drawing/2014/main" val="10000"/>
                  </a:ext>
                </a:extLst>
              </a:tr>
              <a:tr h="984241">
                <a:tc>
                  <a:txBody>
                    <a:bodyPr/>
                    <a:lstStyle/>
                    <a:p>
                      <a:pPr algn="l">
                        <a:lnSpc>
                          <a:spcPts val="3517"/>
                        </a:lnSpc>
                        <a:defRPr/>
                      </a:pPr>
                      <a:r>
                        <a:rPr lang="en-US" sz="2800" b="1" dirty="0">
                          <a:solidFill>
                            <a:srgbClr val="82C89F"/>
                          </a:solidFill>
                          <a:latin typeface="Montserrat Bold"/>
                        </a:rPr>
                        <a:t>Number of minutes per year</a:t>
                      </a:r>
                      <a:endParaRPr lang="en-US" sz="1050" b="1"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dirty="0">
                          <a:solidFill>
                            <a:srgbClr val="F88A39"/>
                          </a:solidFill>
                          <a:latin typeface="Montserrat"/>
                        </a:rPr>
                        <a:t>3600</a:t>
                      </a:r>
                      <a:endParaRPr lang="en-US" sz="700"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dirty="0">
                          <a:solidFill>
                            <a:srgbClr val="F88A39"/>
                          </a:solidFill>
                          <a:latin typeface="Montserrat"/>
                        </a:rPr>
                        <a:t>900</a:t>
                      </a:r>
                      <a:endParaRPr lang="en-US" sz="700"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dirty="0">
                          <a:solidFill>
                            <a:srgbClr val="F88A39"/>
                          </a:solidFill>
                          <a:latin typeface="Montserrat"/>
                        </a:rPr>
                        <a:t>180</a:t>
                      </a:r>
                      <a:endParaRPr lang="en-US" sz="700"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extLst>
                  <a:ext uri="{0D108BD9-81ED-4DB2-BD59-A6C34878D82A}">
                    <a16:rowId xmlns:a16="http://schemas.microsoft.com/office/drawing/2014/main" val="10001"/>
                  </a:ext>
                </a:extLst>
              </a:tr>
              <a:tr h="984241">
                <a:tc>
                  <a:txBody>
                    <a:bodyPr/>
                    <a:lstStyle/>
                    <a:p>
                      <a:pPr algn="l">
                        <a:lnSpc>
                          <a:spcPts val="3517"/>
                        </a:lnSpc>
                        <a:defRPr/>
                      </a:pPr>
                      <a:r>
                        <a:rPr lang="en-US" sz="2800" b="1" dirty="0">
                          <a:solidFill>
                            <a:srgbClr val="82C89F"/>
                          </a:solidFill>
                          <a:latin typeface="Montserrat Bold"/>
                        </a:rPr>
                        <a:t>Number of words per year</a:t>
                      </a:r>
                      <a:endParaRPr lang="en-US" sz="1050" b="1"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dirty="0">
                          <a:solidFill>
                            <a:srgbClr val="F88A39"/>
                          </a:solidFill>
                          <a:latin typeface="Montserrat"/>
                        </a:rPr>
                        <a:t>1.8 Million</a:t>
                      </a:r>
                      <a:endParaRPr lang="en-US" sz="700"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dirty="0">
                          <a:solidFill>
                            <a:srgbClr val="F88A39"/>
                          </a:solidFill>
                          <a:latin typeface="Montserrat"/>
                        </a:rPr>
                        <a:t>282,000</a:t>
                      </a:r>
                      <a:endParaRPr lang="en-US" sz="700"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dirty="0">
                          <a:solidFill>
                            <a:srgbClr val="F88A39"/>
                          </a:solidFill>
                          <a:latin typeface="Montserrat"/>
                        </a:rPr>
                        <a:t>8000</a:t>
                      </a:r>
                      <a:endParaRPr lang="en-US" sz="700"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extLst>
                  <a:ext uri="{0D108BD9-81ED-4DB2-BD59-A6C34878D82A}">
                    <a16:rowId xmlns:a16="http://schemas.microsoft.com/office/drawing/2014/main" val="10002"/>
                  </a:ext>
                </a:extLst>
              </a:tr>
              <a:tr h="1137929">
                <a:tc>
                  <a:txBody>
                    <a:bodyPr/>
                    <a:lstStyle/>
                    <a:p>
                      <a:pPr algn="l">
                        <a:lnSpc>
                          <a:spcPts val="3517"/>
                        </a:lnSpc>
                        <a:defRPr/>
                      </a:pPr>
                      <a:r>
                        <a:rPr lang="en-US" sz="2800" b="1" dirty="0">
                          <a:solidFill>
                            <a:srgbClr val="82C89F"/>
                          </a:solidFill>
                          <a:latin typeface="Montserrat Bold"/>
                        </a:rPr>
                        <a:t>Hours read by the end of primary school</a:t>
                      </a:r>
                      <a:endParaRPr lang="en-US" sz="1050" b="1"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dirty="0">
                          <a:solidFill>
                            <a:srgbClr val="F88A39"/>
                          </a:solidFill>
                          <a:latin typeface="Montserrat"/>
                        </a:rPr>
                        <a:t>851</a:t>
                      </a:r>
                      <a:endParaRPr lang="en-US" sz="700"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dirty="0">
                          <a:solidFill>
                            <a:srgbClr val="F88A39"/>
                          </a:solidFill>
                          <a:latin typeface="Montserrat"/>
                        </a:rPr>
                        <a:t>212</a:t>
                      </a:r>
                      <a:endParaRPr lang="en-US" sz="700"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dirty="0">
                          <a:solidFill>
                            <a:srgbClr val="F88A39"/>
                          </a:solidFill>
                          <a:latin typeface="Montserrat"/>
                        </a:rPr>
                        <a:t>42</a:t>
                      </a:r>
                      <a:endParaRPr lang="en-US" sz="700"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extLst>
                  <a:ext uri="{0D108BD9-81ED-4DB2-BD59-A6C34878D82A}">
                    <a16:rowId xmlns:a16="http://schemas.microsoft.com/office/drawing/2014/main" val="10003"/>
                  </a:ext>
                </a:extLst>
              </a:tr>
              <a:tr h="984241">
                <a:tc>
                  <a:txBody>
                    <a:bodyPr/>
                    <a:lstStyle/>
                    <a:p>
                      <a:pPr algn="l">
                        <a:lnSpc>
                          <a:spcPts val="3517"/>
                        </a:lnSpc>
                        <a:defRPr/>
                      </a:pPr>
                      <a:r>
                        <a:rPr lang="en-US" sz="2800" b="1" dirty="0">
                          <a:solidFill>
                            <a:srgbClr val="82C89F"/>
                          </a:solidFill>
                          <a:latin typeface="Montserrat Bold"/>
                        </a:rPr>
                        <a:t>Performance on tests</a:t>
                      </a:r>
                      <a:endParaRPr lang="en-US" sz="1050" b="1"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dirty="0">
                          <a:solidFill>
                            <a:srgbClr val="F88A39"/>
                          </a:solidFill>
                          <a:latin typeface="Montserrat"/>
                        </a:rPr>
                        <a:t>90%</a:t>
                      </a:r>
                      <a:endParaRPr lang="en-US" sz="700"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dirty="0">
                          <a:solidFill>
                            <a:srgbClr val="F88A39"/>
                          </a:solidFill>
                          <a:latin typeface="Montserrat"/>
                        </a:rPr>
                        <a:t>50%</a:t>
                      </a:r>
                      <a:endParaRPr lang="en-US" sz="700"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tc>
                  <a:txBody>
                    <a:bodyPr/>
                    <a:lstStyle/>
                    <a:p>
                      <a:pPr algn="l">
                        <a:lnSpc>
                          <a:spcPts val="6177"/>
                        </a:lnSpc>
                        <a:defRPr/>
                      </a:pPr>
                      <a:r>
                        <a:rPr lang="en-US" sz="2900" dirty="0">
                          <a:solidFill>
                            <a:srgbClr val="F88A39"/>
                          </a:solidFill>
                          <a:latin typeface="Montserrat"/>
                        </a:rPr>
                        <a:t>10%</a:t>
                      </a:r>
                      <a:endParaRPr lang="en-US" sz="700" dirty="0"/>
                    </a:p>
                  </a:txBody>
                  <a:tcPr marL="127000" marR="127000" marT="127000" marB="127000" anchor="ctr">
                    <a:lnL w="38100" cap="flat" cmpd="sng" algn="ctr">
                      <a:solidFill>
                        <a:srgbClr val="F88A39"/>
                      </a:solidFill>
                      <a:prstDash val="solid"/>
                      <a:round/>
                      <a:headEnd type="none" w="med" len="med"/>
                      <a:tailEnd type="none" w="med" len="med"/>
                    </a:lnL>
                    <a:lnR w="38100" cap="flat" cmpd="sng" algn="ctr">
                      <a:solidFill>
                        <a:srgbClr val="F88A39"/>
                      </a:solidFill>
                      <a:prstDash val="solid"/>
                      <a:round/>
                      <a:headEnd type="none" w="med" len="med"/>
                      <a:tailEnd type="none" w="med" len="med"/>
                    </a:lnR>
                    <a:lnT w="38100" cap="flat" cmpd="sng" algn="ctr">
                      <a:solidFill>
                        <a:srgbClr val="F88A39"/>
                      </a:solidFill>
                      <a:prstDash val="solid"/>
                      <a:round/>
                      <a:headEnd type="none" w="med" len="med"/>
                      <a:tailEnd type="none" w="med" len="med"/>
                    </a:lnT>
                    <a:lnB w="38100" cap="flat" cmpd="sng" algn="ctr">
                      <a:solidFill>
                        <a:srgbClr val="F88A39"/>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51431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466D2-4651-F3D2-01E2-5E9A15681182}"/>
              </a:ext>
            </a:extLst>
          </p:cNvPr>
          <p:cNvSpPr>
            <a:spLocks noGrp="1"/>
          </p:cNvSpPr>
          <p:nvPr>
            <p:ph type="title"/>
          </p:nvPr>
        </p:nvSpPr>
        <p:spPr>
          <a:xfrm>
            <a:off x="276224" y="234949"/>
            <a:ext cx="5581651" cy="1231901"/>
          </a:xfrm>
        </p:spPr>
        <p:txBody>
          <a:bodyPr>
            <a:normAutofit fontScale="90000"/>
          </a:bodyPr>
          <a:lstStyle/>
          <a:p>
            <a:r>
              <a:rPr lang="en-GB" b="1" u="sng" dirty="0"/>
              <a:t>What is fluency and why is it important? </a:t>
            </a:r>
          </a:p>
        </p:txBody>
      </p:sp>
      <p:sp>
        <p:nvSpPr>
          <p:cNvPr id="3" name="Content Placeholder 2">
            <a:extLst>
              <a:ext uri="{FF2B5EF4-FFF2-40B4-BE49-F238E27FC236}">
                <a16:creationId xmlns:a16="http://schemas.microsoft.com/office/drawing/2014/main" id="{E8506FA2-3285-3DEB-DA85-6332E878CB64}"/>
              </a:ext>
            </a:extLst>
          </p:cNvPr>
          <p:cNvSpPr>
            <a:spLocks noGrp="1"/>
          </p:cNvSpPr>
          <p:nvPr>
            <p:ph idx="1"/>
          </p:nvPr>
        </p:nvSpPr>
        <p:spPr>
          <a:xfrm>
            <a:off x="276224" y="1617663"/>
            <a:ext cx="5695952" cy="5005388"/>
          </a:xfrm>
        </p:spPr>
        <p:txBody>
          <a:bodyPr>
            <a:normAutofit fontScale="92500"/>
          </a:bodyPr>
          <a:lstStyle/>
          <a:p>
            <a:r>
              <a:rPr lang="en-GB" b="0" i="0" dirty="0">
                <a:solidFill>
                  <a:srgbClr val="263238"/>
                </a:solidFill>
                <a:effectLst/>
              </a:rPr>
              <a:t>Fluent reading supports reading comprehension. When pupils read fluently, their cognitive resources can be redirected from focusing on decoding and onto comprehending the text. For this reason, fluency is sometimes described as a bridge from word recognition to comprehension.</a:t>
            </a:r>
          </a:p>
          <a:p>
            <a:r>
              <a:rPr lang="en-GB" dirty="0">
                <a:solidFill>
                  <a:srgbClr val="263238"/>
                </a:solidFill>
              </a:rPr>
              <a:t>Basically, if the brain’s processing power isn’t being used up by working out how to read a word, it can concentrate on understanding and enjoying the text. </a:t>
            </a:r>
            <a:endParaRPr lang="en-GB" dirty="0"/>
          </a:p>
        </p:txBody>
      </p:sp>
      <p:pic>
        <p:nvPicPr>
          <p:cNvPr id="8196" name="Picture 4" descr="Fluency with Text | National Center on Improving Literacy">
            <a:extLst>
              <a:ext uri="{FF2B5EF4-FFF2-40B4-BE49-F238E27FC236}">
                <a16:creationId xmlns:a16="http://schemas.microsoft.com/office/drawing/2014/main" id="{6F7A3151-6DD4-A413-E290-A532B2A3543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4445"/>
          <a:stretch/>
        </p:blipFill>
        <p:spPr bwMode="auto">
          <a:xfrm>
            <a:off x="6096000" y="495300"/>
            <a:ext cx="5984875"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44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DA9C1-31A8-BE62-5A5D-A46708EB7BCB}"/>
              </a:ext>
            </a:extLst>
          </p:cNvPr>
          <p:cNvSpPr>
            <a:spLocks noGrp="1"/>
          </p:cNvSpPr>
          <p:nvPr>
            <p:ph type="title"/>
          </p:nvPr>
        </p:nvSpPr>
        <p:spPr>
          <a:xfrm>
            <a:off x="331305" y="1985203"/>
            <a:ext cx="11585712" cy="1325563"/>
          </a:xfrm>
        </p:spPr>
        <p:txBody>
          <a:bodyPr/>
          <a:lstStyle/>
          <a:p>
            <a:r>
              <a:rPr lang="en-GB" b="1" u="sng" dirty="0"/>
              <a:t>Three ways you can help build fluency at home…</a:t>
            </a:r>
          </a:p>
        </p:txBody>
      </p:sp>
      <p:sp>
        <p:nvSpPr>
          <p:cNvPr id="3" name="Content Placeholder 2">
            <a:extLst>
              <a:ext uri="{FF2B5EF4-FFF2-40B4-BE49-F238E27FC236}">
                <a16:creationId xmlns:a16="http://schemas.microsoft.com/office/drawing/2014/main" id="{55F4BC41-9E0E-7037-9FBF-58E329C681BF}"/>
              </a:ext>
            </a:extLst>
          </p:cNvPr>
          <p:cNvSpPr>
            <a:spLocks noGrp="1"/>
          </p:cNvSpPr>
          <p:nvPr>
            <p:ph idx="1"/>
          </p:nvPr>
        </p:nvSpPr>
        <p:spPr>
          <a:xfrm>
            <a:off x="609600" y="3091070"/>
            <a:ext cx="10515600" cy="4351338"/>
          </a:xfrm>
        </p:spPr>
        <p:txBody>
          <a:bodyPr/>
          <a:lstStyle/>
          <a:p>
            <a:pPr marL="514350" indent="-514350">
              <a:buAutoNum type="arabicPeriod"/>
            </a:pPr>
            <a:r>
              <a:rPr lang="en-GB" b="1" dirty="0"/>
              <a:t>Read and follow </a:t>
            </a:r>
            <a:r>
              <a:rPr lang="en-GB" dirty="0"/>
              <a:t>– the adult reads the text and the child follows along with their finger. This helps the child with word recognition and models to them how they should read with fluency.</a:t>
            </a:r>
          </a:p>
          <a:p>
            <a:pPr marL="514350" indent="-514350">
              <a:buAutoNum type="arabicPeriod"/>
            </a:pPr>
            <a:r>
              <a:rPr lang="en-GB" b="1" dirty="0"/>
              <a:t>My turn, your turn </a:t>
            </a:r>
            <a:r>
              <a:rPr lang="en-GB" dirty="0"/>
              <a:t>– take turns reading a page or a paragraph. Here you are modelling how to read with fluency, flow and expression. </a:t>
            </a:r>
          </a:p>
          <a:p>
            <a:pPr marL="514350" indent="-514350">
              <a:buAutoNum type="arabicPeriod"/>
            </a:pPr>
            <a:r>
              <a:rPr lang="en-GB" b="1" dirty="0"/>
              <a:t>Echo Reading </a:t>
            </a:r>
            <a:r>
              <a:rPr lang="en-GB" dirty="0"/>
              <a:t>– as you read, the child copies. It is important here to pace yourself and read at a rate that your child can keep up with. </a:t>
            </a:r>
          </a:p>
          <a:p>
            <a:pPr marL="514350" indent="-514350">
              <a:buAutoNum type="arabicPeriod"/>
            </a:pPr>
            <a:endParaRPr lang="en-GB" dirty="0"/>
          </a:p>
        </p:txBody>
      </p:sp>
      <p:pic>
        <p:nvPicPr>
          <p:cNvPr id="4" name="Picture 3">
            <a:extLst>
              <a:ext uri="{FF2B5EF4-FFF2-40B4-BE49-F238E27FC236}">
                <a16:creationId xmlns:a16="http://schemas.microsoft.com/office/drawing/2014/main" id="{7417B7D0-E143-4B66-87E5-96040FBF55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119270"/>
            <a:ext cx="12317010" cy="2182761"/>
          </a:xfrm>
          <a:prstGeom prst="rect">
            <a:avLst/>
          </a:prstGeom>
        </p:spPr>
      </p:pic>
    </p:spTree>
    <p:extLst>
      <p:ext uri="{BB962C8B-B14F-4D97-AF65-F5344CB8AC3E}">
        <p14:creationId xmlns:p14="http://schemas.microsoft.com/office/powerpoint/2010/main" val="2409764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282AB-15E4-E3C7-0BF3-067E29A93E33}"/>
              </a:ext>
            </a:extLst>
          </p:cNvPr>
          <p:cNvSpPr>
            <a:spLocks noGrp="1"/>
          </p:cNvSpPr>
          <p:nvPr>
            <p:ph type="title"/>
          </p:nvPr>
        </p:nvSpPr>
        <p:spPr>
          <a:xfrm>
            <a:off x="66675" y="4052527"/>
            <a:ext cx="2266950" cy="2539207"/>
          </a:xfrm>
        </p:spPr>
        <p:txBody>
          <a:bodyPr>
            <a:normAutofit/>
          </a:bodyPr>
          <a:lstStyle/>
          <a:p>
            <a:r>
              <a:rPr lang="en-GB" sz="4000" b="1" dirty="0"/>
              <a:t>Questions you can ask at home…</a:t>
            </a:r>
          </a:p>
        </p:txBody>
      </p:sp>
      <p:pic>
        <p:nvPicPr>
          <p:cNvPr id="5" name="Picture 4">
            <a:extLst>
              <a:ext uri="{FF2B5EF4-FFF2-40B4-BE49-F238E27FC236}">
                <a16:creationId xmlns:a16="http://schemas.microsoft.com/office/drawing/2014/main" id="{F13273E9-0A1B-1C5E-FDE6-B721B4E6AFEC}"/>
              </a:ext>
            </a:extLst>
          </p:cNvPr>
          <p:cNvPicPr>
            <a:picLocks noChangeAspect="1"/>
          </p:cNvPicPr>
          <p:nvPr/>
        </p:nvPicPr>
        <p:blipFill>
          <a:blip r:embed="rId2"/>
          <a:stretch>
            <a:fillRect/>
          </a:stretch>
        </p:blipFill>
        <p:spPr>
          <a:xfrm>
            <a:off x="2671555" y="733414"/>
            <a:ext cx="9265340" cy="5973818"/>
          </a:xfrm>
          <a:prstGeom prst="rect">
            <a:avLst/>
          </a:prstGeom>
        </p:spPr>
      </p:pic>
      <p:sp>
        <p:nvSpPr>
          <p:cNvPr id="4" name="Content Placeholder 2">
            <a:extLst>
              <a:ext uri="{FF2B5EF4-FFF2-40B4-BE49-F238E27FC236}">
                <a16:creationId xmlns:a16="http://schemas.microsoft.com/office/drawing/2014/main" id="{54F92D9B-16A2-4FA0-B590-7E7CBE97F9CD}"/>
              </a:ext>
            </a:extLst>
          </p:cNvPr>
          <p:cNvSpPr>
            <a:spLocks noGrp="1"/>
          </p:cNvSpPr>
          <p:nvPr>
            <p:ph idx="1"/>
          </p:nvPr>
        </p:nvSpPr>
        <p:spPr>
          <a:xfrm>
            <a:off x="66675" y="414354"/>
            <a:ext cx="2266951" cy="3305969"/>
          </a:xfrm>
        </p:spPr>
        <p:txBody>
          <a:bodyPr>
            <a:normAutofit fontScale="70000" lnSpcReduction="20000"/>
          </a:bodyPr>
          <a:lstStyle/>
          <a:p>
            <a:r>
              <a:rPr lang="en-GB" dirty="0"/>
              <a:t>This refers to the understanding of a text. </a:t>
            </a:r>
          </a:p>
          <a:p>
            <a:r>
              <a:rPr lang="en-GB" dirty="0"/>
              <a:t>There are cases of where children are able to read thanks to secure phonics knowledge and the ability to decode but do not understand what they have read.</a:t>
            </a:r>
          </a:p>
        </p:txBody>
      </p:sp>
      <p:sp>
        <p:nvSpPr>
          <p:cNvPr id="3" name="Rectangle 2">
            <a:extLst>
              <a:ext uri="{FF2B5EF4-FFF2-40B4-BE49-F238E27FC236}">
                <a16:creationId xmlns:a16="http://schemas.microsoft.com/office/drawing/2014/main" id="{16A54E7C-6B8C-4512-9C17-1A3D1B1F820F}"/>
              </a:ext>
            </a:extLst>
          </p:cNvPr>
          <p:cNvSpPr/>
          <p:nvPr/>
        </p:nvSpPr>
        <p:spPr>
          <a:xfrm>
            <a:off x="4416226" y="150768"/>
            <a:ext cx="5025948" cy="523220"/>
          </a:xfrm>
          <a:prstGeom prst="rect">
            <a:avLst/>
          </a:prstGeom>
        </p:spPr>
        <p:txBody>
          <a:bodyPr wrap="square">
            <a:spAutoFit/>
          </a:bodyPr>
          <a:lstStyle/>
          <a:p>
            <a:r>
              <a:rPr lang="en-GB" sz="2800" b="1" u="sng" dirty="0"/>
              <a:t>What is comprehension? </a:t>
            </a:r>
            <a:endParaRPr lang="en-GB" sz="2800" dirty="0"/>
          </a:p>
        </p:txBody>
      </p:sp>
    </p:spTree>
    <p:extLst>
      <p:ext uri="{BB962C8B-B14F-4D97-AF65-F5344CB8AC3E}">
        <p14:creationId xmlns:p14="http://schemas.microsoft.com/office/powerpoint/2010/main" val="3037901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1139</TotalTime>
  <Words>1494</Words>
  <Application>Microsoft Office PowerPoint</Application>
  <PresentationFormat>Widescreen</PresentationFormat>
  <Paragraphs>138</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Montserrat</vt:lpstr>
      <vt:lpstr>Montserrat Bold</vt:lpstr>
      <vt:lpstr>Montserrat Bold Italics</vt:lpstr>
      <vt:lpstr>Wingdings</vt:lpstr>
      <vt:lpstr>Office Theme</vt:lpstr>
      <vt:lpstr>Welcome to Foxes Class</vt:lpstr>
      <vt:lpstr>PowerPoint Presentation</vt:lpstr>
      <vt:lpstr>PowerPoint Presentation</vt:lpstr>
      <vt:lpstr>PowerPoint Presentation</vt:lpstr>
      <vt:lpstr>PowerPoint Presentation</vt:lpstr>
      <vt:lpstr>PowerPoint Presentation</vt:lpstr>
      <vt:lpstr>What is fluency and why is it important? </vt:lpstr>
      <vt:lpstr>Three ways you can help build fluency at home…</vt:lpstr>
      <vt:lpstr>Questions you can ask at home…</vt:lpstr>
      <vt:lpstr>What you can do to help develop comprehension…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Higham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X class</dc:title>
  <dc:creator>Mrs Levy</dc:creator>
  <cp:lastModifiedBy>Mr S Walton</cp:lastModifiedBy>
  <cp:revision>40</cp:revision>
  <cp:lastPrinted>2019-07-10T13:54:43Z</cp:lastPrinted>
  <dcterms:created xsi:type="dcterms:W3CDTF">2019-07-10T07:18:38Z</dcterms:created>
  <dcterms:modified xsi:type="dcterms:W3CDTF">2024-09-09T16:21:44Z</dcterms:modified>
</cp:coreProperties>
</file>