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16"/>
  </p:notesMasterIdLst>
  <p:sldIdLst>
    <p:sldId id="256" r:id="rId2"/>
    <p:sldId id="305" r:id="rId3"/>
    <p:sldId id="306" r:id="rId4"/>
    <p:sldId id="259" r:id="rId5"/>
    <p:sldId id="289" r:id="rId6"/>
    <p:sldId id="290" r:id="rId7"/>
    <p:sldId id="292" r:id="rId8"/>
    <p:sldId id="293" r:id="rId9"/>
    <p:sldId id="303" r:id="rId10"/>
    <p:sldId id="307" r:id="rId11"/>
    <p:sldId id="311" r:id="rId12"/>
    <p:sldId id="299" r:id="rId13"/>
    <p:sldId id="304" r:id="rId14"/>
    <p:sldId id="308" r:id="rId15"/>
  </p:sldIdLst>
  <p:sldSz cx="9144000" cy="5143500" type="screen16x9"/>
  <p:notesSz cx="6858000" cy="9144000"/>
  <p:embeddedFontLst>
    <p:embeddedFont>
      <p:font typeface="Calibri" panose="020F0502020204030204" pitchFamily="34" charset="0"/>
      <p:regular r:id="rId17"/>
      <p:bold r:id="rId18"/>
      <p:italic r:id="rId19"/>
      <p:boldItalic r:id="rId20"/>
    </p:embeddedFont>
    <p:embeddedFont>
      <p:font typeface="Nunito" panose="020B0604020202020204" charset="0"/>
      <p:regular r:id="rId21"/>
      <p:bold r:id="rId22"/>
      <p:italic r:id="rId23"/>
      <p:boldItalic r:id="rId24"/>
    </p:embeddedFont>
    <p:embeddedFont>
      <p:font typeface="Trebuchet MS" panose="020B0603020202020204" pitchFamily="34" charset="0"/>
      <p:regular r:id="rId25"/>
      <p:bold r:id="rId26"/>
      <p:italic r:id="rId27"/>
      <p:boldItalic r:id="rId28"/>
    </p:embeddedFont>
    <p:embeddedFont>
      <p:font typeface="Wingdings 3" panose="05040102010807070707" pitchFamily="18" charset="2"/>
      <p:regular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79F5"/>
    <a:srgbClr val="283593"/>
    <a:srgbClr val="64A0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70547" autoAdjust="0"/>
  </p:normalViewPr>
  <p:slideViewPr>
    <p:cSldViewPr snapToGrid="0">
      <p:cViewPr varScale="1">
        <p:scale>
          <a:sx n="113" d="100"/>
          <a:sy n="113" d="100"/>
        </p:scale>
        <p:origin x="614"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92102001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mathsframe.co.uk/en/resources/resource/477/Multiplication-Tables-Check"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c3bc65d59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c3bc65d59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4044489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 test is designed to identify pupils who need support, not as a diagnostic tool to assess the times tables children struggle with. </a:t>
            </a:r>
          </a:p>
        </p:txBody>
      </p:sp>
    </p:spTree>
    <p:extLst>
      <p:ext uri="{BB962C8B-B14F-4D97-AF65-F5344CB8AC3E}">
        <p14:creationId xmlns:p14="http://schemas.microsoft.com/office/powerpoint/2010/main" val="1678251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dirty="0">
                <a:latin typeface="Arial" charset="0"/>
                <a:ea typeface="Arial" charset="0"/>
                <a:cs typeface="Arial" charset="0"/>
              </a:rPr>
              <a:t>It is up to individual schools to decide how the check is administered – some schools will administer individually while others will take small groups out or administer to the whole class.</a:t>
            </a:r>
          </a:p>
          <a:p>
            <a:pPr marL="457200" indent="-298450"/>
            <a:r>
              <a:rPr lang="en-GB" dirty="0"/>
              <a:t>A list of pupils who should not take the test can be found in the administration guidance of the MTC documentation. </a:t>
            </a:r>
          </a:p>
        </p:txBody>
      </p:sp>
    </p:spTree>
    <p:extLst>
      <p:ext uri="{BB962C8B-B14F-4D97-AF65-F5344CB8AC3E}">
        <p14:creationId xmlns:p14="http://schemas.microsoft.com/office/powerpoint/2010/main" val="269199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GB" dirty="0">
                <a:latin typeface="Arial" charset="0"/>
                <a:ea typeface="Arial" charset="0"/>
                <a:cs typeface="Arial" charset="0"/>
              </a:rPr>
              <a:t>Some children will be eligible for additional support (detailed in the next slide).</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GB" dirty="0">
                <a:latin typeface="Arial" charset="0"/>
                <a:ea typeface="Arial" charset="0"/>
                <a:cs typeface="Arial" charset="0"/>
              </a:rPr>
              <a:t>6 seconds per answer means that children must be able to read, recall and enter their response within that time.  Whatever is written in the answer box at the end of 6 seconds will be counted as the answer i.e. if the student intends to write 144 and only 14 is typed when the timer ends, their recorded answer is 14.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dirty="0"/>
              <a:t>Children are allowed to practise before taking the check.</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GB" dirty="0">
                <a:latin typeface="Arial" panose="020B0604020202020204" pitchFamily="34" charset="0"/>
                <a:cs typeface="Arial" panose="020B0604020202020204" pitchFamily="34" charset="0"/>
                <a:hlinkClick r:id="rId3"/>
              </a:rPr>
              <a:t>https://mathsframe.co.uk/en/resources/resource/477/Multiplication-Tables-Check</a:t>
            </a:r>
            <a:r>
              <a:rPr lang="en-GB" dirty="0">
                <a:latin typeface="Arial" panose="020B0604020202020204" pitchFamily="34" charset="0"/>
                <a:cs typeface="Arial" panose="020B0604020202020204" pitchFamily="34" charset="0"/>
              </a:rPr>
              <a:t> example showing how quick the questions are/ types of questions. </a:t>
            </a:r>
          </a:p>
        </p:txBody>
      </p:sp>
    </p:spTree>
    <p:extLst>
      <p:ext uri="{BB962C8B-B14F-4D97-AF65-F5344CB8AC3E}">
        <p14:creationId xmlns:p14="http://schemas.microsoft.com/office/powerpoint/2010/main" val="2913748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GB" dirty="0"/>
              <a:t>Some questions will be repeated across different checks, but no more than 30% of questions will be repeated in any two checks. This </a:t>
            </a:r>
            <a:r>
              <a:rPr lang="en-GB" dirty="0">
                <a:latin typeface="Arial" panose="020B0604020202020204" pitchFamily="34" charset="0"/>
                <a:cs typeface="Arial" panose="020B0604020202020204" pitchFamily="34" charset="0"/>
              </a:rPr>
              <a:t>means that if the check gets interrupted and children need to re-start it, they will only have a minimal advantage.</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GB" dirty="0">
                <a:latin typeface="Arial" charset="0"/>
                <a:ea typeface="Arial" charset="0"/>
                <a:cs typeface="Arial" charset="0"/>
              </a:rPr>
              <a:t>During the check pupils may be able to restart if certain conditions are met (e.g. a fire alarm). </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The results will be sent to the schools when all the checks have been completed but it is then up to the school if they report the results or not. </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There won’t be questions from the 1 times tables (although they might be included </a:t>
            </a:r>
            <a:r>
              <a:rPr lang="en-GB">
                <a:latin typeface="Arial" panose="020B0604020202020204" pitchFamily="34" charset="0"/>
                <a:cs typeface="Arial" panose="020B0604020202020204" pitchFamily="34" charset="0"/>
              </a:rPr>
              <a:t>in the  </a:t>
            </a:r>
            <a:r>
              <a:rPr lang="en-GB" dirty="0">
                <a:latin typeface="Arial" panose="020B0604020202020204" pitchFamily="34" charset="0"/>
                <a:cs typeface="Arial" panose="020B0604020202020204" pitchFamily="34" charset="0"/>
              </a:rPr>
              <a:t>3 practice questions).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GB" dirty="0"/>
              <a:t>There will be a maximum of 7 questions from the 2, 5 and 10 times tables.</a:t>
            </a:r>
            <a:endParaRPr lang="en-GB"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Arial" panose="020B0604020202020204" pitchFamily="34" charset="0"/>
                <a:cs typeface="Arial" panose="020B0604020202020204" pitchFamily="34" charset="0"/>
              </a:rPr>
              <a:t>There is a focus on the </a:t>
            </a:r>
            <a:r>
              <a:rPr kumimoji="0" lang="en-GB" sz="1100" b="0" i="0" u="none" strike="noStrike" kern="1200" cap="none" spc="0" normalizeH="0" baseline="0" noProof="0" dirty="0">
                <a:ln>
                  <a:noFill/>
                </a:ln>
                <a:solidFill>
                  <a:srgbClr val="388CDA"/>
                </a:solidFill>
                <a:effectLst/>
                <a:uLnTx/>
                <a:uFillTx/>
                <a:latin typeface="Arial" panose="020B0604020202020204" pitchFamily="34" charset="0"/>
                <a:ea typeface="+mn-ea"/>
                <a:cs typeface="Arial" panose="020B0604020202020204" pitchFamily="34" charset="0"/>
              </a:rPr>
              <a:t>6, 7, 8, 9 and 12 times tables as they</a:t>
            </a:r>
            <a:r>
              <a:rPr lang="en-GB" b="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are the ‘most difficult’ multiplication tables.</a:t>
            </a:r>
          </a:p>
        </p:txBody>
      </p:sp>
    </p:spTree>
    <p:extLst>
      <p:ext uri="{BB962C8B-B14F-4D97-AF65-F5344CB8AC3E}">
        <p14:creationId xmlns:p14="http://schemas.microsoft.com/office/powerpoint/2010/main" val="2794686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The table shows the minimum/ maximum number of questions from each times table that will be asked. </a:t>
            </a:r>
          </a:p>
        </p:txBody>
      </p:sp>
    </p:spTree>
    <p:extLst>
      <p:ext uri="{BB962C8B-B14F-4D97-AF65-F5344CB8AC3E}">
        <p14:creationId xmlns:p14="http://schemas.microsoft.com/office/powerpoint/2010/main" val="1981390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Games to try:</a:t>
            </a:r>
          </a:p>
          <a:p>
            <a:pPr marL="457200" indent="-298450"/>
            <a:r>
              <a:rPr lang="en-GB" dirty="0">
                <a:solidFill>
                  <a:schemeClr val="tx1"/>
                </a:solidFill>
                <a:latin typeface="+mn-lt"/>
              </a:rPr>
              <a:t>Climb the stairs counting in multiples</a:t>
            </a:r>
          </a:p>
          <a:p>
            <a:pPr marL="457200" indent="-298450"/>
            <a:r>
              <a:rPr lang="en-GB" dirty="0">
                <a:solidFill>
                  <a:schemeClr val="tx1"/>
                </a:solidFill>
                <a:latin typeface="+mn-lt"/>
              </a:rPr>
              <a:t>Play time tables games verbally.</a:t>
            </a:r>
          </a:p>
          <a:p>
            <a:pPr marL="457200" indent="-298450"/>
            <a:r>
              <a:rPr lang="en-GB" dirty="0">
                <a:solidFill>
                  <a:schemeClr val="tx1"/>
                </a:solidFill>
                <a:latin typeface="+mn-lt"/>
              </a:rPr>
              <a:t>Listen and sing along to times tables songs.</a:t>
            </a:r>
          </a:p>
          <a:p>
            <a:pPr marL="457200" indent="-298450"/>
            <a:r>
              <a:rPr lang="en-GB" dirty="0">
                <a:solidFill>
                  <a:schemeClr val="tx1"/>
                </a:solidFill>
                <a:latin typeface="+mn-lt"/>
              </a:rPr>
              <a:t>Take it in turns to say times tables in funny voices. </a:t>
            </a:r>
          </a:p>
          <a:p>
            <a:pPr marL="457200" indent="-298450"/>
            <a:r>
              <a:rPr lang="en-GB" dirty="0">
                <a:solidFill>
                  <a:schemeClr val="tx1"/>
                </a:solidFill>
                <a:latin typeface="+mn-lt"/>
              </a:rPr>
              <a:t>Play maths games online. </a:t>
            </a:r>
          </a:p>
        </p:txBody>
      </p:sp>
    </p:spTree>
    <p:extLst>
      <p:ext uri="{BB962C8B-B14F-4D97-AF65-F5344CB8AC3E}">
        <p14:creationId xmlns:p14="http://schemas.microsoft.com/office/powerpoint/2010/main" val="4027519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latin typeface="Arial" panose="020B0604020202020204" pitchFamily="34" charset="0"/>
                <a:cs typeface="Arial" panose="020B0604020202020204" pitchFamily="34" charset="0"/>
              </a:rPr>
              <a:t>Children build on their existing understanding using </a:t>
            </a:r>
            <a:r>
              <a:rPr lang="en-US" b="1" dirty="0">
                <a:latin typeface="Arial" panose="020B0604020202020204" pitchFamily="34" charset="0"/>
                <a:cs typeface="Arial" panose="020B0604020202020204" pitchFamily="34" charset="0"/>
              </a:rPr>
              <a:t>arrays</a:t>
            </a:r>
            <a:r>
              <a:rPr lang="en-US" dirty="0">
                <a:latin typeface="Arial" panose="020B0604020202020204" pitchFamily="34" charset="0"/>
                <a:cs typeface="Arial" panose="020B0604020202020204" pitchFamily="34" charset="0"/>
              </a:rPr>
              <a:t>, turning the arrays around to show that you now have 2 groups of 3 and they will still total 6. This can then be linked to recalling multiplication facts, e.g. if they know their 2 times table as facts but not their 3 times table, they can use 2 x 3 to work out 3 x 2. </a:t>
            </a:r>
            <a:endParaRPr lang="en-GB" dirty="0"/>
          </a:p>
        </p:txBody>
      </p:sp>
    </p:spTree>
    <p:extLst>
      <p:ext uri="{BB962C8B-B14F-4D97-AF65-F5344CB8AC3E}">
        <p14:creationId xmlns:p14="http://schemas.microsoft.com/office/powerpoint/2010/main" val="1335827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1803400"/>
            <a:ext cx="5825202" cy="1234727"/>
          </a:xfrm>
        </p:spPr>
        <p:txBody>
          <a:bodyPr anchor="b">
            <a:noAutofit/>
          </a:bodyPr>
          <a:lstStyle>
            <a:lvl1pPr algn="r">
              <a:defRPr sz="405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3038125"/>
            <a:ext cx="5825202" cy="822674"/>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886084591"/>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2552700"/>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77131977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24604" y="2724150"/>
            <a:ext cx="5418393"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
        <p:nvSpPr>
          <p:cNvPr id="20" name="TextBox 19"/>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latin typeface="Arial"/>
              </a:rPr>
              <a:t>”</a:t>
            </a:r>
            <a:endParaRPr lang="en-US" sz="1050" dirty="0">
              <a:solidFill>
                <a:schemeClr val="accent1">
                  <a:lumMod val="60000"/>
                  <a:lumOff val="40000"/>
                </a:schemeClr>
              </a:solidFill>
              <a:latin typeface="Arial"/>
            </a:endParaRPr>
          </a:p>
        </p:txBody>
      </p:sp>
    </p:spTree>
    <p:extLst>
      <p:ext uri="{BB962C8B-B14F-4D97-AF65-F5344CB8AC3E}">
        <p14:creationId xmlns:p14="http://schemas.microsoft.com/office/powerpoint/2010/main" val="1353231238"/>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448991"/>
            <a:ext cx="6447501" cy="1946595"/>
          </a:xfrm>
        </p:spPr>
        <p:txBody>
          <a:bodyPr anchor="b">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50798211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8583674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457200"/>
            <a:ext cx="6441152"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139565403"/>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3/10/2025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915264561"/>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457200"/>
            <a:ext cx="978557" cy="3938588"/>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08001" y="457200"/>
            <a:ext cx="5295113" cy="39385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192776421"/>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3">
  <p:cSld name="Title slide 3">
    <p:spTree>
      <p:nvGrpSpPr>
        <p:cNvPr id="1" name="Shape 107"/>
        <p:cNvGrpSpPr/>
        <p:nvPr/>
      </p:nvGrpSpPr>
      <p:grpSpPr>
        <a:xfrm>
          <a:off x="0" y="0"/>
          <a:ext cx="0" cy="0"/>
          <a:chOff x="0" y="0"/>
          <a:chExt cx="0" cy="0"/>
        </a:xfrm>
      </p:grpSpPr>
      <p:sp>
        <p:nvSpPr>
          <p:cNvPr id="108" name="Google Shape;108;p2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atin typeface="+mn-lt"/>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r>
              <a:rPr lang="en-US"/>
              <a:t>Click to edit Master title style</a:t>
            </a:r>
            <a:endParaRPr dirty="0"/>
          </a:p>
        </p:txBody>
      </p:sp>
      <p:sp>
        <p:nvSpPr>
          <p:cNvPr id="109" name="Google Shape;109;p2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atin typeface="+mn-l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r>
              <a:rPr lang="en-US"/>
              <a:t>Click to edit Master subtitle style</a:t>
            </a:r>
            <a:endParaRPr dirty="0"/>
          </a:p>
        </p:txBody>
      </p:sp>
      <p:sp>
        <p:nvSpPr>
          <p:cNvPr id="110" name="Google Shape;110;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4660498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217850" y="207250"/>
            <a:ext cx="8520600" cy="434776"/>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800">
                <a:latin typeface="+mn-l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dirty="0"/>
          </a:p>
        </p:txBody>
      </p:sp>
      <p:sp>
        <p:nvSpPr>
          <p:cNvPr id="31" name="Google Shape;31;p6"/>
          <p:cNvSpPr txBox="1">
            <a:spLocks noGrp="1"/>
          </p:cNvSpPr>
          <p:nvPr>
            <p:ph type="body" idx="1"/>
          </p:nvPr>
        </p:nvSpPr>
        <p:spPr>
          <a:xfrm>
            <a:off x="311700" y="739302"/>
            <a:ext cx="8520600" cy="3829573"/>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Nunito"/>
              <a:buChar char="●"/>
              <a:defRPr sz="1600">
                <a:solidFill>
                  <a:schemeClr val="tx1"/>
                </a:solidFill>
                <a:latin typeface="+mn-lt"/>
                <a:ea typeface="Nunito"/>
                <a:cs typeface="Nunito"/>
                <a:sym typeface="Nunito"/>
              </a:defRPr>
            </a:lvl1pPr>
            <a:lvl2pPr marL="914400" lvl="1" indent="-317500" rtl="0">
              <a:spcBef>
                <a:spcPts val="1600"/>
              </a:spcBef>
              <a:spcAft>
                <a:spcPts val="0"/>
              </a:spcAft>
              <a:buSzPts val="1400"/>
              <a:buFont typeface="Nunito"/>
              <a:buChar char="○"/>
              <a:defRPr>
                <a:latin typeface="Nunito"/>
                <a:ea typeface="Nunito"/>
                <a:cs typeface="Nunito"/>
                <a:sym typeface="Nunito"/>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Font typeface="Nunito"/>
              <a:buChar char="●"/>
              <a:defRPr>
                <a:latin typeface="Nunito"/>
                <a:ea typeface="Nunito"/>
                <a:cs typeface="Nunito"/>
                <a:sym typeface="Nunito"/>
              </a:defRPr>
            </a:lvl4pPr>
            <a:lvl5pPr marL="2286000" lvl="4" indent="-317500" rtl="0">
              <a:spcBef>
                <a:spcPts val="1600"/>
              </a:spcBef>
              <a:spcAft>
                <a:spcPts val="0"/>
              </a:spcAft>
              <a:buSzPts val="1400"/>
              <a:buFont typeface="Nunito"/>
              <a:buChar char="○"/>
              <a:defRPr>
                <a:latin typeface="Nunito"/>
                <a:ea typeface="Nunito"/>
                <a:cs typeface="Nunito"/>
                <a:sym typeface="Nunito"/>
              </a:defRPr>
            </a:lvl5pPr>
            <a:lvl6pPr marL="2743200" lvl="5" indent="-317500" rtl="0">
              <a:spcBef>
                <a:spcPts val="1600"/>
              </a:spcBef>
              <a:spcAft>
                <a:spcPts val="0"/>
              </a:spcAft>
              <a:buSzPts val="1400"/>
              <a:buFont typeface="Nunito"/>
              <a:buChar char="■"/>
              <a:defRPr>
                <a:latin typeface="Nunito"/>
                <a:ea typeface="Nunito"/>
                <a:cs typeface="Nunito"/>
                <a:sym typeface="Nunito"/>
              </a:defRPr>
            </a:lvl6pPr>
            <a:lvl7pPr marL="3200400" lvl="6" indent="-317500" rtl="0">
              <a:spcBef>
                <a:spcPts val="1600"/>
              </a:spcBef>
              <a:spcAft>
                <a:spcPts val="0"/>
              </a:spcAft>
              <a:buSzPts val="1400"/>
              <a:buFont typeface="Nunito"/>
              <a:buChar char="●"/>
              <a:defRPr>
                <a:latin typeface="Nunito"/>
                <a:ea typeface="Nunito"/>
                <a:cs typeface="Nunito"/>
                <a:sym typeface="Nunito"/>
              </a:defRPr>
            </a:lvl7pPr>
            <a:lvl8pPr marL="3657600" lvl="7" indent="-317500" rtl="0">
              <a:spcBef>
                <a:spcPts val="1600"/>
              </a:spcBef>
              <a:spcAft>
                <a:spcPts val="0"/>
              </a:spcAft>
              <a:buSzPts val="1400"/>
              <a:buFont typeface="Nunito"/>
              <a:buChar char="○"/>
              <a:defRPr>
                <a:latin typeface="Nunito"/>
                <a:ea typeface="Nunito"/>
                <a:cs typeface="Nunito"/>
                <a:sym typeface="Nunito"/>
              </a:defRPr>
            </a:lvl8pPr>
            <a:lvl9pPr marL="4114800" lvl="8" indent="-317500" rtl="0">
              <a:spcBef>
                <a:spcPts val="1600"/>
              </a:spcBef>
              <a:spcAft>
                <a:spcPts val="1600"/>
              </a:spcAft>
              <a:buSzPts val="1400"/>
              <a:buFont typeface="Nunito"/>
              <a:buChar char="■"/>
              <a:defRPr>
                <a:latin typeface="Nunito"/>
                <a:ea typeface="Nunito"/>
                <a:cs typeface="Nunito"/>
                <a:sym typeface="Nunito"/>
              </a:defRPr>
            </a:lvl9pPr>
          </a:lstStyle>
          <a:p>
            <a:pPr lvl="0"/>
            <a:r>
              <a:rPr lang="en-US"/>
              <a:t>Click to edit Master text styles</a:t>
            </a:r>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mn-lt"/>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211275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9612996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025651"/>
            <a:ext cx="6447501" cy="1369936"/>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6453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31965839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1" y="1620442"/>
            <a:ext cx="3138026" cy="29105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7477" y="1620442"/>
            <a:ext cx="3138026" cy="29105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3/10/2025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10480031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6809" y="1620737"/>
            <a:ext cx="3139217"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06809" y="2052934"/>
            <a:ext cx="3139217" cy="24780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16287" y="1620737"/>
            <a:ext cx="3139214"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816288" y="2052934"/>
            <a:ext cx="3139213" cy="24780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4272408398"/>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593995961"/>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83480749"/>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123953"/>
            <a:ext cx="2890896" cy="958850"/>
          </a:xfrm>
        </p:spPr>
        <p:txBody>
          <a:bodyPr anchor="b">
            <a:normAutofit/>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3570346" y="386193"/>
            <a:ext cx="3385156" cy="41448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8001" y="2082802"/>
            <a:ext cx="2890896" cy="1938337"/>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3/10/2025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855724186"/>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00450"/>
            <a:ext cx="6447500"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8001" y="457200"/>
            <a:ext cx="6447501" cy="288428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508001" y="4025504"/>
            <a:ext cx="6447500" cy="505518"/>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408337645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457200"/>
            <a:ext cx="6447501" cy="9906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1620442"/>
            <a:ext cx="6447501" cy="29105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3850" y="4531022"/>
            <a:ext cx="683954"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B61BEF0D-F0BB-DE4B-95CE-6DB70DBA9567}" type="datetimeFigureOut">
              <a:rPr lang="en-US" dirty="0"/>
              <a:pPr/>
              <a:t>3/10/2025</a:t>
            </a:fld>
            <a:endParaRPr lang="en-US" dirty="0"/>
          </a:p>
        </p:txBody>
      </p:sp>
      <p:sp>
        <p:nvSpPr>
          <p:cNvPr id="5" name="Footer Placeholder 4"/>
          <p:cNvSpPr>
            <a:spLocks noGrp="1"/>
          </p:cNvSpPr>
          <p:nvPr>
            <p:ph type="ftr" sz="quarter" idx="3"/>
          </p:nvPr>
        </p:nvSpPr>
        <p:spPr>
          <a:xfrm>
            <a:off x="508001" y="4531022"/>
            <a:ext cx="4723209"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2998" y="4531022"/>
            <a:ext cx="512504" cy="273844"/>
          </a:xfrm>
          <a:prstGeom prst="rect">
            <a:avLst/>
          </a:prstGeom>
        </p:spPr>
        <p:txBody>
          <a:bodyPr vert="horz" lIns="91440" tIns="45720" rIns="91440" bIns="45720" rtlCol="0" anchor="ctr"/>
          <a:lstStyle>
            <a:lvl1pPr algn="r">
              <a:defRPr sz="675">
                <a:solidFill>
                  <a:schemeClr val="accent1"/>
                </a:solidFill>
              </a:defRPr>
            </a:lvl1pPr>
          </a:lstStyle>
          <a:p>
            <a:fld id="{00000000-1234-1234-1234-123412341234}" type="slidenum">
              <a:rPr lang="en" smtClean="0"/>
              <a:pPr/>
              <a:t>‹#›</a:t>
            </a:fld>
            <a:endParaRPr lang="en"/>
          </a:p>
        </p:txBody>
      </p:sp>
    </p:spTree>
    <p:extLst>
      <p:ext uri="{BB962C8B-B14F-4D97-AF65-F5344CB8AC3E}">
        <p14:creationId xmlns:p14="http://schemas.microsoft.com/office/powerpoint/2010/main" val="4044104458"/>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Lst>
  <mc:AlternateContent xmlns:mc="http://schemas.openxmlformats.org/markup-compatibility/2006" xmlns:p14="http://schemas.microsoft.com/office/powerpoint/2010/main">
    <mc:Choice Requires="p14">
      <p:transition spd="slow">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hdr="0" ftr="0" dt="0"/>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Shape 114"/>
        <p:cNvGrpSpPr/>
        <p:nvPr/>
      </p:nvGrpSpPr>
      <p:grpSpPr>
        <a:xfrm>
          <a:off x="0" y="0"/>
          <a:ext cx="0" cy="0"/>
          <a:chOff x="0" y="0"/>
          <a:chExt cx="0" cy="0"/>
        </a:xfrm>
      </p:grpSpPr>
      <p:sp>
        <p:nvSpPr>
          <p:cNvPr id="116" name="Google Shape;116;p23"/>
          <p:cNvSpPr txBox="1">
            <a:spLocks noGrp="1"/>
          </p:cNvSpPr>
          <p:nvPr>
            <p:ph type="ctrTitle"/>
          </p:nvPr>
        </p:nvSpPr>
        <p:spPr>
          <a:xfrm>
            <a:off x="311700" y="2836624"/>
            <a:ext cx="8520600" cy="1116251"/>
          </a:xfrm>
          <a:prstGeom prst="rect">
            <a:avLst/>
          </a:prstGeom>
        </p:spPr>
        <p:txBody>
          <a:bodyPr spcFirstLastPara="1" wrap="square" lIns="91425" tIns="91425" rIns="91425" bIns="91425" anchor="b" anchorCtr="0">
            <a:noAutofit/>
          </a:bodyPr>
          <a:lstStyle/>
          <a:p>
            <a:r>
              <a:rPr lang="en-US" sz="3200" dirty="0">
                <a:solidFill>
                  <a:schemeClr val="bg1"/>
                </a:solidFill>
                <a:latin typeface="Arial" panose="020B0604020202020204" pitchFamily="34" charset="0"/>
                <a:ea typeface="Arial"/>
                <a:cs typeface="Arial" panose="020B0604020202020204" pitchFamily="34" charset="0"/>
                <a:sym typeface="Arial"/>
              </a:rPr>
              <a:t>Year 4 Multiplication Tables Check 2025 Presentation for Parents &amp; Guardians</a:t>
            </a:r>
            <a:endParaRPr sz="3200" dirty="0">
              <a:solidFill>
                <a:schemeClr val="bg1"/>
              </a:solidFill>
              <a:latin typeface="Arial" panose="020B0604020202020204" pitchFamily="34" charset="0"/>
              <a:ea typeface="Nunito Sans Light"/>
              <a:cs typeface="Arial" panose="020B0604020202020204" pitchFamily="34" charset="0"/>
              <a:sym typeface="Nunito Sans Ligh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8066" y="204787"/>
            <a:ext cx="4152900" cy="244792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TT Rockstars</a:t>
            </a:r>
          </a:p>
        </p:txBody>
      </p:sp>
      <p:sp>
        <p:nvSpPr>
          <p:cNvPr id="3" name="Text Placeholder 2"/>
          <p:cNvSpPr>
            <a:spLocks noGrp="1"/>
          </p:cNvSpPr>
          <p:nvPr>
            <p:ph type="body" idx="1"/>
          </p:nvPr>
        </p:nvSpPr>
        <p:spPr>
          <a:xfrm>
            <a:off x="311700" y="739302"/>
            <a:ext cx="6877120" cy="3829573"/>
          </a:xfrm>
        </p:spPr>
        <p:txBody>
          <a:bodyPr/>
          <a:lstStyle/>
          <a:p>
            <a:r>
              <a:rPr lang="en-GB" dirty="0"/>
              <a:t>Please encourage your child to play TT Rockstars for 10 to 15 minutes a day. </a:t>
            </a:r>
          </a:p>
          <a:p>
            <a:endParaRPr lang="en-GB" dirty="0"/>
          </a:p>
          <a:p>
            <a:r>
              <a:rPr lang="en-GB" dirty="0"/>
              <a:t>The main activities we would like them to choose between are Studio and </a:t>
            </a:r>
            <a:r>
              <a:rPr lang="en-GB" dirty="0" err="1"/>
              <a:t>Soundcheck</a:t>
            </a:r>
            <a:r>
              <a:rPr lang="en-GB" dirty="0"/>
              <a:t>.</a:t>
            </a:r>
          </a:p>
          <a:p>
            <a:endParaRPr lang="en-GB" dirty="0"/>
          </a:p>
          <a:p>
            <a:r>
              <a:rPr lang="en-GB" dirty="0"/>
              <a:t>Studio - Here your child earns their Rock Status, which is based on their Studio Speed. The faster they are the better their status. Studio Speed is the average of their most recent 10 Studio games. Studio tests them on all their times tables up to 12 x 12.</a:t>
            </a:r>
          </a:p>
          <a:p>
            <a:endParaRPr lang="en-GB" dirty="0"/>
          </a:p>
          <a:p>
            <a:r>
              <a:rPr lang="en-GB" dirty="0" err="1"/>
              <a:t>Soundcheck</a:t>
            </a:r>
            <a:r>
              <a:rPr lang="en-GB" dirty="0"/>
              <a:t> – This is in the style of Multiplication Check that they will be taking in June. </a:t>
            </a:r>
            <a:r>
              <a:rPr lang="en-GB" dirty="0" err="1"/>
              <a:t>Soundcheck</a:t>
            </a:r>
            <a:r>
              <a:rPr lang="en-GB" dirty="0"/>
              <a:t> games ask 25 multiplication questions (up to 12×12), allowing 6 seconds for each question.</a:t>
            </a:r>
          </a:p>
        </p:txBody>
      </p:sp>
      <p:sp>
        <p:nvSpPr>
          <p:cNvPr id="4" name="Slide Number Placeholder 3"/>
          <p:cNvSpPr>
            <a:spLocks noGrp="1"/>
          </p:cNvSpPr>
          <p:nvPr>
            <p:ph type="sldNum" idx="12"/>
          </p:nvPr>
        </p:nvSpPr>
        <p:spPr/>
        <p:txBody>
          <a:bodyPr/>
          <a:lstStyle/>
          <a:p>
            <a:fld id="{00000000-1234-1234-1234-123412341234}" type="slidenum">
              <a:rPr lang="en" smtClean="0"/>
              <a:pPr/>
              <a:t>10</a:t>
            </a:fld>
            <a:endParaRPr lang="en"/>
          </a:p>
        </p:txBody>
      </p:sp>
      <p:pic>
        <p:nvPicPr>
          <p:cNvPr id="6" name="Picture 5"/>
          <p:cNvPicPr>
            <a:picLocks noChangeAspect="1"/>
          </p:cNvPicPr>
          <p:nvPr/>
        </p:nvPicPr>
        <p:blipFill>
          <a:blip r:embed="rId2"/>
          <a:stretch>
            <a:fillRect/>
          </a:stretch>
        </p:blipFill>
        <p:spPr>
          <a:xfrm>
            <a:off x="7389593" y="739302"/>
            <a:ext cx="1348857" cy="1463167"/>
          </a:xfrm>
          <a:prstGeom prst="rect">
            <a:avLst/>
          </a:prstGeom>
        </p:spPr>
      </p:pic>
      <p:pic>
        <p:nvPicPr>
          <p:cNvPr id="7" name="Picture 6"/>
          <p:cNvPicPr>
            <a:picLocks noChangeAspect="1"/>
          </p:cNvPicPr>
          <p:nvPr/>
        </p:nvPicPr>
        <p:blipFill>
          <a:blip r:embed="rId3"/>
          <a:stretch>
            <a:fillRect/>
          </a:stretch>
        </p:blipFill>
        <p:spPr>
          <a:xfrm>
            <a:off x="7397951" y="2888380"/>
            <a:ext cx="1356478" cy="1463167"/>
          </a:xfrm>
          <a:prstGeom prst="rect">
            <a:avLst/>
          </a:prstGeom>
        </p:spPr>
      </p:pic>
    </p:spTree>
    <p:extLst>
      <p:ext uri="{BB962C8B-B14F-4D97-AF65-F5344CB8AC3E}">
        <p14:creationId xmlns:p14="http://schemas.microsoft.com/office/powerpoint/2010/main" val="3040675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00000000-1234-1234-1234-123412341234}" type="slidenum">
              <a:rPr lang="en" smtClean="0"/>
              <a:pPr/>
              <a:t>11</a:t>
            </a:fld>
            <a:endParaRPr lang="en"/>
          </a:p>
        </p:txBody>
      </p:sp>
      <p:pic>
        <p:nvPicPr>
          <p:cNvPr id="3" name="Picture 2">
            <a:extLst>
              <a:ext uri="{FF2B5EF4-FFF2-40B4-BE49-F238E27FC236}">
                <a16:creationId xmlns:a16="http://schemas.microsoft.com/office/drawing/2014/main" id="{A972688F-C100-4443-B82F-3C8EE94E9A82}"/>
              </a:ext>
            </a:extLst>
          </p:cNvPr>
          <p:cNvPicPr>
            <a:picLocks noChangeAspect="1"/>
          </p:cNvPicPr>
          <p:nvPr/>
        </p:nvPicPr>
        <p:blipFill>
          <a:blip r:embed="rId2"/>
          <a:stretch>
            <a:fillRect/>
          </a:stretch>
        </p:blipFill>
        <p:spPr>
          <a:xfrm>
            <a:off x="353964" y="152190"/>
            <a:ext cx="8436071" cy="4839119"/>
          </a:xfrm>
          <a:prstGeom prst="rect">
            <a:avLst/>
          </a:prstGeom>
        </p:spPr>
      </p:pic>
    </p:spTree>
    <p:extLst>
      <p:ext uri="{BB962C8B-B14F-4D97-AF65-F5344CB8AC3E}">
        <p14:creationId xmlns:p14="http://schemas.microsoft.com/office/powerpoint/2010/main" val="3738651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05D4D-395E-4537-9264-7461C3B5C3E0}"/>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Multiplication is commutative</a:t>
            </a:r>
          </a:p>
        </p:txBody>
      </p:sp>
      <p:sp>
        <p:nvSpPr>
          <p:cNvPr id="3" name="Text Placeholder 2">
            <a:extLst>
              <a:ext uri="{FF2B5EF4-FFF2-40B4-BE49-F238E27FC236}">
                <a16:creationId xmlns:a16="http://schemas.microsoft.com/office/drawing/2014/main" id="{66F8F600-15BD-41AF-8C84-8AB3A87F44C7}"/>
              </a:ext>
            </a:extLst>
          </p:cNvPr>
          <p:cNvSpPr>
            <a:spLocks noGrp="1"/>
          </p:cNvSpPr>
          <p:nvPr>
            <p:ph type="body" idx="1"/>
          </p:nvPr>
        </p:nvSpPr>
        <p:spPr>
          <a:xfrm>
            <a:off x="311700" y="739303"/>
            <a:ext cx="8520600" cy="1260186"/>
          </a:xfrm>
        </p:spPr>
        <p:txBody>
          <a:bodyPr/>
          <a:lstStyle/>
          <a:p>
            <a:pPr marL="114300" indent="0" algn="ctr">
              <a:buNone/>
            </a:pPr>
            <a:r>
              <a:rPr lang="en-US" dirty="0">
                <a:latin typeface="Arial" panose="020B0604020202020204" pitchFamily="34" charset="0"/>
                <a:cs typeface="Arial" panose="020B0604020202020204" pitchFamily="34" charset="0"/>
              </a:rPr>
              <a:t>3 x 2 is the same as 2 x 3</a:t>
            </a:r>
          </a:p>
          <a:p>
            <a:endParaRPr lang="en-US" dirty="0">
              <a:latin typeface="Arial" panose="020B0604020202020204" pitchFamily="34" charset="0"/>
              <a:cs typeface="Arial" panose="020B0604020202020204" pitchFamily="34" charset="0"/>
            </a:endParaRPr>
          </a:p>
          <a:p>
            <a:pPr marL="114300" indent="0">
              <a:buNone/>
            </a:pPr>
            <a:r>
              <a:rPr lang="en-US" dirty="0">
                <a:latin typeface="Arial" panose="020B0604020202020204" pitchFamily="34" charset="0"/>
                <a:cs typeface="Arial" panose="020B0604020202020204" pitchFamily="34" charset="0"/>
              </a:rPr>
              <a:t>Children need to understand that multiplication can be completed in any order to produce the same answer. Sometimes this link needs to be made explicit. </a:t>
            </a:r>
            <a:endParaRPr lang="en-GB"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D11968F3-1803-4F87-AB5D-31F1733CA9CB}"/>
              </a:ext>
            </a:extLst>
          </p:cNvPr>
          <p:cNvSpPr>
            <a:spLocks noGrp="1"/>
          </p:cNvSpPr>
          <p:nvPr>
            <p:ph type="sldNum" idx="12"/>
          </p:nvPr>
        </p:nvSpPr>
        <p:spPr/>
        <p:txBody>
          <a:bodyPr/>
          <a:lstStyle/>
          <a:p>
            <a:fld id="{00000000-1234-1234-1234-123412341234}" type="slidenum">
              <a:rPr lang="en" smtClean="0"/>
              <a:pPr/>
              <a:t>12</a:t>
            </a:fld>
            <a:endParaRPr lang="en"/>
          </a:p>
        </p:txBody>
      </p:sp>
      <p:pic>
        <p:nvPicPr>
          <p:cNvPr id="3074" name="Picture 2">
            <a:extLst>
              <a:ext uri="{FF2B5EF4-FFF2-40B4-BE49-F238E27FC236}">
                <a16:creationId xmlns:a16="http://schemas.microsoft.com/office/drawing/2014/main" id="{D8A78F91-41D2-4A20-A01A-4B4B3AEFBE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532" y="2270284"/>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02C3A048-D1C3-4711-A37E-25AC1EA937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532" y="3004741"/>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8BAD499E-313E-475C-9DF1-A4548F9C05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6932" y="2272459"/>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79C133C5-968E-41D0-B56F-D9DE00D2BB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6932" y="3004741"/>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D815A357-9E98-4238-962A-4E4169DBC0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1332" y="2270284"/>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39415FC2-F1C2-4F2F-8C47-1A47E18332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1332" y="3004741"/>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C1F6AF74-DE5A-48F9-A8E2-92D21B8383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3172" y="2270284"/>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a:extLst>
              <a:ext uri="{FF2B5EF4-FFF2-40B4-BE49-F238E27FC236}">
                <a16:creationId xmlns:a16="http://schemas.microsoft.com/office/drawing/2014/main" id="{E6CD9CA5-5C63-471D-97CC-504D776DE7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3172" y="2955211"/>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a:extLst>
              <a:ext uri="{FF2B5EF4-FFF2-40B4-BE49-F238E27FC236}">
                <a16:creationId xmlns:a16="http://schemas.microsoft.com/office/drawing/2014/main" id="{5062EC5E-5F57-49DB-A788-0BA443C210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3172" y="3640138"/>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a:extLst>
              <a:ext uri="{FF2B5EF4-FFF2-40B4-BE49-F238E27FC236}">
                <a16:creationId xmlns:a16="http://schemas.microsoft.com/office/drawing/2014/main" id="{B0635747-77D6-45D5-A341-C4E79C9210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9076" y="2270284"/>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a:extLst>
              <a:ext uri="{FF2B5EF4-FFF2-40B4-BE49-F238E27FC236}">
                <a16:creationId xmlns:a16="http://schemas.microsoft.com/office/drawing/2014/main" id="{5FE28C4B-8B19-4A21-9B8C-6177400135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9076" y="2955211"/>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a:extLst>
              <a:ext uri="{FF2B5EF4-FFF2-40B4-BE49-F238E27FC236}">
                <a16:creationId xmlns:a16="http://schemas.microsoft.com/office/drawing/2014/main" id="{64A62770-7497-4C2A-B6AE-B94E471F54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9076" y="3640138"/>
            <a:ext cx="602932" cy="602932"/>
          </a:xfrm>
          <a:prstGeom prst="rect">
            <a:avLst/>
          </a:prstGeom>
          <a:noFill/>
          <a:extLst>
            <a:ext uri="{909E8E84-426E-40DD-AFC4-6F175D3DCCD1}">
              <a14:hiddenFill xmlns:a14="http://schemas.microsoft.com/office/drawing/2010/main">
                <a:solidFill>
                  <a:srgbClr val="FFFFFF"/>
                </a:solidFill>
              </a14:hiddenFill>
            </a:ext>
          </a:extLst>
        </p:spPr>
      </p:pic>
      <p:sp>
        <p:nvSpPr>
          <p:cNvPr id="17" name="Text Placeholder 2">
            <a:extLst>
              <a:ext uri="{FF2B5EF4-FFF2-40B4-BE49-F238E27FC236}">
                <a16:creationId xmlns:a16="http://schemas.microsoft.com/office/drawing/2014/main" id="{E39C81E3-B844-4BC0-B611-EE4D44F539B1}"/>
              </a:ext>
            </a:extLst>
          </p:cNvPr>
          <p:cNvSpPr txBox="1">
            <a:spLocks/>
          </p:cNvSpPr>
          <p:nvPr/>
        </p:nvSpPr>
        <p:spPr>
          <a:xfrm>
            <a:off x="311700" y="3758327"/>
            <a:ext cx="3382476" cy="44791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114300" indent="0" algn="ctr">
              <a:buFont typeface="Nunito"/>
              <a:buNone/>
            </a:pPr>
            <a:r>
              <a:rPr lang="en-US" dirty="0">
                <a:latin typeface="Arial" panose="020B0604020202020204" pitchFamily="34" charset="0"/>
                <a:cs typeface="Arial" panose="020B0604020202020204" pitchFamily="34" charset="0"/>
              </a:rPr>
              <a:t>3 lots of 2 = 6</a:t>
            </a:r>
            <a:endParaRPr lang="en-GB" dirty="0">
              <a:latin typeface="Arial" panose="020B0604020202020204" pitchFamily="34" charset="0"/>
              <a:cs typeface="Arial" panose="020B0604020202020204" pitchFamily="34" charset="0"/>
            </a:endParaRPr>
          </a:p>
        </p:txBody>
      </p:sp>
      <p:sp>
        <p:nvSpPr>
          <p:cNvPr id="18" name="Text Placeholder 2">
            <a:extLst>
              <a:ext uri="{FF2B5EF4-FFF2-40B4-BE49-F238E27FC236}">
                <a16:creationId xmlns:a16="http://schemas.microsoft.com/office/drawing/2014/main" id="{AB1C3563-D9A6-4097-924D-A2187493A236}"/>
              </a:ext>
            </a:extLst>
          </p:cNvPr>
          <p:cNvSpPr txBox="1">
            <a:spLocks/>
          </p:cNvSpPr>
          <p:nvPr/>
        </p:nvSpPr>
        <p:spPr>
          <a:xfrm>
            <a:off x="4904866" y="4325065"/>
            <a:ext cx="3382476" cy="44791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114300" indent="0" algn="ctr">
              <a:buFont typeface="Nunito"/>
              <a:buNone/>
            </a:pPr>
            <a:r>
              <a:rPr lang="en-US" dirty="0">
                <a:latin typeface="Arial" panose="020B0604020202020204" pitchFamily="34" charset="0"/>
                <a:cs typeface="Arial" panose="020B0604020202020204" pitchFamily="34" charset="0"/>
              </a:rPr>
              <a:t>2 lots of 3 = 6</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1528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Will I receive feedback on my child’s check? </a:t>
            </a:r>
          </a:p>
        </p:txBody>
      </p:sp>
      <p:sp>
        <p:nvSpPr>
          <p:cNvPr id="3" name="Text Placeholder 2"/>
          <p:cNvSpPr>
            <a:spLocks noGrp="1"/>
          </p:cNvSpPr>
          <p:nvPr>
            <p:ph type="body" idx="1"/>
          </p:nvPr>
        </p:nvSpPr>
        <p:spPr>
          <a:xfrm>
            <a:off x="311700" y="739302"/>
            <a:ext cx="6743305" cy="3829573"/>
          </a:xfrm>
        </p:spPr>
        <p:txBody>
          <a:bodyPr/>
          <a:lstStyle/>
          <a:p>
            <a:r>
              <a:rPr lang="en-GB" sz="2000" dirty="0"/>
              <a:t>Yes. Your child’s score will be shared with you as part of their of the end year school report in July. There is no pass mark for the check.</a:t>
            </a:r>
          </a:p>
        </p:txBody>
      </p:sp>
      <p:sp>
        <p:nvSpPr>
          <p:cNvPr id="4" name="Slide Number Placeholder 3"/>
          <p:cNvSpPr>
            <a:spLocks noGrp="1"/>
          </p:cNvSpPr>
          <p:nvPr>
            <p:ph type="sldNum" idx="12"/>
          </p:nvPr>
        </p:nvSpPr>
        <p:spPr/>
        <p:txBody>
          <a:bodyPr/>
          <a:lstStyle/>
          <a:p>
            <a:fld id="{00000000-1234-1234-1234-123412341234}" type="slidenum">
              <a:rPr lang="en" smtClean="0"/>
              <a:pPr/>
              <a:t>13</a:t>
            </a:fld>
            <a:endParaRPr lang="en"/>
          </a:p>
        </p:txBody>
      </p:sp>
    </p:spTree>
    <p:extLst>
      <p:ext uri="{BB962C8B-B14F-4D97-AF65-F5344CB8AC3E}">
        <p14:creationId xmlns:p14="http://schemas.microsoft.com/office/powerpoint/2010/main" val="2251961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28616"/>
            <a:ext cx="8520600" cy="722018"/>
          </a:xfrm>
        </p:spPr>
        <p:txBody>
          <a:bodyPr/>
          <a:lstStyle/>
          <a:p>
            <a:pPr algn="ctr"/>
            <a:r>
              <a:rPr lang="en-GB" sz="3200" dirty="0"/>
              <a:t>Any Questions</a:t>
            </a:r>
            <a:br>
              <a:rPr lang="en-GB" dirty="0"/>
            </a:br>
            <a:endParaRPr lang="en-GB" dirty="0"/>
          </a:p>
        </p:txBody>
      </p:sp>
      <p:sp>
        <p:nvSpPr>
          <p:cNvPr id="4" name="Slide Number Placeholder 3"/>
          <p:cNvSpPr>
            <a:spLocks noGrp="1"/>
          </p:cNvSpPr>
          <p:nvPr>
            <p:ph type="sldNum" idx="12"/>
          </p:nvPr>
        </p:nvSpPr>
        <p:spPr/>
        <p:txBody>
          <a:bodyPr/>
          <a:lstStyle/>
          <a:p>
            <a:fld id="{00000000-1234-1234-1234-123412341234}" type="slidenum">
              <a:rPr lang="en" smtClean="0"/>
              <a:pPr/>
              <a:t>14</a:t>
            </a:fld>
            <a:endParaRPr lang="en"/>
          </a:p>
        </p:txBody>
      </p:sp>
    </p:spTree>
    <p:extLst>
      <p:ext uri="{BB962C8B-B14F-4D97-AF65-F5344CB8AC3E}">
        <p14:creationId xmlns:p14="http://schemas.microsoft.com/office/powerpoint/2010/main" val="2072518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are times tables so important?</a:t>
            </a:r>
          </a:p>
        </p:txBody>
      </p:sp>
      <p:sp>
        <p:nvSpPr>
          <p:cNvPr id="3" name="Text Placeholder 2"/>
          <p:cNvSpPr>
            <a:spLocks noGrp="1"/>
          </p:cNvSpPr>
          <p:nvPr>
            <p:ph type="body" idx="1"/>
          </p:nvPr>
        </p:nvSpPr>
        <p:spPr>
          <a:xfrm>
            <a:off x="311700" y="739302"/>
            <a:ext cx="7300866" cy="3829573"/>
          </a:xfrm>
        </p:spPr>
        <p:txBody>
          <a:bodyPr/>
          <a:lstStyle/>
          <a:p>
            <a:pPr>
              <a:spcBef>
                <a:spcPts val="600"/>
              </a:spcBef>
            </a:pPr>
            <a:r>
              <a:rPr lang="en-GB" dirty="0"/>
              <a:t>In primary school, times tables knowledge is vital for quick mental maths calculations and problem solving, as well as for many topics children learn in KS2 (division, fractions, decimals, percentages)</a:t>
            </a:r>
          </a:p>
          <a:p>
            <a:pPr>
              <a:spcBef>
                <a:spcPts val="600"/>
              </a:spcBef>
            </a:pPr>
            <a:r>
              <a:rPr lang="en-GB" dirty="0"/>
              <a:t>In secondary school, good multiplication skills are a great help when starting to learn algebra, as well as chemistry, physics, biology and Computing, all of which depend heavily on maths knowledge.</a:t>
            </a:r>
          </a:p>
          <a:p>
            <a:pPr>
              <a:spcBef>
                <a:spcPts val="600"/>
              </a:spcBef>
            </a:pPr>
            <a:r>
              <a:rPr lang="en-GB" dirty="0"/>
              <a:t>Being fluent in your times tables is essential for success in Mathematics. </a:t>
            </a:r>
          </a:p>
          <a:p>
            <a:pPr>
              <a:spcBef>
                <a:spcPts val="600"/>
              </a:spcBef>
            </a:pPr>
            <a:r>
              <a:rPr lang="en-GB" dirty="0"/>
              <a:t>Children who can’t recall their times tables struggle in all areas of mathematics, due to cognitive overload. </a:t>
            </a:r>
          </a:p>
          <a:p>
            <a:pPr>
              <a:spcBef>
                <a:spcPts val="600"/>
              </a:spcBef>
            </a:pPr>
            <a:r>
              <a:rPr lang="en-GB" dirty="0"/>
              <a:t>Automaticity with facts is essential so the mind is free to think about concepts. </a:t>
            </a:r>
          </a:p>
          <a:p>
            <a:pPr>
              <a:spcBef>
                <a:spcPts val="600"/>
              </a:spcBef>
            </a:pPr>
            <a:r>
              <a:rPr lang="en-GB" dirty="0"/>
              <a:t>Children need to move away from inefficient counting strategies as quickly as possible.</a:t>
            </a:r>
          </a:p>
          <a:p>
            <a:endParaRPr lang="en-GB" dirty="0"/>
          </a:p>
        </p:txBody>
      </p:sp>
      <p:sp>
        <p:nvSpPr>
          <p:cNvPr id="4" name="Slide Number Placeholder 3"/>
          <p:cNvSpPr>
            <a:spLocks noGrp="1"/>
          </p:cNvSpPr>
          <p:nvPr>
            <p:ph type="sldNum" idx="12"/>
          </p:nvPr>
        </p:nvSpPr>
        <p:spPr/>
        <p:txBody>
          <a:bodyPr/>
          <a:lstStyle/>
          <a:p>
            <a:fld id="{00000000-1234-1234-1234-123412341234}" type="slidenum">
              <a:rPr lang="en" smtClean="0"/>
              <a:pPr/>
              <a:t>2</a:t>
            </a:fld>
            <a:endParaRPr lang="en"/>
          </a:p>
        </p:txBody>
      </p:sp>
    </p:spTree>
    <p:extLst>
      <p:ext uri="{BB962C8B-B14F-4D97-AF65-F5344CB8AC3E}">
        <p14:creationId xmlns:p14="http://schemas.microsoft.com/office/powerpoint/2010/main" val="1545837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Times Tables Expectations for your child</a:t>
            </a:r>
          </a:p>
        </p:txBody>
      </p:sp>
      <p:pic>
        <p:nvPicPr>
          <p:cNvPr id="5" name="Picture 4"/>
          <p:cNvPicPr>
            <a:picLocks noChangeAspect="1"/>
          </p:cNvPicPr>
          <p:nvPr/>
        </p:nvPicPr>
        <p:blipFill>
          <a:blip r:embed="rId2"/>
          <a:stretch>
            <a:fillRect/>
          </a:stretch>
        </p:blipFill>
        <p:spPr>
          <a:xfrm>
            <a:off x="661639" y="1043390"/>
            <a:ext cx="6365589" cy="3327887"/>
          </a:xfrm>
          <a:prstGeom prst="rect">
            <a:avLst/>
          </a:prstGeom>
        </p:spPr>
      </p:pic>
      <p:sp>
        <p:nvSpPr>
          <p:cNvPr id="4" name="Slide Number Placeholder 3"/>
          <p:cNvSpPr>
            <a:spLocks noGrp="1"/>
          </p:cNvSpPr>
          <p:nvPr>
            <p:ph type="sldNum" idx="12"/>
          </p:nvPr>
        </p:nvSpPr>
        <p:spPr/>
        <p:txBody>
          <a:bodyPr/>
          <a:lstStyle/>
          <a:p>
            <a:fld id="{00000000-1234-1234-1234-123412341234}" type="slidenum">
              <a:rPr lang="en" smtClean="0"/>
              <a:pPr/>
              <a:t>3</a:t>
            </a:fld>
            <a:endParaRPr lang="en"/>
          </a:p>
        </p:txBody>
      </p:sp>
    </p:spTree>
    <p:extLst>
      <p:ext uri="{BB962C8B-B14F-4D97-AF65-F5344CB8AC3E}">
        <p14:creationId xmlns:p14="http://schemas.microsoft.com/office/powerpoint/2010/main" val="116188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48D09-8212-4940-A569-83B8A8554B68}"/>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Important information about multiplication tables check (MTC)</a:t>
            </a:r>
          </a:p>
        </p:txBody>
      </p:sp>
      <p:sp>
        <p:nvSpPr>
          <p:cNvPr id="3" name="Text Placeholder 2">
            <a:extLst>
              <a:ext uri="{FF2B5EF4-FFF2-40B4-BE49-F238E27FC236}">
                <a16:creationId xmlns:a16="http://schemas.microsoft.com/office/drawing/2014/main" id="{56103980-1C0A-42FB-A6A8-22E664322B67}"/>
              </a:ext>
            </a:extLst>
          </p:cNvPr>
          <p:cNvSpPr>
            <a:spLocks noGrp="1"/>
          </p:cNvSpPr>
          <p:nvPr>
            <p:ph type="body" idx="1"/>
          </p:nvPr>
        </p:nvSpPr>
        <p:spPr>
          <a:xfrm>
            <a:off x="311700" y="739302"/>
            <a:ext cx="6869685" cy="4033589"/>
          </a:xfrm>
        </p:spPr>
        <p:txBody>
          <a:bodyPr/>
          <a:lstStyle/>
          <a:p>
            <a:r>
              <a:rPr lang="en-GB" dirty="0">
                <a:latin typeface="Arial" panose="020B0604020202020204" pitchFamily="34" charset="0"/>
                <a:cs typeface="Arial" panose="020B0604020202020204" pitchFamily="34" charset="0"/>
              </a:rPr>
              <a:t>The MTC determines if Year 4 children can </a:t>
            </a:r>
            <a:r>
              <a:rPr lang="en-GB" dirty="0">
                <a:solidFill>
                  <a:srgbClr val="283593"/>
                </a:solidFill>
                <a:latin typeface="Arial" panose="020B0604020202020204" pitchFamily="34" charset="0"/>
                <a:cs typeface="Arial" panose="020B0604020202020204" pitchFamily="34" charset="0"/>
              </a:rPr>
              <a:t>fluently</a:t>
            </a:r>
            <a:r>
              <a:rPr lang="en-GB" dirty="0">
                <a:latin typeface="Arial" panose="020B0604020202020204" pitchFamily="34" charset="0"/>
                <a:cs typeface="Arial" panose="020B0604020202020204" pitchFamily="34" charset="0"/>
              </a:rPr>
              <a:t> recall their multiplication tables.</a:t>
            </a:r>
          </a:p>
          <a:p>
            <a:endParaRPr lang="en-GB" dirty="0">
              <a:latin typeface="Arial" panose="020B0604020202020204" pitchFamily="34" charset="0"/>
              <a:cs typeface="Arial" panose="020B0604020202020204" pitchFamily="34" charset="0"/>
            </a:endParaRPr>
          </a:p>
          <a:p>
            <a:r>
              <a:rPr lang="en-GB" dirty="0">
                <a:solidFill>
                  <a:srgbClr val="000000"/>
                </a:solidFill>
                <a:latin typeface="Arial" panose="020B0604020202020204" pitchFamily="34" charset="0"/>
                <a:cs typeface="Arial" panose="020B0604020202020204" pitchFamily="34" charset="0"/>
              </a:rPr>
              <a:t>They are designed to help schools identify which children require more support to learn their times tables. </a:t>
            </a:r>
          </a:p>
          <a:p>
            <a:endParaRPr lang="en-GB" dirty="0">
              <a:solidFill>
                <a:srgbClr val="000000"/>
              </a:solidFill>
              <a:latin typeface="Arial" panose="020B0604020202020204" pitchFamily="34" charset="0"/>
              <a:cs typeface="Arial" panose="020B0604020202020204" pitchFamily="34" charset="0"/>
            </a:endParaRPr>
          </a:p>
          <a:p>
            <a:r>
              <a:rPr lang="en-GB" dirty="0">
                <a:solidFill>
                  <a:srgbClr val="000000"/>
                </a:solidFill>
                <a:latin typeface="Arial" panose="020B0604020202020204" pitchFamily="34" charset="0"/>
                <a:cs typeface="Arial" panose="020B0604020202020204" pitchFamily="34" charset="0"/>
              </a:rPr>
              <a:t>There is no ‘pass’ rate or threshold which means that, unlike the Phonics Screening Check, children will not be expected to re-sit the check. </a:t>
            </a:r>
          </a:p>
          <a:p>
            <a:endParaRPr lang="en-GB" dirty="0">
              <a:solidFill>
                <a:srgbClr val="000000"/>
              </a:solidFill>
              <a:latin typeface="Arial" panose="020B0604020202020204" pitchFamily="34" charset="0"/>
              <a:cs typeface="Arial" panose="020B0604020202020204" pitchFamily="34" charset="0"/>
            </a:endParaRPr>
          </a:p>
          <a:p>
            <a:r>
              <a:rPr lang="en-GB" dirty="0">
                <a:solidFill>
                  <a:srgbClr val="000000"/>
                </a:solidFill>
                <a:latin typeface="Arial" panose="020B0604020202020204" pitchFamily="34" charset="0"/>
                <a:cs typeface="Arial" panose="020B0604020202020204" pitchFamily="34" charset="0"/>
              </a:rPr>
              <a:t>The Department for Education (DfE) will create a report about the overall results across all schools in England, not individual schools. </a:t>
            </a:r>
          </a:p>
        </p:txBody>
      </p:sp>
      <p:sp>
        <p:nvSpPr>
          <p:cNvPr id="4" name="Slide Number Placeholder 3">
            <a:extLst>
              <a:ext uri="{FF2B5EF4-FFF2-40B4-BE49-F238E27FC236}">
                <a16:creationId xmlns:a16="http://schemas.microsoft.com/office/drawing/2014/main" id="{1E03E430-207B-4F9B-B8E8-7F55E45BBAFE}"/>
              </a:ext>
            </a:extLst>
          </p:cNvPr>
          <p:cNvSpPr>
            <a:spLocks noGrp="1"/>
          </p:cNvSpPr>
          <p:nvPr>
            <p:ph type="sldNum" idx="12"/>
          </p:nvPr>
        </p:nvSpPr>
        <p:spPr/>
        <p:txBody>
          <a:bodyPr/>
          <a:lstStyle/>
          <a:p>
            <a:fld id="{00000000-1234-1234-1234-123412341234}" type="slidenum">
              <a:rPr lang="en" smtClean="0"/>
              <a:pPr/>
              <a:t>4</a:t>
            </a:fld>
            <a:endParaRPr lang="en"/>
          </a:p>
        </p:txBody>
      </p:sp>
    </p:spTree>
    <p:extLst>
      <p:ext uri="{BB962C8B-B14F-4D97-AF65-F5344CB8AC3E}">
        <p14:creationId xmlns:p14="http://schemas.microsoft.com/office/powerpoint/2010/main" val="200940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8A84A-AE0A-48C3-A1D5-5165BEB0CC81}"/>
              </a:ext>
            </a:extLst>
          </p:cNvPr>
          <p:cNvSpPr>
            <a:spLocks noGrp="1"/>
          </p:cNvSpPr>
          <p:nvPr>
            <p:ph type="title"/>
          </p:nvPr>
        </p:nvSpPr>
        <p:spPr>
          <a:xfrm>
            <a:off x="235605" y="233883"/>
            <a:ext cx="8520600" cy="434776"/>
          </a:xfrm>
        </p:spPr>
        <p:txBody>
          <a:bodyPr/>
          <a:lstStyle/>
          <a:p>
            <a:r>
              <a:rPr lang="en-GB" dirty="0">
                <a:latin typeface="Arial" panose="020B0604020202020204" pitchFamily="34" charset="0"/>
                <a:cs typeface="Arial" panose="020B0604020202020204" pitchFamily="34" charset="0"/>
              </a:rPr>
              <a:t>When the check will take place</a:t>
            </a:r>
          </a:p>
        </p:txBody>
      </p:sp>
      <p:sp>
        <p:nvSpPr>
          <p:cNvPr id="3" name="Text Placeholder 2">
            <a:extLst>
              <a:ext uri="{FF2B5EF4-FFF2-40B4-BE49-F238E27FC236}">
                <a16:creationId xmlns:a16="http://schemas.microsoft.com/office/drawing/2014/main" id="{58A9E284-7B55-409E-A8B0-537F307CC00D}"/>
              </a:ext>
            </a:extLst>
          </p:cNvPr>
          <p:cNvSpPr>
            <a:spLocks noGrp="1"/>
          </p:cNvSpPr>
          <p:nvPr>
            <p:ph type="body" idx="1"/>
          </p:nvPr>
        </p:nvSpPr>
        <p:spPr>
          <a:xfrm>
            <a:off x="311700" y="739302"/>
            <a:ext cx="6810212" cy="3829573"/>
          </a:xfrm>
        </p:spPr>
        <p:txBody>
          <a:bodyPr/>
          <a:lstStyle/>
          <a:p>
            <a:r>
              <a:rPr lang="en-GB" sz="2000" dirty="0">
                <a:latin typeface="Calibri" panose="020F0502020204030204" pitchFamily="34" charset="0"/>
                <a:cs typeface="Calibri" panose="020F0502020204030204" pitchFamily="34" charset="0"/>
              </a:rPr>
              <a:t>There will be a </a:t>
            </a:r>
            <a:r>
              <a:rPr lang="en-GB" sz="2000" dirty="0">
                <a:solidFill>
                  <a:srgbClr val="2779F5"/>
                </a:solidFill>
                <a:latin typeface="Calibri" panose="020F0502020204030204" pitchFamily="34" charset="0"/>
                <a:cs typeface="Calibri" panose="020F0502020204030204" pitchFamily="34" charset="0"/>
              </a:rPr>
              <a:t>2 week window </a:t>
            </a:r>
            <a:r>
              <a:rPr lang="en-GB" sz="2000" dirty="0">
                <a:latin typeface="Calibri" panose="020F0502020204030204" pitchFamily="34" charset="0"/>
                <a:cs typeface="Calibri" panose="020F0502020204030204" pitchFamily="34" charset="0"/>
              </a:rPr>
              <a:t>from </a:t>
            </a:r>
            <a:r>
              <a:rPr lang="en-US" sz="2000" dirty="0">
                <a:solidFill>
                  <a:srgbClr val="2779F5"/>
                </a:solidFill>
                <a:latin typeface="Calibri" panose="020F0502020204030204" pitchFamily="34" charset="0"/>
                <a:cs typeface="Calibri" panose="020F0502020204030204" pitchFamily="34" charset="0"/>
              </a:rPr>
              <a:t>Monday 2nd June and Friday 13</a:t>
            </a:r>
            <a:r>
              <a:rPr lang="en-US" sz="2000" baseline="30000" dirty="0">
                <a:solidFill>
                  <a:srgbClr val="2779F5"/>
                </a:solidFill>
                <a:latin typeface="Calibri" panose="020F0502020204030204" pitchFamily="34" charset="0"/>
                <a:cs typeface="Calibri" panose="020F0502020204030204" pitchFamily="34" charset="0"/>
              </a:rPr>
              <a:t>th</a:t>
            </a:r>
            <a:r>
              <a:rPr lang="en-US" sz="2000" dirty="0">
                <a:solidFill>
                  <a:srgbClr val="2779F5"/>
                </a:solidFill>
                <a:latin typeface="Calibri" panose="020F0502020204030204" pitchFamily="34" charset="0"/>
                <a:cs typeface="Calibri" panose="020F0502020204030204" pitchFamily="34" charset="0"/>
              </a:rPr>
              <a:t>  June 2025</a:t>
            </a:r>
            <a:r>
              <a:rPr lang="en-GB" sz="2000" dirty="0">
                <a:solidFill>
                  <a:srgbClr val="283593"/>
                </a:solidFill>
                <a:latin typeface="Calibri" panose="020F0502020204030204" pitchFamily="34" charset="0"/>
                <a:cs typeface="Calibri" panose="020F0502020204030204" pitchFamily="34" charset="0"/>
              </a:rPr>
              <a:t> </a:t>
            </a:r>
            <a:r>
              <a:rPr lang="en-GB" sz="2000" dirty="0">
                <a:latin typeface="Calibri" panose="020F0502020204030204" pitchFamily="34" charset="0"/>
                <a:cs typeface="Calibri" panose="020F0502020204030204" pitchFamily="34" charset="0"/>
              </a:rPr>
              <a:t>for schools to administer the check. </a:t>
            </a:r>
          </a:p>
          <a:p>
            <a:endParaRPr lang="en-GB" sz="2000" dirty="0">
              <a:latin typeface="Calibri" panose="020F0502020204030204" pitchFamily="34" charset="0"/>
              <a:cs typeface="Calibri" panose="020F0502020204030204" pitchFamily="34" charset="0"/>
            </a:endParaRPr>
          </a:p>
          <a:p>
            <a:r>
              <a:rPr lang="en-GB" sz="2000" dirty="0">
                <a:latin typeface="Calibri" panose="020F0502020204030204" pitchFamily="34" charset="0"/>
                <a:cs typeface="Calibri" panose="020F0502020204030204" pitchFamily="34" charset="0"/>
              </a:rPr>
              <a:t>There is </a:t>
            </a:r>
            <a:r>
              <a:rPr lang="en-GB" sz="2000" dirty="0">
                <a:solidFill>
                  <a:srgbClr val="2779F5"/>
                </a:solidFill>
                <a:latin typeface="Calibri" panose="020F0502020204030204" pitchFamily="34" charset="0"/>
                <a:cs typeface="Calibri" panose="020F0502020204030204" pitchFamily="34" charset="0"/>
              </a:rPr>
              <a:t>no set day</a:t>
            </a:r>
            <a:r>
              <a:rPr lang="en-GB" sz="2000" dirty="0">
                <a:solidFill>
                  <a:srgbClr val="283593"/>
                </a:solidFill>
                <a:latin typeface="Calibri" panose="020F0502020204030204" pitchFamily="34" charset="0"/>
                <a:cs typeface="Calibri" panose="020F0502020204030204" pitchFamily="34" charset="0"/>
              </a:rPr>
              <a:t> </a:t>
            </a:r>
            <a:r>
              <a:rPr lang="en-GB" sz="2000" dirty="0">
                <a:latin typeface="Calibri" panose="020F0502020204030204" pitchFamily="34" charset="0"/>
                <a:cs typeface="Calibri" panose="020F0502020204030204" pitchFamily="34" charset="0"/>
              </a:rPr>
              <a:t>to administer the check and children are not expected to take the check at the same time. </a:t>
            </a:r>
          </a:p>
          <a:p>
            <a:endParaRPr lang="en-GB" sz="2000" dirty="0">
              <a:latin typeface="Calibri" panose="020F0502020204030204" pitchFamily="34" charset="0"/>
              <a:cs typeface="Calibri" panose="020F0502020204030204" pitchFamily="34" charset="0"/>
            </a:endParaRPr>
          </a:p>
          <a:p>
            <a:r>
              <a:rPr lang="en-GB" sz="2000" dirty="0">
                <a:latin typeface="Calibri" panose="020F0502020204030204" pitchFamily="34" charset="0"/>
                <a:cs typeface="Calibri" panose="020F0502020204030204" pitchFamily="34" charset="0"/>
              </a:rPr>
              <a:t>All eligible Year 4 children in England will be required to take the check. </a:t>
            </a:r>
          </a:p>
        </p:txBody>
      </p:sp>
      <p:sp>
        <p:nvSpPr>
          <p:cNvPr id="4" name="Slide Number Placeholder 3">
            <a:extLst>
              <a:ext uri="{FF2B5EF4-FFF2-40B4-BE49-F238E27FC236}">
                <a16:creationId xmlns:a16="http://schemas.microsoft.com/office/drawing/2014/main" id="{2F64104A-9CEA-4A8A-9820-7E760A0A5BEC}"/>
              </a:ext>
            </a:extLst>
          </p:cNvPr>
          <p:cNvSpPr>
            <a:spLocks noGrp="1"/>
          </p:cNvSpPr>
          <p:nvPr>
            <p:ph type="sldNum" idx="12"/>
          </p:nvPr>
        </p:nvSpPr>
        <p:spPr/>
        <p:txBody>
          <a:bodyPr/>
          <a:lstStyle/>
          <a:p>
            <a:fld id="{00000000-1234-1234-1234-123412341234}" type="slidenum">
              <a:rPr lang="en" smtClean="0"/>
              <a:pPr/>
              <a:t>5</a:t>
            </a:fld>
            <a:endParaRPr lang="en"/>
          </a:p>
        </p:txBody>
      </p:sp>
    </p:spTree>
    <p:extLst>
      <p:ext uri="{BB962C8B-B14F-4D97-AF65-F5344CB8AC3E}">
        <p14:creationId xmlns:p14="http://schemas.microsoft.com/office/powerpoint/2010/main" val="3597353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F83F2-FA36-4DFD-B621-2C98558BC9C0}"/>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How the check is carried out</a:t>
            </a:r>
          </a:p>
        </p:txBody>
      </p:sp>
      <p:sp>
        <p:nvSpPr>
          <p:cNvPr id="3" name="Text Placeholder 2">
            <a:extLst>
              <a:ext uri="{FF2B5EF4-FFF2-40B4-BE49-F238E27FC236}">
                <a16:creationId xmlns:a16="http://schemas.microsoft.com/office/drawing/2014/main" id="{89C13669-280A-4D81-A4BF-82E5D42C2910}"/>
              </a:ext>
            </a:extLst>
          </p:cNvPr>
          <p:cNvSpPr>
            <a:spLocks noGrp="1"/>
          </p:cNvSpPr>
          <p:nvPr>
            <p:ph type="body" idx="1"/>
          </p:nvPr>
        </p:nvSpPr>
        <p:spPr>
          <a:xfrm>
            <a:off x="311700" y="739302"/>
            <a:ext cx="6877120" cy="3829573"/>
          </a:xfrm>
        </p:spPr>
        <p:txBody>
          <a:bodyPr/>
          <a:lstStyle/>
          <a:p>
            <a:r>
              <a:rPr lang="en-GB" dirty="0">
                <a:latin typeface="Arial" panose="020B0604020202020204" pitchFamily="34" charset="0"/>
                <a:cs typeface="Arial" panose="020B0604020202020204" pitchFamily="34" charset="0"/>
              </a:rPr>
              <a:t>The check will be </a:t>
            </a:r>
            <a:r>
              <a:rPr lang="en-GB" dirty="0">
                <a:solidFill>
                  <a:srgbClr val="283593"/>
                </a:solidFill>
                <a:latin typeface="Arial" panose="020B0604020202020204" pitchFamily="34" charset="0"/>
                <a:cs typeface="Arial" panose="020B0604020202020204" pitchFamily="34" charset="0"/>
              </a:rPr>
              <a:t>fully digital.</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Answers will be entered using on-screen number pad.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Usually, the check will take less than </a:t>
            </a:r>
            <a:r>
              <a:rPr lang="en-GB" dirty="0">
                <a:solidFill>
                  <a:srgbClr val="283593"/>
                </a:solidFill>
                <a:latin typeface="Arial" panose="020B0604020202020204" pitchFamily="34" charset="0"/>
                <a:cs typeface="Arial" panose="020B0604020202020204" pitchFamily="34" charset="0"/>
              </a:rPr>
              <a:t>5 minutes </a:t>
            </a:r>
            <a:r>
              <a:rPr lang="en-GB" dirty="0">
                <a:latin typeface="Arial" panose="020B0604020202020204" pitchFamily="34" charset="0"/>
                <a:cs typeface="Arial" panose="020B0604020202020204" pitchFamily="34" charset="0"/>
              </a:rPr>
              <a:t>for each child.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children will have </a:t>
            </a:r>
            <a:r>
              <a:rPr lang="en-GB" dirty="0">
                <a:solidFill>
                  <a:srgbClr val="283593"/>
                </a:solidFill>
                <a:latin typeface="Arial" panose="020B0604020202020204" pitchFamily="34" charset="0"/>
                <a:cs typeface="Arial" panose="020B0604020202020204" pitchFamily="34" charset="0"/>
              </a:rPr>
              <a:t>6 seconds </a:t>
            </a:r>
            <a:r>
              <a:rPr lang="en-GB" dirty="0">
                <a:latin typeface="Arial" panose="020B0604020202020204" pitchFamily="34" charset="0"/>
                <a:cs typeface="Arial" panose="020B0604020202020204" pitchFamily="34" charset="0"/>
              </a:rPr>
              <a:t>from the time the question appears to input their answer.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There will be a total of </a:t>
            </a:r>
            <a:r>
              <a:rPr lang="en-GB" dirty="0">
                <a:solidFill>
                  <a:srgbClr val="283593"/>
                </a:solidFill>
                <a:latin typeface="Arial" panose="020B0604020202020204" pitchFamily="34" charset="0"/>
                <a:cs typeface="Arial" panose="020B0604020202020204" pitchFamily="34" charset="0"/>
              </a:rPr>
              <a:t>25 questions </a:t>
            </a:r>
            <a:r>
              <a:rPr lang="en-GB" dirty="0">
                <a:latin typeface="Arial" panose="020B0604020202020204" pitchFamily="34" charset="0"/>
                <a:cs typeface="Arial" panose="020B0604020202020204" pitchFamily="34" charset="0"/>
              </a:rPr>
              <a:t>with a </a:t>
            </a:r>
            <a:r>
              <a:rPr lang="en-GB" dirty="0">
                <a:solidFill>
                  <a:srgbClr val="283593"/>
                </a:solidFill>
                <a:latin typeface="Arial" panose="020B0604020202020204" pitchFamily="34" charset="0"/>
                <a:cs typeface="Arial" panose="020B0604020202020204" pitchFamily="34" charset="0"/>
              </a:rPr>
              <a:t>3 second pause </a:t>
            </a:r>
            <a:r>
              <a:rPr lang="en-GB" dirty="0">
                <a:latin typeface="Arial" panose="020B0604020202020204" pitchFamily="34" charset="0"/>
                <a:cs typeface="Arial" panose="020B0604020202020204" pitchFamily="34" charset="0"/>
              </a:rPr>
              <a:t>in-between questions.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There will be </a:t>
            </a:r>
            <a:r>
              <a:rPr lang="en-GB" dirty="0">
                <a:solidFill>
                  <a:srgbClr val="283593"/>
                </a:solidFill>
                <a:latin typeface="Arial" panose="020B0604020202020204" pitchFamily="34" charset="0"/>
                <a:cs typeface="Arial" panose="020B0604020202020204" pitchFamily="34" charset="0"/>
              </a:rPr>
              <a:t>3 practice questions</a:t>
            </a:r>
            <a:r>
              <a:rPr lang="en-GB" dirty="0">
                <a:latin typeface="Arial" panose="020B0604020202020204" pitchFamily="34" charset="0"/>
                <a:cs typeface="Arial" panose="020B0604020202020204" pitchFamily="34" charset="0"/>
              </a:rPr>
              <a:t> before the check begins. </a:t>
            </a:r>
          </a:p>
        </p:txBody>
      </p:sp>
      <p:sp>
        <p:nvSpPr>
          <p:cNvPr id="4" name="Slide Number Placeholder 3">
            <a:extLst>
              <a:ext uri="{FF2B5EF4-FFF2-40B4-BE49-F238E27FC236}">
                <a16:creationId xmlns:a16="http://schemas.microsoft.com/office/drawing/2014/main" id="{9AA290D9-9723-4BAF-8892-D79978FE90B1}"/>
              </a:ext>
            </a:extLst>
          </p:cNvPr>
          <p:cNvSpPr>
            <a:spLocks noGrp="1"/>
          </p:cNvSpPr>
          <p:nvPr>
            <p:ph type="sldNum" idx="12"/>
          </p:nvPr>
        </p:nvSpPr>
        <p:spPr/>
        <p:txBody>
          <a:bodyPr/>
          <a:lstStyle/>
          <a:p>
            <a:fld id="{00000000-1234-1234-1234-123412341234}" type="slidenum">
              <a:rPr lang="en" smtClean="0"/>
              <a:pPr/>
              <a:t>6</a:t>
            </a:fld>
            <a:endParaRPr lang="en"/>
          </a:p>
        </p:txBody>
      </p:sp>
    </p:spTree>
    <p:extLst>
      <p:ext uri="{BB962C8B-B14F-4D97-AF65-F5344CB8AC3E}">
        <p14:creationId xmlns:p14="http://schemas.microsoft.com/office/powerpoint/2010/main" val="2472917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D645C-1A8E-4545-B5E3-0D35AB70D79D}"/>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The check questions</a:t>
            </a:r>
          </a:p>
        </p:txBody>
      </p:sp>
      <p:sp>
        <p:nvSpPr>
          <p:cNvPr id="3" name="Text Placeholder 2">
            <a:extLst>
              <a:ext uri="{FF2B5EF4-FFF2-40B4-BE49-F238E27FC236}">
                <a16:creationId xmlns:a16="http://schemas.microsoft.com/office/drawing/2014/main" id="{CED8827C-A97D-4A89-A652-1141303DD6C2}"/>
              </a:ext>
            </a:extLst>
          </p:cNvPr>
          <p:cNvSpPr>
            <a:spLocks noGrp="1"/>
          </p:cNvSpPr>
          <p:nvPr>
            <p:ph type="body" idx="1"/>
          </p:nvPr>
        </p:nvSpPr>
        <p:spPr>
          <a:xfrm>
            <a:off x="311700" y="739302"/>
            <a:ext cx="6914290" cy="3829573"/>
          </a:xfrm>
        </p:spPr>
        <p:txBody>
          <a:bodyPr/>
          <a:lstStyle/>
          <a:p>
            <a:r>
              <a:rPr lang="en-GB" dirty="0">
                <a:latin typeface="Arial" panose="020B0604020202020204" pitchFamily="34" charset="0"/>
                <a:cs typeface="Arial" panose="020B0604020202020204" pitchFamily="34" charset="0"/>
              </a:rPr>
              <a:t>Each child will be </a:t>
            </a:r>
            <a:r>
              <a:rPr lang="en-GB" dirty="0">
                <a:solidFill>
                  <a:srgbClr val="283593"/>
                </a:solidFill>
                <a:latin typeface="Arial" panose="020B0604020202020204" pitchFamily="34" charset="0"/>
                <a:cs typeface="Arial" panose="020B0604020202020204" pitchFamily="34" charset="0"/>
              </a:rPr>
              <a:t>randomly assigned </a:t>
            </a:r>
            <a:r>
              <a:rPr lang="en-GB" dirty="0">
                <a:latin typeface="Arial" panose="020B0604020202020204" pitchFamily="34" charset="0"/>
                <a:cs typeface="Arial" panose="020B0604020202020204" pitchFamily="34" charset="0"/>
              </a:rPr>
              <a:t>a set of questions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There will only be </a:t>
            </a:r>
            <a:r>
              <a:rPr lang="en-GB" dirty="0">
                <a:solidFill>
                  <a:srgbClr val="283593"/>
                </a:solidFill>
                <a:latin typeface="Arial" panose="020B0604020202020204" pitchFamily="34" charset="0"/>
                <a:cs typeface="Arial" panose="020B0604020202020204" pitchFamily="34" charset="0"/>
              </a:rPr>
              <a:t>multiplication</a:t>
            </a:r>
            <a:r>
              <a:rPr lang="en-GB" dirty="0">
                <a:latin typeface="Arial" panose="020B0604020202020204" pitchFamily="34" charset="0"/>
                <a:cs typeface="Arial" panose="020B0604020202020204" pitchFamily="34" charset="0"/>
              </a:rPr>
              <a:t> questions in the check, not division facts.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6, 7, 8, 9 and 12 times tables are </a:t>
            </a:r>
            <a:r>
              <a:rPr lang="en-GB" dirty="0">
                <a:solidFill>
                  <a:srgbClr val="283593"/>
                </a:solidFill>
                <a:latin typeface="Arial" panose="020B0604020202020204" pitchFamily="34" charset="0"/>
                <a:cs typeface="Arial" panose="020B0604020202020204" pitchFamily="34" charset="0"/>
              </a:rPr>
              <a:t>more likely </a:t>
            </a:r>
            <a:r>
              <a:rPr lang="en-GB" dirty="0">
                <a:latin typeface="Arial" panose="020B0604020202020204" pitchFamily="34" charset="0"/>
                <a:cs typeface="Arial" panose="020B0604020202020204" pitchFamily="34" charset="0"/>
              </a:rPr>
              <a:t>to be asked.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Reversal of questions (e.g. 8 x 6 and 6 x 8) will not be asked in the same check.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Children will not see their individual results when they complete the check.</a:t>
            </a:r>
          </a:p>
        </p:txBody>
      </p:sp>
      <p:sp>
        <p:nvSpPr>
          <p:cNvPr id="4" name="Slide Number Placeholder 3">
            <a:extLst>
              <a:ext uri="{FF2B5EF4-FFF2-40B4-BE49-F238E27FC236}">
                <a16:creationId xmlns:a16="http://schemas.microsoft.com/office/drawing/2014/main" id="{68D90E41-AD23-4E51-83E7-C36BC23F0795}"/>
              </a:ext>
            </a:extLst>
          </p:cNvPr>
          <p:cNvSpPr>
            <a:spLocks noGrp="1"/>
          </p:cNvSpPr>
          <p:nvPr>
            <p:ph type="sldNum" idx="12"/>
          </p:nvPr>
        </p:nvSpPr>
        <p:spPr/>
        <p:txBody>
          <a:bodyPr/>
          <a:lstStyle/>
          <a:p>
            <a:fld id="{00000000-1234-1234-1234-123412341234}" type="slidenum">
              <a:rPr lang="en" smtClean="0"/>
              <a:pPr/>
              <a:t>7</a:t>
            </a:fld>
            <a:endParaRPr lang="en"/>
          </a:p>
        </p:txBody>
      </p:sp>
    </p:spTree>
    <p:extLst>
      <p:ext uri="{BB962C8B-B14F-4D97-AF65-F5344CB8AC3E}">
        <p14:creationId xmlns:p14="http://schemas.microsoft.com/office/powerpoint/2010/main" val="1134475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E8A55-DF60-4178-8CFB-91304C208F69}"/>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More information about the questions</a:t>
            </a:r>
          </a:p>
        </p:txBody>
      </p:sp>
      <p:sp>
        <p:nvSpPr>
          <p:cNvPr id="3" name="Text Placeholder 2">
            <a:extLst>
              <a:ext uri="{FF2B5EF4-FFF2-40B4-BE49-F238E27FC236}">
                <a16:creationId xmlns:a16="http://schemas.microsoft.com/office/drawing/2014/main" id="{960784D9-6E2C-448F-9E26-E89CF355E652}"/>
              </a:ext>
            </a:extLst>
          </p:cNvPr>
          <p:cNvSpPr>
            <a:spLocks noGrp="1"/>
          </p:cNvSpPr>
          <p:nvPr>
            <p:ph type="body" idx="1"/>
          </p:nvPr>
        </p:nvSpPr>
        <p:spPr>
          <a:xfrm>
            <a:off x="311700" y="739303"/>
            <a:ext cx="6996066" cy="915326"/>
          </a:xfrm>
        </p:spPr>
        <p:txBody>
          <a:bodyPr/>
          <a:lstStyle/>
          <a:p>
            <a:pPr marL="114300" indent="0">
              <a:buNone/>
            </a:pPr>
            <a:r>
              <a:rPr lang="en-US" dirty="0">
                <a:latin typeface="Arial" panose="020B0604020202020204" pitchFamily="34" charset="0"/>
                <a:cs typeface="Arial" panose="020B0604020202020204" pitchFamily="34" charset="0"/>
              </a:rPr>
              <a:t>The Standards and Testing Agency (STA) state that they are classifying the multiplication tables by the first number in the question. For example, 8 x 3 would fall within the 8 times table.</a:t>
            </a:r>
          </a:p>
        </p:txBody>
      </p:sp>
      <p:sp>
        <p:nvSpPr>
          <p:cNvPr id="4" name="Slide Number Placeholder 3">
            <a:extLst>
              <a:ext uri="{FF2B5EF4-FFF2-40B4-BE49-F238E27FC236}">
                <a16:creationId xmlns:a16="http://schemas.microsoft.com/office/drawing/2014/main" id="{14001AEB-E7A3-4522-A560-AB191DD3E168}"/>
              </a:ext>
            </a:extLst>
          </p:cNvPr>
          <p:cNvSpPr>
            <a:spLocks noGrp="1"/>
          </p:cNvSpPr>
          <p:nvPr>
            <p:ph type="sldNum" idx="12"/>
          </p:nvPr>
        </p:nvSpPr>
        <p:spPr/>
        <p:txBody>
          <a:bodyPr/>
          <a:lstStyle/>
          <a:p>
            <a:fld id="{00000000-1234-1234-1234-123412341234}" type="slidenum">
              <a:rPr lang="en" smtClean="0"/>
              <a:pPr/>
              <a:t>8</a:t>
            </a:fld>
            <a:endParaRPr lang="en"/>
          </a:p>
        </p:txBody>
      </p:sp>
      <p:pic>
        <p:nvPicPr>
          <p:cNvPr id="5" name="Picture 2" descr="2018 Times Tables and Multiplciation Check Table">
            <a:extLst>
              <a:ext uri="{FF2B5EF4-FFF2-40B4-BE49-F238E27FC236}">
                <a16:creationId xmlns:a16="http://schemas.microsoft.com/office/drawing/2014/main" id="{9186064E-7386-4D37-8C83-88225406AEE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017" r="29270" b="5548"/>
          <a:stretch/>
        </p:blipFill>
        <p:spPr bwMode="auto">
          <a:xfrm>
            <a:off x="2786972" y="1713178"/>
            <a:ext cx="3570055" cy="3223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4128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C0585-3A52-4807-99CA-3D27B4E24174}"/>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How best to prepare your child for the check</a:t>
            </a:r>
          </a:p>
        </p:txBody>
      </p:sp>
      <p:sp>
        <p:nvSpPr>
          <p:cNvPr id="3" name="Text Placeholder 2">
            <a:extLst>
              <a:ext uri="{FF2B5EF4-FFF2-40B4-BE49-F238E27FC236}">
                <a16:creationId xmlns:a16="http://schemas.microsoft.com/office/drawing/2014/main" id="{EDA67E56-F426-4278-A0D4-FFF762DCDFC7}"/>
              </a:ext>
            </a:extLst>
          </p:cNvPr>
          <p:cNvSpPr>
            <a:spLocks noGrp="1"/>
          </p:cNvSpPr>
          <p:nvPr>
            <p:ph type="body" idx="1"/>
          </p:nvPr>
        </p:nvSpPr>
        <p:spPr>
          <a:xfrm>
            <a:off x="311700" y="739302"/>
            <a:ext cx="7352905" cy="4317515"/>
          </a:xfrm>
        </p:spPr>
        <p:txBody>
          <a:bodyPr/>
          <a:lstStyle/>
          <a:p>
            <a:pPr>
              <a:buClr>
                <a:srgbClr val="92D050"/>
              </a:buClr>
              <a:buSzPct val="100000"/>
              <a:buFont typeface="Arial" panose="020B0604020202020204" pitchFamily="34" charset="0"/>
              <a:buChar char="•"/>
            </a:pPr>
            <a:r>
              <a:rPr lang="en-GB" sz="2000" dirty="0">
                <a:latin typeface="Calibri" panose="020F0502020204030204" pitchFamily="34" charset="0"/>
                <a:cs typeface="Calibri" panose="020F0502020204030204" pitchFamily="34" charset="0"/>
              </a:rPr>
              <a:t>Remind them that the check should last no more than 5 minutes.</a:t>
            </a:r>
          </a:p>
          <a:p>
            <a:pPr>
              <a:buClr>
                <a:srgbClr val="92D050"/>
              </a:buClr>
              <a:buSzPct val="100000"/>
              <a:buFont typeface="Arial" panose="020B0604020202020204" pitchFamily="34" charset="0"/>
              <a:buChar char="•"/>
            </a:pPr>
            <a:endParaRPr lang="en-GB" sz="2000" dirty="0">
              <a:latin typeface="Calibri" panose="020F0502020204030204" pitchFamily="34" charset="0"/>
              <a:cs typeface="Calibri" panose="020F0502020204030204" pitchFamily="34" charset="0"/>
            </a:endParaRPr>
          </a:p>
          <a:p>
            <a:pPr>
              <a:buClr>
                <a:srgbClr val="92D050"/>
              </a:buClr>
              <a:buSzPct val="100000"/>
              <a:buFont typeface="Arial" panose="020B0604020202020204" pitchFamily="34" charset="0"/>
              <a:buChar char="•"/>
            </a:pPr>
            <a:r>
              <a:rPr lang="en-GB" sz="2000" dirty="0">
                <a:latin typeface="Calibri" panose="020F0502020204030204" pitchFamily="34" charset="0"/>
                <a:cs typeface="Calibri" panose="020F0502020204030204" pitchFamily="34" charset="0"/>
              </a:rPr>
              <a:t>If you want to go over times tables, make them fun.</a:t>
            </a:r>
          </a:p>
          <a:p>
            <a:pPr>
              <a:buClr>
                <a:srgbClr val="92D050"/>
              </a:buClr>
              <a:buSzPct val="100000"/>
              <a:buFont typeface="Arial" panose="020B0604020202020204" pitchFamily="34" charset="0"/>
              <a:buChar char="•"/>
            </a:pPr>
            <a:endParaRPr lang="en-GB" sz="2000" dirty="0">
              <a:latin typeface="Calibri" panose="020F0502020204030204" pitchFamily="34" charset="0"/>
              <a:cs typeface="Calibri" panose="020F0502020204030204" pitchFamily="34" charset="0"/>
            </a:endParaRPr>
          </a:p>
          <a:p>
            <a:pPr marR="0" lvl="0" algn="l" defTabSz="914400" rtl="0" eaLnBrk="1" fontAlgn="auto" latinLnBrk="0" hangingPunct="1">
              <a:lnSpc>
                <a:spcPct val="115000"/>
              </a:lnSpc>
              <a:spcBef>
                <a:spcPts val="0"/>
              </a:spcBef>
              <a:spcAft>
                <a:spcPts val="0"/>
              </a:spcAft>
              <a:buClr>
                <a:srgbClr val="92D050"/>
              </a:buClr>
              <a:buSzPct val="100000"/>
              <a:buFont typeface="Arial" panose="020B0604020202020204" pitchFamily="34" charset="0"/>
              <a:buChar char="•"/>
              <a:tabLst/>
              <a:defRPr/>
            </a:pPr>
            <a:r>
              <a:rPr kumimoji="0" lang="en-GB" sz="2000" b="0" i="0" u="none" strike="noStrike" kern="0" cap="none" spc="0" normalizeH="0" baseline="0" noProof="0" dirty="0">
                <a:ln>
                  <a:noFill/>
                </a:ln>
                <a:effectLst/>
                <a:uLnTx/>
                <a:uFillTx/>
                <a:latin typeface="Calibri" panose="020F0502020204030204" pitchFamily="34" charset="0"/>
                <a:cs typeface="Calibri" panose="020F0502020204030204" pitchFamily="34" charset="0"/>
                <a:sym typeface="Nunito"/>
              </a:rPr>
              <a:t>If you have any concerns, talk to your child’s teacher. </a:t>
            </a:r>
          </a:p>
          <a:p>
            <a:pPr marR="0" lvl="0" algn="l" defTabSz="914400" rtl="0" eaLnBrk="1" fontAlgn="auto" latinLnBrk="0" hangingPunct="1">
              <a:lnSpc>
                <a:spcPct val="115000"/>
              </a:lnSpc>
              <a:spcBef>
                <a:spcPts val="0"/>
              </a:spcBef>
              <a:spcAft>
                <a:spcPts val="0"/>
              </a:spcAft>
              <a:buClr>
                <a:srgbClr val="92D050"/>
              </a:buClr>
              <a:buSzPct val="100000"/>
              <a:buFont typeface="Arial" panose="020B0604020202020204" pitchFamily="34" charset="0"/>
              <a:buChar char="•"/>
              <a:tabLst/>
              <a:defRPr/>
            </a:pPr>
            <a:endParaRPr kumimoji="0" lang="en-GB" sz="2000" b="0" i="0" u="none" strike="noStrike" kern="0" cap="none" spc="0" normalizeH="0" baseline="0" noProof="0" dirty="0">
              <a:ln>
                <a:noFill/>
              </a:ln>
              <a:effectLst/>
              <a:uLnTx/>
              <a:uFillTx/>
              <a:latin typeface="Calibri" panose="020F0502020204030204" pitchFamily="34" charset="0"/>
              <a:cs typeface="Calibri" panose="020F0502020204030204" pitchFamily="34" charset="0"/>
              <a:sym typeface="Nunito"/>
            </a:endParaRPr>
          </a:p>
          <a:p>
            <a:pPr marR="0" lvl="0" algn="l" defTabSz="914400" rtl="0" eaLnBrk="1" fontAlgn="auto" latinLnBrk="0" hangingPunct="1">
              <a:lnSpc>
                <a:spcPct val="115000"/>
              </a:lnSpc>
              <a:spcBef>
                <a:spcPts val="0"/>
              </a:spcBef>
              <a:spcAft>
                <a:spcPts val="0"/>
              </a:spcAft>
              <a:buClr>
                <a:srgbClr val="92D050"/>
              </a:buClr>
              <a:buSzPct val="100000"/>
              <a:buFont typeface="Arial" panose="020B0604020202020204" pitchFamily="34" charset="0"/>
              <a:buChar char="•"/>
              <a:tabLst/>
              <a:defRPr/>
            </a:pPr>
            <a:r>
              <a:rPr lang="en-GB" sz="2000" dirty="0">
                <a:latin typeface="Calibri" panose="020F0502020204030204" pitchFamily="34" charset="0"/>
                <a:cs typeface="Calibri" panose="020F0502020204030204" pitchFamily="34" charset="0"/>
              </a:rPr>
              <a:t>If your child has any concerns, encourage them to talk to a trusted adult (for example, yourself, their teacher).</a:t>
            </a:r>
          </a:p>
          <a:p>
            <a:pPr marR="0" lvl="0" algn="l" defTabSz="914400" rtl="0" eaLnBrk="1" fontAlgn="auto" latinLnBrk="0" hangingPunct="1">
              <a:lnSpc>
                <a:spcPct val="115000"/>
              </a:lnSpc>
              <a:spcBef>
                <a:spcPts val="0"/>
              </a:spcBef>
              <a:spcAft>
                <a:spcPts val="0"/>
              </a:spcAft>
              <a:buClr>
                <a:srgbClr val="92D050"/>
              </a:buClr>
              <a:buSzPct val="100000"/>
              <a:buFont typeface="Arial" panose="020B0604020202020204" pitchFamily="34" charset="0"/>
              <a:buChar char="•"/>
              <a:tabLst/>
              <a:defRPr/>
            </a:pPr>
            <a:endParaRPr lang="en-GB" sz="2000" dirty="0">
              <a:latin typeface="Calibri" panose="020F0502020204030204" pitchFamily="34" charset="0"/>
              <a:cs typeface="Calibri" panose="020F0502020204030204" pitchFamily="34" charset="0"/>
            </a:endParaRPr>
          </a:p>
          <a:p>
            <a:pPr marR="0" lvl="0" algn="l" defTabSz="914400" rtl="0" eaLnBrk="1" fontAlgn="auto" latinLnBrk="0" hangingPunct="1">
              <a:lnSpc>
                <a:spcPct val="115000"/>
              </a:lnSpc>
              <a:spcBef>
                <a:spcPts val="0"/>
              </a:spcBef>
              <a:spcAft>
                <a:spcPts val="0"/>
              </a:spcAft>
              <a:buClr>
                <a:srgbClr val="92D050"/>
              </a:buClr>
              <a:buSzPct val="100000"/>
              <a:buFont typeface="Arial" panose="020B0604020202020204" pitchFamily="34" charset="0"/>
              <a:buChar char="•"/>
              <a:tabLst/>
              <a:defRPr/>
            </a:pPr>
            <a:r>
              <a:rPr kumimoji="0" lang="en-US" sz="2000" b="0" i="0" u="none" strike="noStrike" kern="0" cap="none" spc="0" normalizeH="0" baseline="0" noProof="0" dirty="0">
                <a:ln>
                  <a:noFill/>
                </a:ln>
                <a:effectLst/>
                <a:uLnTx/>
                <a:uFillTx/>
                <a:latin typeface="Calibri" panose="020F0502020204030204" pitchFamily="34" charset="0"/>
                <a:cs typeface="Calibri" panose="020F0502020204030204" pitchFamily="34" charset="0"/>
                <a:sym typeface="Nunito"/>
              </a:rPr>
              <a:t>Encourage</a:t>
            </a:r>
            <a:r>
              <a:rPr kumimoji="0" lang="en-US" sz="2000" b="0" i="0" u="none" strike="noStrike" kern="0" cap="none" spc="0" normalizeH="0" noProof="0" dirty="0">
                <a:ln>
                  <a:noFill/>
                </a:ln>
                <a:effectLst/>
                <a:uLnTx/>
                <a:uFillTx/>
                <a:latin typeface="Calibri" panose="020F0502020204030204" pitchFamily="34" charset="0"/>
                <a:cs typeface="Calibri" panose="020F0502020204030204" pitchFamily="34" charset="0"/>
                <a:sym typeface="Nunito"/>
              </a:rPr>
              <a:t> your child to play TT </a:t>
            </a:r>
            <a:r>
              <a:rPr kumimoji="0" lang="en-US" sz="2000" b="0" i="0" u="none" strike="noStrike" kern="0" cap="none" spc="0" normalizeH="0" noProof="0" dirty="0" err="1">
                <a:ln>
                  <a:noFill/>
                </a:ln>
                <a:effectLst/>
                <a:uLnTx/>
                <a:uFillTx/>
                <a:latin typeface="Calibri" panose="020F0502020204030204" pitchFamily="34" charset="0"/>
                <a:cs typeface="Calibri" panose="020F0502020204030204" pitchFamily="34" charset="0"/>
                <a:sym typeface="Nunito"/>
              </a:rPr>
              <a:t>Rockstars</a:t>
            </a:r>
            <a:r>
              <a:rPr kumimoji="0" lang="en-US" sz="2000" b="0" i="0" u="none" strike="noStrike" kern="0" cap="none" spc="0" normalizeH="0" noProof="0" dirty="0">
                <a:ln>
                  <a:noFill/>
                </a:ln>
                <a:effectLst/>
                <a:uLnTx/>
                <a:uFillTx/>
                <a:latin typeface="Calibri" panose="020F0502020204030204" pitchFamily="34" charset="0"/>
                <a:cs typeface="Calibri" panose="020F0502020204030204" pitchFamily="34" charset="0"/>
                <a:sym typeface="Nunito"/>
              </a:rPr>
              <a:t> regularly ideally 10-15 minutes a day!</a:t>
            </a:r>
            <a:endParaRPr lang="en-US" sz="2000" kern="0" dirty="0">
              <a:latin typeface="Calibri" panose="020F0502020204030204" pitchFamily="34" charset="0"/>
              <a:cs typeface="Calibri" panose="020F0502020204030204" pitchFamily="34" charset="0"/>
            </a:endParaRPr>
          </a:p>
          <a:p>
            <a:pPr marL="114300" lvl="0" indent="0" defTabSz="914400">
              <a:lnSpc>
                <a:spcPct val="115000"/>
              </a:lnSpc>
              <a:buClr>
                <a:srgbClr val="595959"/>
              </a:buClr>
              <a:buNone/>
              <a:defRPr/>
            </a:pPr>
            <a:endParaRPr lang="en-US" kern="0" dirty="0">
              <a:solidFill>
                <a:srgbClr val="000000"/>
              </a:solidFill>
              <a:latin typeface="Arial"/>
            </a:endParaRPr>
          </a:p>
          <a:p>
            <a:pPr marL="114300" lvl="0" indent="0" defTabSz="914400">
              <a:lnSpc>
                <a:spcPct val="115000"/>
              </a:lnSpc>
              <a:buClr>
                <a:srgbClr val="595959"/>
              </a:buClr>
              <a:buNone/>
              <a:defRPr/>
            </a:pPr>
            <a:endParaRPr kumimoji="0" lang="en-US" sz="1600" b="0" i="0" u="none" strike="noStrike" kern="0" cap="none" spc="0" normalizeH="0" baseline="0" noProof="0" dirty="0">
              <a:ln>
                <a:noFill/>
              </a:ln>
              <a:solidFill>
                <a:srgbClr val="000000"/>
              </a:solidFill>
              <a:effectLst/>
              <a:uLnTx/>
              <a:uFillTx/>
              <a:latin typeface="Arial"/>
              <a:sym typeface="Nunito"/>
            </a:endParaRPr>
          </a:p>
        </p:txBody>
      </p:sp>
      <p:sp>
        <p:nvSpPr>
          <p:cNvPr id="4" name="Slide Number Placeholder 3">
            <a:extLst>
              <a:ext uri="{FF2B5EF4-FFF2-40B4-BE49-F238E27FC236}">
                <a16:creationId xmlns:a16="http://schemas.microsoft.com/office/drawing/2014/main" id="{CB94E921-B44C-4A0D-81C0-F1CF77A5B892}"/>
              </a:ext>
            </a:extLst>
          </p:cNvPr>
          <p:cNvSpPr>
            <a:spLocks noGrp="1"/>
          </p:cNvSpPr>
          <p:nvPr>
            <p:ph type="sldNum" idx="12"/>
          </p:nvPr>
        </p:nvSpPr>
        <p:spPr/>
        <p:txBody>
          <a:bodyPr/>
          <a:lstStyle/>
          <a:p>
            <a:fld id="{00000000-1234-1234-1234-123412341234}" type="slidenum">
              <a:rPr lang="en" smtClean="0"/>
              <a:pPr/>
              <a:t>9</a:t>
            </a:fld>
            <a:endParaRPr lang="en"/>
          </a:p>
        </p:txBody>
      </p:sp>
    </p:spTree>
    <p:extLst>
      <p:ext uri="{BB962C8B-B14F-4D97-AF65-F5344CB8AC3E}">
        <p14:creationId xmlns:p14="http://schemas.microsoft.com/office/powerpoint/2010/main" val="176078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year-4-multiplication-tables-check-2022-information-for-parents (7)</Template>
  <TotalTime>175</TotalTime>
  <Words>1350</Words>
  <Application>Microsoft Office PowerPoint</Application>
  <PresentationFormat>On-screen Show (16:9)</PresentationFormat>
  <Paragraphs>108</Paragraphs>
  <Slides>14</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Trebuchet MS</vt:lpstr>
      <vt:lpstr>Wingdings 3</vt:lpstr>
      <vt:lpstr>Nunito Sans Light</vt:lpstr>
      <vt:lpstr>Nunito</vt:lpstr>
      <vt:lpstr>Facet</vt:lpstr>
      <vt:lpstr>Year 4 Multiplication Tables Check 2025 Presentation for Parents &amp; Guardians</vt:lpstr>
      <vt:lpstr>Why are times tables so important?</vt:lpstr>
      <vt:lpstr>Times Tables Expectations for your child</vt:lpstr>
      <vt:lpstr>Important information about multiplication tables check (MTC)</vt:lpstr>
      <vt:lpstr>When the check will take place</vt:lpstr>
      <vt:lpstr>How the check is carried out</vt:lpstr>
      <vt:lpstr>The check questions</vt:lpstr>
      <vt:lpstr>More information about the questions</vt:lpstr>
      <vt:lpstr>How best to prepare your child for the check</vt:lpstr>
      <vt:lpstr>TT Rockstars</vt:lpstr>
      <vt:lpstr>PowerPoint Presentation</vt:lpstr>
      <vt:lpstr>Multiplication is commutative</vt:lpstr>
      <vt:lpstr>Will I receive feedback on my child’s check? </vt:lpstr>
      <vt:lpstr>Any Questions </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4 Multiplication Tables Check 2022 Presentation for Parents, Carers &amp; Guardians</dc:title>
  <dc:creator>FMarsh</dc:creator>
  <cp:lastModifiedBy>Mrs Driscoll</cp:lastModifiedBy>
  <cp:revision>14</cp:revision>
  <dcterms:created xsi:type="dcterms:W3CDTF">2022-03-11T14:05:29Z</dcterms:created>
  <dcterms:modified xsi:type="dcterms:W3CDTF">2025-03-10T15:18:50Z</dcterms:modified>
</cp:coreProperties>
</file>