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77" r:id="rId3"/>
    <p:sldId id="285" r:id="rId4"/>
    <p:sldId id="286" r:id="rId5"/>
    <p:sldId id="287" r:id="rId6"/>
    <p:sldId id="291" r:id="rId7"/>
    <p:sldId id="296" r:id="rId8"/>
    <p:sldId id="293" r:id="rId9"/>
    <p:sldId id="290" r:id="rId10"/>
    <p:sldId id="298" r:id="rId11"/>
    <p:sldId id="259" r:id="rId12"/>
    <p:sldId id="262" r:id="rId13"/>
    <p:sldId id="279" r:id="rId14"/>
    <p:sldId id="280" r:id="rId15"/>
    <p:sldId id="260" r:id="rId16"/>
    <p:sldId id="271" r:id="rId17"/>
    <p:sldId id="281" r:id="rId18"/>
    <p:sldId id="263" r:id="rId19"/>
    <p:sldId id="267" r:id="rId20"/>
    <p:sldId id="282" r:id="rId21"/>
    <p:sldId id="283" r:id="rId22"/>
    <p:sldId id="284"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4C6D36-E014-4608-A0BD-05455E03F018}" type="datetimeFigureOut">
              <a:rPr lang="en-GB" smtClean="0"/>
              <a:t>07/09/2024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F9D51F-A551-4014-B060-D2299D242696}" type="slidenum">
              <a:rPr lang="en-GB" smtClean="0"/>
              <a:t>‹#›</a:t>
            </a:fld>
            <a:endParaRPr lang="en-GB"/>
          </a:p>
        </p:txBody>
      </p:sp>
    </p:spTree>
    <p:extLst>
      <p:ext uri="{BB962C8B-B14F-4D97-AF65-F5344CB8AC3E}">
        <p14:creationId xmlns:p14="http://schemas.microsoft.com/office/powerpoint/2010/main" val="3436319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5159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7500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0453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3899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9C5D3-9C78-4DDA-91CC-6BF3BAF76F89}" type="datetimeFigureOut">
              <a:rPr lang="en-GB" smtClean="0"/>
              <a:t>07/09/2024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74514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9C5D3-9C78-4DDA-91CC-6BF3BAF76F89}"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192919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9C5D3-9C78-4DDA-91CC-6BF3BAF76F89}" type="datetimeFigureOut">
              <a:rPr lang="en-GB" smtClean="0"/>
              <a:t>07/09/2024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26089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9C5D3-9C78-4DDA-91CC-6BF3BAF76F89}" type="datetimeFigureOut">
              <a:rPr lang="en-GB" smtClean="0"/>
              <a:t>07/09/2024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0599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9C5D3-9C78-4DDA-91CC-6BF3BAF76F89}" type="datetimeFigureOut">
              <a:rPr lang="en-GB" smtClean="0"/>
              <a:t>07/09/2024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7055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8538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07/09/2024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1863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9C5D3-9C78-4DDA-91CC-6BF3BAF76F89}" type="datetimeFigureOut">
              <a:rPr lang="en-GB" smtClean="0"/>
              <a:t>07/09/2024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48B56-726B-4B65-8233-F315D7748284}" type="slidenum">
              <a:rPr lang="en-GB" smtClean="0"/>
              <a:t>‹#›</a:t>
            </a:fld>
            <a:endParaRPr lang="en-GB"/>
          </a:p>
        </p:txBody>
      </p:sp>
    </p:spTree>
    <p:extLst>
      <p:ext uri="{BB962C8B-B14F-4D97-AF65-F5344CB8AC3E}">
        <p14:creationId xmlns:p14="http://schemas.microsoft.com/office/powerpoint/2010/main" val="138305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lay.edshed.com/en-gb/login"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3709" y="1070583"/>
            <a:ext cx="9144000" cy="2387600"/>
          </a:xfrm>
        </p:spPr>
        <p:txBody>
          <a:bodyPr/>
          <a:lstStyle/>
          <a:p>
            <a:r>
              <a:rPr lang="en-GB" b="1" dirty="0">
                <a:solidFill>
                  <a:srgbClr val="00B050"/>
                </a:solidFill>
              </a:rPr>
              <a:t>Welcome to BADGERS class </a:t>
            </a:r>
          </a:p>
        </p:txBody>
      </p:sp>
      <p:sp>
        <p:nvSpPr>
          <p:cNvPr id="3" name="Subtitle 2"/>
          <p:cNvSpPr>
            <a:spLocks noGrp="1"/>
          </p:cNvSpPr>
          <p:nvPr>
            <p:ph type="subTitle" idx="1"/>
          </p:nvPr>
        </p:nvSpPr>
        <p:spPr>
          <a:xfrm>
            <a:off x="114103" y="3325906"/>
            <a:ext cx="11897788" cy="2950203"/>
          </a:xfrm>
        </p:spPr>
        <p:txBody>
          <a:bodyPr>
            <a:noAutofit/>
          </a:bodyPr>
          <a:lstStyle/>
          <a:p>
            <a:r>
              <a:rPr lang="en-GB" sz="6000" dirty="0"/>
              <a:t>         </a:t>
            </a:r>
            <a:r>
              <a:rPr lang="en-GB" sz="4400" dirty="0"/>
              <a:t>Your teacher is Mrs Driscoll </a:t>
            </a:r>
          </a:p>
          <a:p>
            <a:r>
              <a:rPr lang="en-GB" sz="4400" dirty="0"/>
              <a:t>Your teaching assistant is Mrs Turner</a:t>
            </a:r>
          </a:p>
          <a:p>
            <a:r>
              <a:rPr lang="en-GB" sz="4400" dirty="0"/>
              <a:t>Miss Chan will also be completing her teacher training with Badgers class this year.</a:t>
            </a:r>
          </a:p>
          <a:p>
            <a:endParaRPr lang="en-GB"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17010" cy="2182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3" y="2241957"/>
            <a:ext cx="2127073" cy="2127073"/>
          </a:xfrm>
          <a:prstGeom prst="rect">
            <a:avLst/>
          </a:prstGeom>
        </p:spPr>
      </p:pic>
    </p:spTree>
    <p:extLst>
      <p:ext uri="{BB962C8B-B14F-4D97-AF65-F5344CB8AC3E}">
        <p14:creationId xmlns:p14="http://schemas.microsoft.com/office/powerpoint/2010/main" val="272946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3C7BA8-C602-4421-A7D1-ED8E80D63D4E}"/>
              </a:ext>
            </a:extLst>
          </p:cNvPr>
          <p:cNvPicPr>
            <a:picLocks noChangeAspect="1"/>
          </p:cNvPicPr>
          <p:nvPr/>
        </p:nvPicPr>
        <p:blipFill>
          <a:blip r:embed="rId2"/>
          <a:stretch>
            <a:fillRect/>
          </a:stretch>
        </p:blipFill>
        <p:spPr>
          <a:xfrm>
            <a:off x="8391306" y="2661445"/>
            <a:ext cx="3800694" cy="1964099"/>
          </a:xfrm>
          <a:prstGeom prst="rect">
            <a:avLst/>
          </a:prstGeom>
        </p:spPr>
      </p:pic>
      <p:sp>
        <p:nvSpPr>
          <p:cNvPr id="3" name="Content Placeholder 2"/>
          <p:cNvSpPr>
            <a:spLocks noGrp="1"/>
          </p:cNvSpPr>
          <p:nvPr>
            <p:ph idx="1"/>
          </p:nvPr>
        </p:nvSpPr>
        <p:spPr>
          <a:xfrm>
            <a:off x="498565" y="3126658"/>
            <a:ext cx="8496348" cy="3433168"/>
          </a:xfrm>
        </p:spPr>
        <p:txBody>
          <a:bodyPr>
            <a:noAutofit/>
          </a:bodyPr>
          <a:lstStyle/>
          <a:p>
            <a:pPr fontAlgn="base"/>
            <a:r>
              <a:rPr lang="en-GB" sz="2200" dirty="0"/>
              <a:t>This year, we will be using Spelling Shed to teach and practice spellings. They will have a 30 minute lesson every </a:t>
            </a:r>
            <a:r>
              <a:rPr lang="en-GB" sz="2200" dirty="0">
                <a:highlight>
                  <a:srgbClr val="FFFF00"/>
                </a:highlight>
              </a:rPr>
              <a:t>Tuesday</a:t>
            </a:r>
            <a:r>
              <a:rPr lang="en-GB" sz="2200" dirty="0"/>
              <a:t> which will focus on a spelling rule or pattern, followed by daily spelling activities linked to the spelling rule or pattern being studied. </a:t>
            </a:r>
            <a:r>
              <a:rPr lang="en-US" sz="2200" dirty="0"/>
              <a:t>​</a:t>
            </a:r>
          </a:p>
          <a:p>
            <a:pPr fontAlgn="base"/>
            <a:r>
              <a:rPr lang="en-GB" sz="2200" dirty="0"/>
              <a:t>There will be a weekly spelling test every </a:t>
            </a:r>
            <a:r>
              <a:rPr lang="en-GB" sz="2200" dirty="0">
                <a:highlight>
                  <a:srgbClr val="FFFF00"/>
                </a:highlight>
              </a:rPr>
              <a:t>Monday</a:t>
            </a:r>
            <a:r>
              <a:rPr lang="en-GB" sz="2200" dirty="0"/>
              <a:t>. A list of the spelling rules/patterns which we will study during the term will be made available on the class page of the school website for your information.</a:t>
            </a:r>
            <a:r>
              <a:rPr lang="en-US" sz="2200" dirty="0"/>
              <a:t>​</a:t>
            </a:r>
          </a:p>
          <a:p>
            <a:pPr fontAlgn="base"/>
            <a:r>
              <a:rPr lang="en-US" sz="2200" dirty="0"/>
              <a:t>Pupils will all have a Spelling Shed account and will have access to the online games which will support them in strengthening their recall. </a:t>
            </a:r>
          </a:p>
          <a:p>
            <a:r>
              <a:rPr lang="en-GB" sz="2200" dirty="0"/>
              <a:t>A Parent Guide is available here: </a:t>
            </a:r>
            <a:r>
              <a:rPr lang="fr-FR" sz="2200" dirty="0">
                <a:hlinkClick r:id="rId3"/>
              </a:rPr>
              <a:t>https://play.edshed.com/en-gb/login</a:t>
            </a:r>
            <a:r>
              <a:rPr lang="fr-FR" sz="2200" dirty="0"/>
              <a:t> </a:t>
            </a:r>
            <a:endParaRPr lang="en-GB" sz="2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 - Spellings</a:t>
            </a:r>
          </a:p>
        </p:txBody>
      </p:sp>
    </p:spTree>
    <p:extLst>
      <p:ext uri="{BB962C8B-B14F-4D97-AF65-F5344CB8AC3E}">
        <p14:creationId xmlns:p14="http://schemas.microsoft.com/office/powerpoint/2010/main" val="310751018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63BE7-670B-42AE-A3FF-5AD29C9D6BF5}"/>
              </a:ext>
            </a:extLst>
          </p:cNvPr>
          <p:cNvPicPr>
            <a:picLocks noChangeAspect="1"/>
          </p:cNvPicPr>
          <p:nvPr/>
        </p:nvPicPr>
        <p:blipFill>
          <a:blip r:embed="rId2"/>
          <a:stretch>
            <a:fillRect/>
          </a:stretch>
        </p:blipFill>
        <p:spPr>
          <a:xfrm>
            <a:off x="5780805" y="2405270"/>
            <a:ext cx="6122305" cy="4104859"/>
          </a:xfrm>
          <a:prstGeom prst="rect">
            <a:avLst/>
          </a:prstGeom>
        </p:spPr>
      </p:pic>
      <p:sp>
        <p:nvSpPr>
          <p:cNvPr id="3" name="Rectangle 2">
            <a:extLst>
              <a:ext uri="{FF2B5EF4-FFF2-40B4-BE49-F238E27FC236}">
                <a16:creationId xmlns:a16="http://schemas.microsoft.com/office/drawing/2014/main" id="{0A613A68-7322-494E-B26B-B33FEF388026}"/>
              </a:ext>
            </a:extLst>
          </p:cNvPr>
          <p:cNvSpPr/>
          <p:nvPr/>
        </p:nvSpPr>
        <p:spPr>
          <a:xfrm>
            <a:off x="573157" y="2375453"/>
            <a:ext cx="5062330" cy="4154984"/>
          </a:xfrm>
          <a:prstGeom prst="rect">
            <a:avLst/>
          </a:prstGeom>
        </p:spPr>
        <p:txBody>
          <a:bodyPr wrap="square">
            <a:spAutoFit/>
          </a:bodyPr>
          <a:lstStyle/>
          <a:p>
            <a:r>
              <a:rPr lang="en-US" sz="2400" dirty="0"/>
              <a:t>Pupils can log in using the username and password and it will take you to this screen. </a:t>
            </a:r>
            <a:r>
              <a:rPr lang="en-US" sz="2400" b="1" dirty="0"/>
              <a:t>You do not need to buy the app</a:t>
            </a:r>
            <a:r>
              <a:rPr lang="en-US" sz="2400" dirty="0"/>
              <a:t>. You can use spelling shed FREE on a web browser. </a:t>
            </a:r>
          </a:p>
          <a:p>
            <a:r>
              <a:rPr lang="en-US" sz="2400" dirty="0"/>
              <a:t>The pink notification boxes indicate how many assignments have been set by the teacher and on which game. </a:t>
            </a:r>
          </a:p>
          <a:p>
            <a:r>
              <a:rPr lang="en-US" sz="2400" dirty="0"/>
              <a:t>If you click on the assignments box at the top of the menu, you can see all of the assignments together. </a:t>
            </a:r>
            <a:endParaRPr lang="en-GB" sz="2400" dirty="0"/>
          </a:p>
        </p:txBody>
      </p:sp>
      <p:pic>
        <p:nvPicPr>
          <p:cNvPr id="4" name="Picture 3">
            <a:extLst>
              <a:ext uri="{FF2B5EF4-FFF2-40B4-BE49-F238E27FC236}">
                <a16:creationId xmlns:a16="http://schemas.microsoft.com/office/drawing/2014/main" id="{7B9608E2-0B8F-4F8B-A427-9793101CB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Tree>
    <p:extLst>
      <p:ext uri="{BB962C8B-B14F-4D97-AF65-F5344CB8AC3E}">
        <p14:creationId xmlns:p14="http://schemas.microsoft.com/office/powerpoint/2010/main" val="35106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8D028-DBFB-4B52-B8C2-C8716F59FF13}"/>
              </a:ext>
            </a:extLst>
          </p:cNvPr>
          <p:cNvPicPr>
            <a:picLocks noChangeAspect="1"/>
          </p:cNvPicPr>
          <p:nvPr/>
        </p:nvPicPr>
        <p:blipFill>
          <a:blip r:embed="rId2"/>
          <a:stretch>
            <a:fillRect/>
          </a:stretch>
        </p:blipFill>
        <p:spPr>
          <a:xfrm>
            <a:off x="6927574" y="2479768"/>
            <a:ext cx="5131256" cy="3381964"/>
          </a:xfrm>
          <a:prstGeom prst="rect">
            <a:avLst/>
          </a:prstGeom>
        </p:spPr>
      </p:pic>
      <p:sp>
        <p:nvSpPr>
          <p:cNvPr id="3" name="Rectangle 2">
            <a:extLst>
              <a:ext uri="{FF2B5EF4-FFF2-40B4-BE49-F238E27FC236}">
                <a16:creationId xmlns:a16="http://schemas.microsoft.com/office/drawing/2014/main" id="{43B4E354-09D4-461E-B474-F41F19267C62}"/>
              </a:ext>
            </a:extLst>
          </p:cNvPr>
          <p:cNvSpPr/>
          <p:nvPr/>
        </p:nvSpPr>
        <p:spPr>
          <a:xfrm>
            <a:off x="245164" y="2182761"/>
            <a:ext cx="6255027" cy="4401205"/>
          </a:xfrm>
          <a:prstGeom prst="rect">
            <a:avLst/>
          </a:prstGeom>
        </p:spPr>
        <p:txBody>
          <a:bodyPr wrap="square">
            <a:spAutoFit/>
          </a:bodyPr>
          <a:lstStyle/>
          <a:p>
            <a:r>
              <a:rPr lang="en-US" sz="2000" b="1" u="sng" dirty="0"/>
              <a:t>Play </a:t>
            </a:r>
          </a:p>
          <a:p>
            <a:r>
              <a:rPr lang="en-US" sz="2000" dirty="0"/>
              <a:t>When you click ‘Play’, four difficulty options will appear. </a:t>
            </a:r>
          </a:p>
          <a:p>
            <a:r>
              <a:rPr lang="en-US" sz="2000" b="1" dirty="0">
                <a:solidFill>
                  <a:srgbClr val="92D050"/>
                </a:solidFill>
              </a:rPr>
              <a:t>Easy</a:t>
            </a:r>
            <a:r>
              <a:rPr lang="en-US" sz="2000" dirty="0"/>
              <a:t> - You will be shown the word as well as hearing it and you will only see the letters you need to spell it. </a:t>
            </a:r>
          </a:p>
          <a:p>
            <a:r>
              <a:rPr lang="en-US" sz="2000" b="1" dirty="0">
                <a:solidFill>
                  <a:srgbClr val="FFC000"/>
                </a:solidFill>
              </a:rPr>
              <a:t>Medium</a:t>
            </a:r>
            <a:r>
              <a:rPr lang="en-US" sz="2000" dirty="0"/>
              <a:t> - You can listen to the word and you will only have the letters you need. </a:t>
            </a:r>
          </a:p>
          <a:p>
            <a:r>
              <a:rPr lang="en-US" sz="2000" b="1" dirty="0">
                <a:solidFill>
                  <a:srgbClr val="FF0000"/>
                </a:solidFill>
              </a:rPr>
              <a:t>Hard</a:t>
            </a:r>
            <a:r>
              <a:rPr lang="en-US" sz="2000" dirty="0"/>
              <a:t> - You can listen to the word but you will have a few extra letters added </a:t>
            </a:r>
          </a:p>
          <a:p>
            <a:r>
              <a:rPr lang="en-US" sz="2000" b="1" dirty="0">
                <a:solidFill>
                  <a:srgbClr val="7030A0"/>
                </a:solidFill>
              </a:rPr>
              <a:t>Extreme</a:t>
            </a:r>
            <a:r>
              <a:rPr lang="en-US" sz="2000" dirty="0"/>
              <a:t> - You will hear the word and you have a full keyboard of letters </a:t>
            </a:r>
          </a:p>
          <a:p>
            <a:r>
              <a:rPr lang="en-US" sz="2000" dirty="0"/>
              <a:t>These levels of difficulty apply to solo and hive games. Games completed on easier levels will give the player a lower score and lower ranking. The teacher will be able to see which levels have been chosen for each game.</a:t>
            </a:r>
            <a:endParaRPr lang="en-GB" sz="2000" dirty="0"/>
          </a:p>
        </p:txBody>
      </p:sp>
      <p:pic>
        <p:nvPicPr>
          <p:cNvPr id="4" name="Picture 3">
            <a:extLst>
              <a:ext uri="{FF2B5EF4-FFF2-40B4-BE49-F238E27FC236}">
                <a16:creationId xmlns:a16="http://schemas.microsoft.com/office/drawing/2014/main" id="{C332B9E9-DE44-45B6-9A23-35DD7BDC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 y="0"/>
            <a:ext cx="12317010" cy="2182761"/>
          </a:xfrm>
          <a:prstGeom prst="rect">
            <a:avLst/>
          </a:prstGeom>
        </p:spPr>
      </p:pic>
    </p:spTree>
    <p:extLst>
      <p:ext uri="{BB962C8B-B14F-4D97-AF65-F5344CB8AC3E}">
        <p14:creationId xmlns:p14="http://schemas.microsoft.com/office/powerpoint/2010/main" val="2267455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0"/>
            <a:ext cx="7495903" cy="3257006"/>
          </a:xfrm>
        </p:spPr>
        <p:txBody>
          <a:bodyPr>
            <a:normAutofit fontScale="77500" lnSpcReduction="20000"/>
          </a:bodyPr>
          <a:lstStyle/>
          <a:p>
            <a:pPr lvl="0" fontAlgn="base">
              <a:spcAft>
                <a:spcPct val="0"/>
              </a:spcAft>
            </a:pPr>
            <a:r>
              <a:rPr lang="en-GB" altLang="en-US" dirty="0">
                <a:solidFill>
                  <a:prstClr val="black"/>
                </a:solidFill>
              </a:rPr>
              <a:t>Children are encouraged to use TT Rock Stars in Year 4 to help them learn their times tables. Login details are in the front of their Reading Record books. </a:t>
            </a:r>
          </a:p>
          <a:p>
            <a:pPr lvl="0" fontAlgn="base">
              <a:spcAft>
                <a:spcPct val="0"/>
              </a:spcAft>
            </a:pPr>
            <a:r>
              <a:rPr lang="en-GB" altLang="en-US" dirty="0">
                <a:solidFill>
                  <a:prstClr val="black"/>
                </a:solidFill>
              </a:rPr>
              <a:t>At the moment, please encourage your child to play the Garage games (Practising specific tables at their level) and the Studio (practicing all the times tables and developing their rock speed). </a:t>
            </a:r>
          </a:p>
          <a:p>
            <a:pPr lvl="0" fontAlgn="base">
              <a:spcAft>
                <a:spcPct val="0"/>
              </a:spcAft>
            </a:pPr>
            <a:r>
              <a:rPr lang="en-GB" altLang="en-US" dirty="0">
                <a:solidFill>
                  <a:prstClr val="black"/>
                </a:solidFill>
              </a:rPr>
              <a:t>Children will be set specific tasks to complete each week </a:t>
            </a:r>
            <a:r>
              <a:rPr lang="en-GB" altLang="en-US" dirty="0">
                <a:solidFill>
                  <a:srgbClr val="FF0000"/>
                </a:solidFill>
              </a:rPr>
              <a:t>– 5 studio and 5 garage sessions</a:t>
            </a:r>
          </a:p>
          <a:p>
            <a:pPr lvl="0" fontAlgn="base">
              <a:spcAft>
                <a:spcPct val="0"/>
              </a:spcAft>
            </a:pPr>
            <a:r>
              <a:rPr lang="en-GB" altLang="en-US" dirty="0">
                <a:solidFill>
                  <a:prstClr val="black"/>
                </a:solidFill>
              </a:rPr>
              <a:t>We will have tournaments across the school year as well, known as Band Battles.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Maths</a:t>
            </a:r>
          </a:p>
        </p:txBody>
      </p:sp>
      <p:pic>
        <p:nvPicPr>
          <p:cNvPr id="6" name="Picture 5"/>
          <p:cNvPicPr>
            <a:picLocks noChangeAspect="1"/>
          </p:cNvPicPr>
          <p:nvPr/>
        </p:nvPicPr>
        <p:blipFill>
          <a:blip r:embed="rId3"/>
          <a:stretch>
            <a:fillRect/>
          </a:stretch>
        </p:blipFill>
        <p:spPr>
          <a:xfrm>
            <a:off x="8646644" y="2727542"/>
            <a:ext cx="3283427" cy="2738352"/>
          </a:xfrm>
          <a:prstGeom prst="rect">
            <a:avLst/>
          </a:prstGeom>
        </p:spPr>
      </p:pic>
    </p:spTree>
    <p:extLst>
      <p:ext uri="{BB962C8B-B14F-4D97-AF65-F5344CB8AC3E}">
        <p14:creationId xmlns:p14="http://schemas.microsoft.com/office/powerpoint/2010/main" val="3296056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lstStyle/>
          <a:p>
            <a:pPr marL="0" indent="0">
              <a:buNone/>
            </a:pP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066535"/>
            <a:ext cx="69612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Topics</a:t>
            </a:r>
          </a:p>
        </p:txBody>
      </p:sp>
      <p:graphicFrame>
        <p:nvGraphicFramePr>
          <p:cNvPr id="2" name="Table 1"/>
          <p:cNvGraphicFramePr>
            <a:graphicFrameLocks noGrp="1"/>
          </p:cNvGraphicFramePr>
          <p:nvPr>
            <p:extLst>
              <p:ext uri="{D42A27DB-BD31-4B8C-83A1-F6EECF244321}">
                <p14:modId xmlns:p14="http://schemas.microsoft.com/office/powerpoint/2010/main" val="3486304498"/>
              </p:ext>
            </p:extLst>
          </p:nvPr>
        </p:nvGraphicFramePr>
        <p:xfrm>
          <a:off x="914399" y="2895880"/>
          <a:ext cx="10929259" cy="3749040"/>
        </p:xfrm>
        <a:graphic>
          <a:graphicData uri="http://schemas.openxmlformats.org/drawingml/2006/table">
            <a:tbl>
              <a:tblPr firstRow="1" bandRow="1">
                <a:tableStyleId>{93296810-A885-4BE3-A3E7-6D5BEEA58F35}</a:tableStyleId>
              </a:tblPr>
              <a:tblGrid>
                <a:gridCol w="2670542">
                  <a:extLst>
                    <a:ext uri="{9D8B030D-6E8A-4147-A177-3AD203B41FA5}">
                      <a16:colId xmlns:a16="http://schemas.microsoft.com/office/drawing/2014/main" val="885596196"/>
                    </a:ext>
                  </a:extLst>
                </a:gridCol>
                <a:gridCol w="1651743">
                  <a:extLst>
                    <a:ext uri="{9D8B030D-6E8A-4147-A177-3AD203B41FA5}">
                      <a16:colId xmlns:a16="http://schemas.microsoft.com/office/drawing/2014/main" val="3159184745"/>
                    </a:ext>
                  </a:extLst>
                </a:gridCol>
                <a:gridCol w="1142344">
                  <a:extLst>
                    <a:ext uri="{9D8B030D-6E8A-4147-A177-3AD203B41FA5}">
                      <a16:colId xmlns:a16="http://schemas.microsoft.com/office/drawing/2014/main" val="2725623664"/>
                    </a:ext>
                  </a:extLst>
                </a:gridCol>
                <a:gridCol w="509400">
                  <a:extLst>
                    <a:ext uri="{9D8B030D-6E8A-4147-A177-3AD203B41FA5}">
                      <a16:colId xmlns:a16="http://schemas.microsoft.com/office/drawing/2014/main" val="1304539484"/>
                    </a:ext>
                  </a:extLst>
                </a:gridCol>
                <a:gridCol w="1651743">
                  <a:extLst>
                    <a:ext uri="{9D8B030D-6E8A-4147-A177-3AD203B41FA5}">
                      <a16:colId xmlns:a16="http://schemas.microsoft.com/office/drawing/2014/main" val="2439662957"/>
                    </a:ext>
                  </a:extLst>
                </a:gridCol>
                <a:gridCol w="571172">
                  <a:extLst>
                    <a:ext uri="{9D8B030D-6E8A-4147-A177-3AD203B41FA5}">
                      <a16:colId xmlns:a16="http://schemas.microsoft.com/office/drawing/2014/main" val="1905210354"/>
                    </a:ext>
                  </a:extLst>
                </a:gridCol>
                <a:gridCol w="1080572">
                  <a:extLst>
                    <a:ext uri="{9D8B030D-6E8A-4147-A177-3AD203B41FA5}">
                      <a16:colId xmlns:a16="http://schemas.microsoft.com/office/drawing/2014/main" val="3375454902"/>
                    </a:ext>
                  </a:extLst>
                </a:gridCol>
                <a:gridCol w="1651743">
                  <a:extLst>
                    <a:ext uri="{9D8B030D-6E8A-4147-A177-3AD203B41FA5}">
                      <a16:colId xmlns:a16="http://schemas.microsoft.com/office/drawing/2014/main" val="35807523"/>
                    </a:ext>
                  </a:extLst>
                </a:gridCol>
              </a:tblGrid>
              <a:tr h="358308">
                <a:tc>
                  <a:txBody>
                    <a:bodyPr/>
                    <a:lstStyle/>
                    <a:p>
                      <a:endParaRPr lang="en-GB" dirty="0"/>
                    </a:p>
                  </a:txBody>
                  <a:tcPr/>
                </a:tc>
                <a:tc gridSpan="2">
                  <a:txBody>
                    <a:bodyPr/>
                    <a:lstStyle/>
                    <a:p>
                      <a:pPr algn="ctr"/>
                      <a:r>
                        <a:rPr lang="en-GB" dirty="0"/>
                        <a:t>Autumn</a:t>
                      </a:r>
                    </a:p>
                  </a:txBody>
                  <a:tcPr/>
                </a:tc>
                <a:tc hMerge="1">
                  <a:txBody>
                    <a:bodyPr/>
                    <a:lstStyle/>
                    <a:p>
                      <a:endParaRPr lang="en-GB"/>
                    </a:p>
                  </a:txBody>
                  <a:tcPr/>
                </a:tc>
                <a:tc gridSpan="3">
                  <a:txBody>
                    <a:bodyPr/>
                    <a:lstStyle/>
                    <a:p>
                      <a:pPr algn="ctr"/>
                      <a:r>
                        <a:rPr lang="en-GB" dirty="0"/>
                        <a:t>Spring</a:t>
                      </a:r>
                    </a:p>
                  </a:txBody>
                  <a:tcPr/>
                </a:tc>
                <a:tc hMerge="1">
                  <a:txBody>
                    <a:bodyPr/>
                    <a:lstStyle/>
                    <a:p>
                      <a:endParaRPr lang="en-GB"/>
                    </a:p>
                  </a:txBody>
                  <a:tcPr/>
                </a:tc>
                <a:tc hMerge="1">
                  <a:txBody>
                    <a:bodyPr/>
                    <a:lstStyle/>
                    <a:p>
                      <a:endParaRPr lang="en-GB"/>
                    </a:p>
                  </a:txBody>
                  <a:tcPr/>
                </a:tc>
                <a:tc gridSpan="2">
                  <a:txBody>
                    <a:bodyPr/>
                    <a:lstStyle/>
                    <a:p>
                      <a:pPr algn="ctr"/>
                      <a:r>
                        <a:rPr lang="en-GB" dirty="0"/>
                        <a:t>Summer</a:t>
                      </a:r>
                    </a:p>
                  </a:txBody>
                  <a:tcPr/>
                </a:tc>
                <a:tc hMerge="1">
                  <a:txBody>
                    <a:bodyPr/>
                    <a:lstStyle/>
                    <a:p>
                      <a:endParaRPr lang="en-GB"/>
                    </a:p>
                  </a:txBody>
                  <a:tcPr/>
                </a:tc>
                <a:extLst>
                  <a:ext uri="{0D108BD9-81ED-4DB2-BD59-A6C34878D82A}">
                    <a16:rowId xmlns:a16="http://schemas.microsoft.com/office/drawing/2014/main" val="31452922"/>
                  </a:ext>
                </a:extLst>
              </a:tr>
              <a:tr h="585595">
                <a:tc>
                  <a:txBody>
                    <a:bodyPr/>
                    <a:lstStyle/>
                    <a:p>
                      <a:r>
                        <a:rPr lang="en-GB" dirty="0"/>
                        <a:t>Humanities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European Adventures (Looking</a:t>
                      </a:r>
                      <a:r>
                        <a:rPr lang="en-GB" baseline="0" dirty="0"/>
                        <a:t> at different countries in Europe)</a:t>
                      </a:r>
                      <a:endParaRPr lang="en-GB" dirty="0"/>
                    </a:p>
                  </a:txBody>
                  <a:tcPr/>
                </a:tc>
                <a:tc hMerge="1">
                  <a:txBody>
                    <a:bodyPr/>
                    <a:lstStyle/>
                    <a:p>
                      <a:endParaRPr lang="en-GB"/>
                    </a:p>
                  </a:txBody>
                  <a:tcPr/>
                </a:tc>
                <a:tc gridSpan="3">
                  <a:txBody>
                    <a:bodyPr/>
                    <a:lstStyle/>
                    <a:p>
                      <a:pPr algn="ctr"/>
                      <a:r>
                        <a:rPr lang="en-GB" dirty="0"/>
                        <a:t>Tomb Raiders</a:t>
                      </a:r>
                    </a:p>
                    <a:p>
                      <a:pPr algn="ctr"/>
                      <a:r>
                        <a:rPr lang="en-GB" dirty="0"/>
                        <a:t>(The Ancient Egyptians)</a:t>
                      </a:r>
                    </a:p>
                  </a:txBody>
                  <a:tcPr/>
                </a:tc>
                <a:tc hMerge="1">
                  <a:txBody>
                    <a:bodyPr/>
                    <a:lstStyle/>
                    <a:p>
                      <a:endParaRPr lang="en-GB"/>
                    </a:p>
                  </a:txBody>
                  <a:tcPr/>
                </a:tc>
                <a:tc hMerge="1">
                  <a:txBody>
                    <a:bodyPr/>
                    <a:lstStyle/>
                    <a:p>
                      <a:endParaRPr lang="en-GB"/>
                    </a:p>
                  </a:txBody>
                  <a:tcPr/>
                </a:tc>
                <a:tc gridSpan="2">
                  <a:txBody>
                    <a:bodyPr/>
                    <a:lstStyle/>
                    <a:p>
                      <a:pPr algn="ctr"/>
                      <a:r>
                        <a:rPr lang="en-GB" dirty="0"/>
                        <a:t>The Quest for</a:t>
                      </a:r>
                      <a:r>
                        <a:rPr lang="en-GB" baseline="0" dirty="0"/>
                        <a:t> the Kingdom (The Anglo-Saxons and Vikings)</a:t>
                      </a:r>
                      <a:endParaRPr lang="en-GB" dirty="0"/>
                    </a:p>
                  </a:txBody>
                  <a:tcPr/>
                </a:tc>
                <a:tc hMerge="1">
                  <a:txBody>
                    <a:bodyPr/>
                    <a:lstStyle/>
                    <a:p>
                      <a:endParaRPr lang="en-GB"/>
                    </a:p>
                  </a:txBody>
                  <a:tcPr/>
                </a:tc>
                <a:extLst>
                  <a:ext uri="{0D108BD9-81ED-4DB2-BD59-A6C34878D82A}">
                    <a16:rowId xmlns:a16="http://schemas.microsoft.com/office/drawing/2014/main" val="979709028"/>
                  </a:ext>
                </a:extLst>
              </a:tr>
              <a:tr h="585595">
                <a:tc>
                  <a:txBody>
                    <a:bodyPr/>
                    <a:lstStyle/>
                    <a:p>
                      <a:r>
                        <a:rPr lang="en-GB" dirty="0"/>
                        <a:t>Science</a:t>
                      </a:r>
                    </a:p>
                  </a:txBody>
                  <a:tcPr/>
                </a:tc>
                <a:tc>
                  <a:txBody>
                    <a:bodyPr/>
                    <a:lstStyle/>
                    <a:p>
                      <a:pPr algn="ctr"/>
                      <a:r>
                        <a:rPr lang="en-GB" dirty="0"/>
                        <a:t>Living things and their habitats</a:t>
                      </a:r>
                    </a:p>
                  </a:txBody>
                  <a:tcPr/>
                </a:tc>
                <a:tc gridSpan="2">
                  <a:txBody>
                    <a:bodyPr/>
                    <a:lstStyle/>
                    <a:p>
                      <a:pPr algn="ctr"/>
                      <a:endParaRPr lang="en-GB" dirty="0"/>
                    </a:p>
                    <a:p>
                      <a:pPr algn="ctr"/>
                      <a:r>
                        <a:rPr lang="en-GB" dirty="0"/>
                        <a:t>Sound</a:t>
                      </a:r>
                    </a:p>
                  </a:txBody>
                  <a:tcPr/>
                </a:tc>
                <a:tc hMerge="1">
                  <a:txBody>
                    <a:bodyPr/>
                    <a:lstStyle/>
                    <a:p>
                      <a:pPr algn="ctr"/>
                      <a:endParaRPr lang="en-GB" dirty="0"/>
                    </a:p>
                  </a:txBody>
                  <a:tcPr/>
                </a:tc>
                <a:tc>
                  <a:txBody>
                    <a:bodyPr/>
                    <a:lstStyle/>
                    <a:p>
                      <a:pPr algn="ctr"/>
                      <a:r>
                        <a:rPr lang="en-GB" sz="1600" dirty="0"/>
                        <a:t>Animals including Humans – digestion &amp; teeth</a:t>
                      </a:r>
                    </a:p>
                  </a:txBody>
                  <a:tcPr/>
                </a:tc>
                <a:tc gridSpan="2">
                  <a:txBody>
                    <a:bodyPr/>
                    <a:lstStyle/>
                    <a:p>
                      <a:pPr algn="ctr"/>
                      <a:r>
                        <a:rPr lang="en-GB" dirty="0"/>
                        <a:t>States of Matter</a:t>
                      </a:r>
                    </a:p>
                  </a:txBody>
                  <a:tcPr/>
                </a:tc>
                <a:tc hMerge="1">
                  <a:txBody>
                    <a:bodyPr/>
                    <a:lstStyle/>
                    <a:p>
                      <a:pPr algn="ctr"/>
                      <a:endParaRPr lang="en-GB" dirty="0"/>
                    </a:p>
                  </a:txBody>
                  <a:tcPr/>
                </a:tc>
                <a:tc>
                  <a:txBody>
                    <a:bodyPr/>
                    <a:lstStyle/>
                    <a:p>
                      <a:pPr algn="ctr"/>
                      <a:endParaRPr lang="en-GB" dirty="0"/>
                    </a:p>
                    <a:p>
                      <a:pPr algn="ctr"/>
                      <a:r>
                        <a:rPr lang="en-GB" dirty="0"/>
                        <a:t>Electricity</a:t>
                      </a:r>
                    </a:p>
                  </a:txBody>
                  <a:tcPr/>
                </a:tc>
                <a:extLst>
                  <a:ext uri="{0D108BD9-81ED-4DB2-BD59-A6C34878D82A}">
                    <a16:rowId xmlns:a16="http://schemas.microsoft.com/office/drawing/2014/main" val="2101625516"/>
                  </a:ext>
                </a:extLst>
              </a:tr>
              <a:tr h="585595">
                <a:tc>
                  <a:txBody>
                    <a:bodyPr/>
                    <a:lstStyle/>
                    <a:p>
                      <a:r>
                        <a:rPr lang="en-GB" dirty="0"/>
                        <a:t>DT</a:t>
                      </a:r>
                      <a:r>
                        <a:rPr lang="en-GB" baseline="0" dirty="0"/>
                        <a:t> / Art</a:t>
                      </a:r>
                      <a:endParaRPr lang="en-GB" dirty="0"/>
                    </a:p>
                  </a:txBody>
                  <a:tcPr/>
                </a:tc>
                <a:tc gridSpan="2">
                  <a:txBody>
                    <a:bodyPr/>
                    <a:lstStyle/>
                    <a:p>
                      <a:pPr algn="ctr"/>
                      <a:r>
                        <a:rPr lang="en-GB" dirty="0"/>
                        <a:t>Working with colour</a:t>
                      </a:r>
                    </a:p>
                    <a:p>
                      <a:pPr algn="ctr"/>
                      <a:r>
                        <a:rPr lang="en-GB" dirty="0"/>
                        <a:t> Textiles - weaving</a:t>
                      </a:r>
                    </a:p>
                  </a:txBody>
                  <a:tcPr/>
                </a:tc>
                <a:tc hMerge="1">
                  <a:txBody>
                    <a:bodyPr/>
                    <a:lstStyle/>
                    <a:p>
                      <a:endParaRPr lang="en-GB"/>
                    </a:p>
                  </a:txBody>
                  <a:tcPr/>
                </a:tc>
                <a:tc gridSpan="3">
                  <a:txBody>
                    <a:bodyPr/>
                    <a:lstStyle/>
                    <a:p>
                      <a:pPr algn="ctr"/>
                      <a:r>
                        <a:rPr lang="en-GB" dirty="0"/>
                        <a:t>Textiles – Egyptian collars</a:t>
                      </a:r>
                    </a:p>
                    <a:p>
                      <a:pPr algn="ctr"/>
                      <a:r>
                        <a:rPr lang="en-GB" dirty="0"/>
                        <a:t>Sculptures – clay and papier mâché</a:t>
                      </a:r>
                    </a:p>
                  </a:txBody>
                  <a:tcPr/>
                </a:tc>
                <a:tc hMerge="1">
                  <a:txBody>
                    <a:bodyPr/>
                    <a:lstStyle/>
                    <a:p>
                      <a:endParaRPr lang="en-GB"/>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Structures – pavilions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Electrical systems - torches</a:t>
                      </a:r>
                    </a:p>
                  </a:txBody>
                  <a:tcPr/>
                </a:tc>
                <a:tc hMerge="1">
                  <a:txBody>
                    <a:bodyPr/>
                    <a:lstStyle/>
                    <a:p>
                      <a:endParaRPr lang="en-GB"/>
                    </a:p>
                  </a:txBody>
                  <a:tcPr/>
                </a:tc>
                <a:extLst>
                  <a:ext uri="{0D108BD9-81ED-4DB2-BD59-A6C34878D82A}">
                    <a16:rowId xmlns:a16="http://schemas.microsoft.com/office/drawing/2014/main" val="3836842696"/>
                  </a:ext>
                </a:extLst>
              </a:tr>
              <a:tr h="585595">
                <a:tc>
                  <a:txBody>
                    <a:bodyPr/>
                    <a:lstStyle/>
                    <a:p>
                      <a:r>
                        <a:rPr lang="en-GB" dirty="0"/>
                        <a:t>PE</a:t>
                      </a:r>
                    </a:p>
                  </a:txBody>
                  <a:tcPr/>
                </a:tc>
                <a:tc gridSpan="2">
                  <a:txBody>
                    <a:bodyPr/>
                    <a:lstStyle/>
                    <a:p>
                      <a:pPr algn="ctr"/>
                      <a:r>
                        <a:rPr lang="en-GB" dirty="0"/>
                        <a:t>Basketball </a:t>
                      </a:r>
                    </a:p>
                    <a:p>
                      <a:pPr algn="ctr"/>
                      <a:r>
                        <a:rPr lang="en-GB" dirty="0"/>
                        <a:t>Gymnastics</a:t>
                      </a:r>
                    </a:p>
                  </a:txBody>
                  <a:tcPr/>
                </a:tc>
                <a:tc hMerge="1">
                  <a:txBody>
                    <a:bodyPr/>
                    <a:lstStyle/>
                    <a:p>
                      <a:endParaRPr lang="en-GB"/>
                    </a:p>
                  </a:txBody>
                  <a:tcPr/>
                </a:tc>
                <a:tc gridSpan="3">
                  <a:txBody>
                    <a:bodyPr/>
                    <a:lstStyle/>
                    <a:p>
                      <a:pPr algn="ctr"/>
                      <a:r>
                        <a:rPr lang="en-GB" dirty="0"/>
                        <a:t>Swimming</a:t>
                      </a:r>
                    </a:p>
                    <a:p>
                      <a:pPr algn="ctr"/>
                      <a:r>
                        <a:rPr lang="en-GB" dirty="0"/>
                        <a:t>Fitness</a:t>
                      </a:r>
                    </a:p>
                  </a:txBody>
                  <a:tcPr/>
                </a:tc>
                <a:tc hMerge="1">
                  <a:txBody>
                    <a:bodyPr/>
                    <a:lstStyle/>
                    <a:p>
                      <a:endParaRPr lang="en-GB"/>
                    </a:p>
                  </a:txBody>
                  <a:tcPr/>
                </a:tc>
                <a:tc hMerge="1">
                  <a:txBody>
                    <a:bodyPr/>
                    <a:lstStyle/>
                    <a:p>
                      <a:endParaRPr lang="en-GB"/>
                    </a:p>
                  </a:txBody>
                  <a:tcPr/>
                </a:tc>
                <a:tc gridSpan="2">
                  <a:txBody>
                    <a:bodyPr/>
                    <a:lstStyle/>
                    <a:p>
                      <a:pPr algn="ctr"/>
                      <a:r>
                        <a:rPr lang="en-GB" dirty="0"/>
                        <a:t>Tennis</a:t>
                      </a:r>
                    </a:p>
                    <a:p>
                      <a:pPr algn="ctr"/>
                      <a:r>
                        <a:rPr lang="en-GB" dirty="0"/>
                        <a:t>Athletics</a:t>
                      </a:r>
                    </a:p>
                  </a:txBody>
                  <a:tcPr/>
                </a:tc>
                <a:tc hMerge="1">
                  <a:txBody>
                    <a:bodyPr/>
                    <a:lstStyle/>
                    <a:p>
                      <a:endParaRPr lang="en-GB"/>
                    </a:p>
                  </a:txBody>
                  <a:tcPr/>
                </a:tc>
                <a:extLst>
                  <a:ext uri="{0D108BD9-81ED-4DB2-BD59-A6C34878D82A}">
                    <a16:rowId xmlns:a16="http://schemas.microsoft.com/office/drawing/2014/main" val="3289132885"/>
                  </a:ext>
                </a:extLst>
              </a:tr>
            </a:tbl>
          </a:graphicData>
        </a:graphic>
      </p:graphicFrame>
    </p:spTree>
    <p:extLst>
      <p:ext uri="{BB962C8B-B14F-4D97-AF65-F5344CB8AC3E}">
        <p14:creationId xmlns:p14="http://schemas.microsoft.com/office/powerpoint/2010/main" val="707449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Our PE day is FRIDAY</a:t>
            </a:r>
          </a:p>
          <a:p>
            <a:r>
              <a:rPr lang="en-GB" dirty="0"/>
              <a:t>Please make sure you are wearing the correct PE kit: </a:t>
            </a:r>
          </a:p>
          <a:p>
            <a:pPr marL="717550" indent="-363538">
              <a:buFont typeface="Wingdings" panose="05000000000000000000" pitchFamily="2" charset="2"/>
              <a:buChar char="Ø"/>
            </a:pPr>
            <a:r>
              <a:rPr lang="en-GB" dirty="0"/>
              <a:t>T-shirt in house colour (Twist, Copperfield, Peggotty or Pip) </a:t>
            </a:r>
          </a:p>
          <a:p>
            <a:pPr marL="717550" indent="-363538" fontAlgn="base">
              <a:buFont typeface="Wingdings" panose="05000000000000000000" pitchFamily="2" charset="2"/>
              <a:buChar char="Ø"/>
            </a:pPr>
            <a:r>
              <a:rPr lang="en-GB" dirty="0"/>
              <a:t>Fleece in house colour or black hoodie </a:t>
            </a:r>
          </a:p>
          <a:p>
            <a:pPr marL="717550" indent="-363538" fontAlgn="base">
              <a:buFont typeface="Wingdings" panose="05000000000000000000" pitchFamily="2" charset="2"/>
              <a:buChar char="Ø"/>
            </a:pPr>
            <a:r>
              <a:rPr lang="en-GB" dirty="0"/>
              <a:t>PE shorts in green/black </a:t>
            </a:r>
          </a:p>
          <a:p>
            <a:pPr marL="717550" indent="-363538" fontAlgn="base">
              <a:buFont typeface="Wingdings" panose="05000000000000000000" pitchFamily="2" charset="2"/>
              <a:buChar char="Ø"/>
            </a:pPr>
            <a:r>
              <a:rPr lang="en-GB" dirty="0"/>
              <a:t>Jog bottoms or legging in black only </a:t>
            </a:r>
          </a:p>
          <a:p>
            <a:pPr marL="717550" indent="-363538" fontAlgn="base">
              <a:buFont typeface="Wingdings" panose="05000000000000000000" pitchFamily="2" charset="2"/>
              <a:buChar char="Ø"/>
            </a:pPr>
            <a:r>
              <a:rPr lang="en-GB" dirty="0"/>
              <a:t>No logos on any items of clothing- please wear plain black only. </a:t>
            </a:r>
          </a:p>
          <a:p>
            <a:pPr marL="717550" indent="-363538" fontAlgn="base">
              <a:buFont typeface="Wingdings" panose="05000000000000000000" pitchFamily="2" charset="2"/>
              <a:buChar char="Ø"/>
            </a:pPr>
            <a:r>
              <a:rPr lang="en-GB" dirty="0"/>
              <a:t>Earrings and watches to be removed and hair tied back</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PE</a:t>
            </a:r>
          </a:p>
        </p:txBody>
      </p:sp>
      <p:pic>
        <p:nvPicPr>
          <p:cNvPr id="2" name="Picture 1"/>
          <p:cNvPicPr>
            <a:picLocks noChangeAspect="1"/>
          </p:cNvPicPr>
          <p:nvPr/>
        </p:nvPicPr>
        <p:blipFill>
          <a:blip r:embed="rId3"/>
          <a:stretch>
            <a:fillRect/>
          </a:stretch>
        </p:blipFill>
        <p:spPr>
          <a:xfrm>
            <a:off x="9486185" y="4651809"/>
            <a:ext cx="2324301" cy="1928027"/>
          </a:xfrm>
          <a:prstGeom prst="rect">
            <a:avLst/>
          </a:prstGeom>
        </p:spPr>
      </p:pic>
    </p:spTree>
    <p:extLst>
      <p:ext uri="{BB962C8B-B14F-4D97-AF65-F5344CB8AC3E}">
        <p14:creationId xmlns:p14="http://schemas.microsoft.com/office/powerpoint/2010/main" val="760467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40" y="2824005"/>
            <a:ext cx="8605598" cy="3050305"/>
          </a:xfrm>
        </p:spPr>
        <p:txBody>
          <a:bodyPr/>
          <a:lstStyle/>
          <a:p>
            <a:r>
              <a:rPr lang="en-GB" dirty="0"/>
              <a:t>Don’t forget to try our tasty school dinners </a:t>
            </a:r>
          </a:p>
          <a:p>
            <a:r>
              <a:rPr lang="en-GB" dirty="0"/>
              <a:t>Menus are available on the school website</a:t>
            </a:r>
          </a:p>
          <a:p>
            <a:r>
              <a:rPr lang="en-GB" dirty="0"/>
              <a:t>Please wherever possible, order you child’s meal in advance on </a:t>
            </a:r>
            <a:r>
              <a:rPr lang="en-GB" dirty="0" err="1"/>
              <a:t>Bromcom</a:t>
            </a:r>
            <a:r>
              <a:rPr lang="en-GB" dirty="0"/>
              <a:t> as this makes morning registration much quicker</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04601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Lunch</a:t>
            </a:r>
          </a:p>
        </p:txBody>
      </p:sp>
      <p:pic>
        <p:nvPicPr>
          <p:cNvPr id="2" name="Picture 1"/>
          <p:cNvPicPr>
            <a:picLocks noChangeAspect="1"/>
          </p:cNvPicPr>
          <p:nvPr/>
        </p:nvPicPr>
        <p:blipFill>
          <a:blip r:embed="rId3"/>
          <a:stretch>
            <a:fillRect/>
          </a:stretch>
        </p:blipFill>
        <p:spPr>
          <a:xfrm>
            <a:off x="8993638" y="2664992"/>
            <a:ext cx="3043404" cy="3050305"/>
          </a:xfrm>
          <a:prstGeom prst="rect">
            <a:avLst/>
          </a:prstGeom>
        </p:spPr>
      </p:pic>
      <p:pic>
        <p:nvPicPr>
          <p:cNvPr id="6" name="Picture 5"/>
          <p:cNvPicPr>
            <a:picLocks noChangeAspect="1"/>
          </p:cNvPicPr>
          <p:nvPr/>
        </p:nvPicPr>
        <p:blipFill>
          <a:blip r:embed="rId4"/>
          <a:stretch>
            <a:fillRect/>
          </a:stretch>
        </p:blipFill>
        <p:spPr>
          <a:xfrm>
            <a:off x="5249094" y="4727419"/>
            <a:ext cx="2595024" cy="1975756"/>
          </a:xfrm>
          <a:prstGeom prst="rect">
            <a:avLst/>
          </a:prstGeom>
        </p:spPr>
      </p:pic>
      <p:pic>
        <p:nvPicPr>
          <p:cNvPr id="8" name="Picture 7"/>
          <p:cNvPicPr>
            <a:picLocks noChangeAspect="1"/>
          </p:cNvPicPr>
          <p:nvPr/>
        </p:nvPicPr>
        <p:blipFill>
          <a:blip r:embed="rId5"/>
          <a:stretch>
            <a:fillRect/>
          </a:stretch>
        </p:blipFill>
        <p:spPr>
          <a:xfrm>
            <a:off x="1323798" y="5063244"/>
            <a:ext cx="2064861" cy="1584003"/>
          </a:xfrm>
          <a:prstGeom prst="rect">
            <a:avLst/>
          </a:prstGeom>
        </p:spPr>
      </p:pic>
    </p:spTree>
    <p:extLst>
      <p:ext uri="{BB962C8B-B14F-4D97-AF65-F5344CB8AC3E}">
        <p14:creationId xmlns:p14="http://schemas.microsoft.com/office/powerpoint/2010/main" val="365427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3126657"/>
            <a:ext cx="8395626" cy="3391374"/>
          </a:xfrm>
        </p:spPr>
        <p:txBody>
          <a:bodyPr>
            <a:normAutofit fontScale="92500" lnSpcReduction="20000"/>
          </a:bodyPr>
          <a:lstStyle/>
          <a:p>
            <a:r>
              <a:rPr lang="en-GB" dirty="0" err="1"/>
              <a:t>Yr</a:t>
            </a:r>
            <a:r>
              <a:rPr lang="en-GB" dirty="0"/>
              <a:t> 4 Multiplication check from 1</a:t>
            </a:r>
            <a:r>
              <a:rPr lang="en-GB" baseline="30000" dirty="0"/>
              <a:t>st</a:t>
            </a:r>
            <a:r>
              <a:rPr lang="en-GB" dirty="0"/>
              <a:t> – 14</a:t>
            </a:r>
            <a:r>
              <a:rPr lang="en-GB" baseline="30000" dirty="0"/>
              <a:t>th</a:t>
            </a:r>
            <a:r>
              <a:rPr lang="en-GB" dirty="0"/>
              <a:t> June 2025</a:t>
            </a:r>
          </a:p>
          <a:p>
            <a:pPr marL="0" indent="0">
              <a:buNone/>
            </a:pPr>
            <a:r>
              <a:rPr lang="en-GB" dirty="0"/>
              <a:t> - This is a 25 question test, taken on the iPad which covers all times tables up to 12 x 12 – it is a timed test</a:t>
            </a:r>
          </a:p>
          <a:p>
            <a:pPr marL="0" indent="0">
              <a:buNone/>
            </a:pPr>
            <a:r>
              <a:rPr lang="en-GB" dirty="0"/>
              <a:t> - It is very similar in format to the </a:t>
            </a:r>
            <a:r>
              <a:rPr lang="en-GB" dirty="0" err="1"/>
              <a:t>Soundcheck</a:t>
            </a:r>
            <a:r>
              <a:rPr lang="en-GB" dirty="0"/>
              <a:t> feature on TT </a:t>
            </a:r>
            <a:r>
              <a:rPr lang="en-GB" dirty="0" err="1"/>
              <a:t>Rockstars</a:t>
            </a:r>
            <a:r>
              <a:rPr lang="en-GB" dirty="0"/>
              <a:t> – use this to practise!</a:t>
            </a:r>
          </a:p>
          <a:p>
            <a:pPr marL="0" indent="0">
              <a:buNone/>
            </a:pPr>
            <a:r>
              <a:rPr lang="en-GB" dirty="0"/>
              <a:t>- There will be a separate meeting to give you  more information about this test in Term 3</a:t>
            </a:r>
          </a:p>
          <a:p>
            <a:r>
              <a:rPr lang="en-GB" dirty="0"/>
              <a:t>There are also three assessment weeks in the year where more formal English and Maths papers are sat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External tests</a:t>
            </a:r>
          </a:p>
        </p:txBody>
      </p:sp>
      <p:pic>
        <p:nvPicPr>
          <p:cNvPr id="6" name="Picture 5"/>
          <p:cNvPicPr>
            <a:picLocks noChangeAspect="1"/>
          </p:cNvPicPr>
          <p:nvPr/>
        </p:nvPicPr>
        <p:blipFill>
          <a:blip r:embed="rId3"/>
          <a:stretch>
            <a:fillRect/>
          </a:stretch>
        </p:blipFill>
        <p:spPr>
          <a:xfrm>
            <a:off x="9233826" y="4374236"/>
            <a:ext cx="2793029" cy="2205815"/>
          </a:xfrm>
          <a:prstGeom prst="rect">
            <a:avLst/>
          </a:prstGeom>
        </p:spPr>
      </p:pic>
    </p:spTree>
    <p:extLst>
      <p:ext uri="{BB962C8B-B14F-4D97-AF65-F5344CB8AC3E}">
        <p14:creationId xmlns:p14="http://schemas.microsoft.com/office/powerpoint/2010/main" val="3061641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Helping with homework – learning spellings (issued every Tuesday) and times tables</a:t>
            </a:r>
          </a:p>
          <a:p>
            <a:r>
              <a:rPr lang="en-GB" dirty="0"/>
              <a:t>Hearing them read regularly and asking them questions about what they have read</a:t>
            </a:r>
          </a:p>
          <a:p>
            <a:r>
              <a:rPr lang="en-GB" dirty="0"/>
              <a:t>Talk to them about school – What new facts did they learn today? What did they find tricky? </a:t>
            </a:r>
          </a:p>
          <a:p>
            <a:r>
              <a:rPr lang="en-GB" dirty="0"/>
              <a:t>Help them find other information / go on visits linked to the topics being studied. </a:t>
            </a:r>
          </a:p>
          <a:p>
            <a:r>
              <a:rPr lang="en-GB" dirty="0"/>
              <a:t>Keep an eye on the school website and Facebook pages for information about the different events in school and for other useful information</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How to support your child at home</a:t>
            </a:r>
          </a:p>
        </p:txBody>
      </p:sp>
    </p:spTree>
    <p:extLst>
      <p:ext uri="{BB962C8B-B14F-4D97-AF65-F5344CB8AC3E}">
        <p14:creationId xmlns:p14="http://schemas.microsoft.com/office/powerpoint/2010/main" val="32309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8"/>
            <a:ext cx="10515600" cy="3659624"/>
          </a:xfrm>
        </p:spPr>
        <p:txBody>
          <a:bodyPr>
            <a:normAutofit fontScale="92500" lnSpcReduction="10000"/>
          </a:bodyPr>
          <a:lstStyle/>
          <a:p>
            <a:r>
              <a:rPr lang="en-GB" sz="1800" dirty="0"/>
              <a:t>AR reading book and yellow reading record book </a:t>
            </a:r>
          </a:p>
          <a:p>
            <a:r>
              <a:rPr lang="en-GB" sz="1800" dirty="0"/>
              <a:t>Named water bottle</a:t>
            </a:r>
          </a:p>
          <a:p>
            <a:r>
              <a:rPr lang="en-GB" sz="1800" dirty="0"/>
              <a:t>Snack in a </a:t>
            </a:r>
            <a:r>
              <a:rPr lang="en-GB" sz="1800" b="1" dirty="0"/>
              <a:t>named</a:t>
            </a:r>
            <a:r>
              <a:rPr lang="en-GB" sz="1800" dirty="0"/>
              <a:t> pot</a:t>
            </a:r>
          </a:p>
          <a:p>
            <a:pPr marL="717550" indent="-363538" fontAlgn="base">
              <a:buFont typeface="Wingdings" panose="05000000000000000000" pitchFamily="2" charset="2"/>
              <a:buChar char="Ø"/>
            </a:pPr>
            <a:r>
              <a:rPr lang="en-GB" sz="1800" dirty="0"/>
              <a:t>Fresh fruit – prepared and ready to eat</a:t>
            </a:r>
          </a:p>
          <a:p>
            <a:pPr marL="717550" indent="-363538" fontAlgn="base">
              <a:buFont typeface="Wingdings" panose="05000000000000000000" pitchFamily="2" charset="2"/>
              <a:buChar char="Ø"/>
            </a:pPr>
            <a:r>
              <a:rPr lang="en-GB" sz="1800" dirty="0"/>
              <a:t>Fresh vegetables – prepared and ready to eat</a:t>
            </a:r>
          </a:p>
          <a:p>
            <a:pPr marL="717550" indent="-363538" fontAlgn="base">
              <a:buFont typeface="Wingdings" panose="05000000000000000000" pitchFamily="2" charset="2"/>
              <a:buChar char="Ø"/>
            </a:pPr>
            <a:r>
              <a:rPr lang="en-GB" sz="1800" dirty="0"/>
              <a:t>Plain breadsticks (nut / sesame seed free) – out of the wrapper and in a named snack pot. </a:t>
            </a:r>
          </a:p>
          <a:p>
            <a:pPr marL="717550" indent="-363538" fontAlgn="base">
              <a:buFont typeface="Wingdings" panose="05000000000000000000" pitchFamily="2" charset="2"/>
              <a:buChar char="Ø"/>
            </a:pPr>
            <a:r>
              <a:rPr lang="en-GB" sz="1800" dirty="0"/>
              <a:t>Pitta bread or other bread – out of the wrapper and in a named snack pot.</a:t>
            </a:r>
          </a:p>
          <a:p>
            <a:pPr marL="354012" indent="0" fontAlgn="base">
              <a:buNone/>
            </a:pPr>
            <a:endParaRPr lang="en-GB" sz="1800" dirty="0"/>
          </a:p>
          <a:p>
            <a:pPr marL="354012" indent="0" fontAlgn="base">
              <a:buNone/>
            </a:pPr>
            <a:r>
              <a:rPr lang="en-GB" sz="1800" dirty="0"/>
              <a:t>*  All clothing worn (both PE kit and uniform) should be clearly labelled with the child’s name</a:t>
            </a:r>
          </a:p>
          <a:p>
            <a:pPr marL="354012" indent="0" fontAlgn="base">
              <a:buNone/>
            </a:pPr>
            <a:r>
              <a:rPr lang="en-GB" sz="1800" dirty="0"/>
              <a:t>*  Please </a:t>
            </a:r>
            <a:r>
              <a:rPr lang="en-GB" sz="1800" b="1" dirty="0"/>
              <a:t>DO NOT </a:t>
            </a:r>
            <a:r>
              <a:rPr lang="en-GB" sz="1800" dirty="0"/>
              <a:t>send children in with their own pencil cases and equipment as this can cause problems in class and we cannot accept responsibility if things get damaged or go missing. </a:t>
            </a:r>
            <a:endParaRPr lang="en-GB" sz="1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What they need to bring each day</a:t>
            </a:r>
          </a:p>
        </p:txBody>
      </p:sp>
    </p:spTree>
    <p:extLst>
      <p:ext uri="{BB962C8B-B14F-4D97-AF65-F5344CB8AC3E}">
        <p14:creationId xmlns:p14="http://schemas.microsoft.com/office/powerpoint/2010/main" val="3638767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206" y="3001591"/>
            <a:ext cx="3829594" cy="3573380"/>
          </a:xfrm>
        </p:spPr>
        <p:txBody>
          <a:bodyPr>
            <a:normAutofit/>
          </a:bodyPr>
          <a:lstStyle/>
          <a:p>
            <a:pPr marL="0" indent="0">
              <a:buNone/>
            </a:pPr>
            <a:r>
              <a:rPr lang="en-GB" dirty="0"/>
              <a:t>It is really important that pupils are in school promptly in the morning as we do use the first  15 minutes of the day for early work – times table practise and spelling activities.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26720" y="2046740"/>
            <a:ext cx="69612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Timetable of the Day</a:t>
            </a:r>
          </a:p>
        </p:txBody>
      </p:sp>
      <p:pic>
        <p:nvPicPr>
          <p:cNvPr id="2" name="Picture 1">
            <a:extLst>
              <a:ext uri="{FF2B5EF4-FFF2-40B4-BE49-F238E27FC236}">
                <a16:creationId xmlns:a16="http://schemas.microsoft.com/office/drawing/2014/main" id="{960EBB7C-63C9-4C34-9341-DFA1C7A190C7}"/>
              </a:ext>
            </a:extLst>
          </p:cNvPr>
          <p:cNvPicPr>
            <a:picLocks noChangeAspect="1"/>
          </p:cNvPicPr>
          <p:nvPr/>
        </p:nvPicPr>
        <p:blipFill>
          <a:blip r:embed="rId3"/>
          <a:stretch>
            <a:fillRect/>
          </a:stretch>
        </p:blipFill>
        <p:spPr>
          <a:xfrm>
            <a:off x="726720" y="2888550"/>
            <a:ext cx="6202998" cy="3770572"/>
          </a:xfrm>
          <a:prstGeom prst="rect">
            <a:avLst/>
          </a:prstGeom>
        </p:spPr>
      </p:pic>
    </p:spTree>
    <p:extLst>
      <p:ext uri="{BB962C8B-B14F-4D97-AF65-F5344CB8AC3E}">
        <p14:creationId xmlns:p14="http://schemas.microsoft.com/office/powerpoint/2010/main" val="144722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87041"/>
            <a:ext cx="10515600" cy="3735976"/>
          </a:xfrm>
        </p:spPr>
        <p:txBody>
          <a:bodyPr>
            <a:normAutofit fontScale="25000" lnSpcReduction="20000"/>
          </a:bodyPr>
          <a:lstStyle/>
          <a:p>
            <a:pPr marL="0" indent="0">
              <a:buNone/>
            </a:pPr>
            <a:r>
              <a:rPr lang="en-GB" sz="9600" dirty="0"/>
              <a:t>If anyone is able to help in class each week to hear readers, please let myself or the office know (DBS check would be required)</a:t>
            </a:r>
          </a:p>
          <a:p>
            <a:pPr marL="0" indent="0">
              <a:buNone/>
            </a:pPr>
            <a:endParaRPr lang="en-GB" sz="9600" dirty="0"/>
          </a:p>
          <a:p>
            <a:pPr marL="0" indent="0">
              <a:buNone/>
            </a:pPr>
            <a:r>
              <a:rPr lang="en-GB" sz="9600" dirty="0"/>
              <a:t>Also, throughout the year, there are some activities that we do in class that are much easier with a few extra pairs of hands </a:t>
            </a:r>
            <a:r>
              <a:rPr lang="en-GB" sz="9600" dirty="0" err="1"/>
              <a:t>eg</a:t>
            </a:r>
            <a:r>
              <a:rPr lang="en-GB" sz="9600" dirty="0"/>
              <a:t>: sewing and papier-mache so I may put out a request for parent helpers from time to time – please come forward and help!!</a:t>
            </a:r>
          </a:p>
          <a:p>
            <a:pPr marL="0" indent="0">
              <a:buNone/>
            </a:pPr>
            <a:endParaRPr lang="en-GB" sz="9600" dirty="0"/>
          </a:p>
          <a:p>
            <a:pPr marL="0" indent="0">
              <a:buNone/>
            </a:pPr>
            <a:r>
              <a:rPr lang="en-GB" sz="9600" dirty="0"/>
              <a:t>Random Request: We will be in need of 30 tall Pringles tubes in Term 4 so if anyone has any tubes between now and then, please send them in and I will store them away safely!</a:t>
            </a:r>
          </a:p>
          <a:p>
            <a:pPr marL="0" indent="0">
              <a:buNone/>
            </a:pPr>
            <a:endParaRPr lang="en-GB" sz="4500" dirty="0"/>
          </a:p>
          <a:p>
            <a:pPr marL="0" indent="0">
              <a:buNone/>
            </a:pPr>
            <a:endParaRPr lang="en-GB" dirty="0"/>
          </a:p>
          <a:p>
            <a:pPr marL="0" indent="0">
              <a:buNone/>
            </a:pPr>
            <a:r>
              <a:rPr lang="en-GB"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Volunteers</a:t>
            </a:r>
          </a:p>
        </p:txBody>
      </p:sp>
    </p:spTree>
    <p:extLst>
      <p:ext uri="{BB962C8B-B14F-4D97-AF65-F5344CB8AC3E}">
        <p14:creationId xmlns:p14="http://schemas.microsoft.com/office/powerpoint/2010/main" val="398771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883" y="2974257"/>
            <a:ext cx="7439556" cy="3675925"/>
          </a:xfrm>
        </p:spPr>
        <p:txBody>
          <a:bodyPr>
            <a:normAutofit lnSpcReduction="10000"/>
          </a:bodyPr>
          <a:lstStyle/>
          <a:p>
            <a:r>
              <a:rPr lang="en-GB" dirty="0"/>
              <a:t>School trips and workshops have not been finalised for this year yet, however I will try to give you as much notice as possible.</a:t>
            </a:r>
          </a:p>
          <a:p>
            <a:r>
              <a:rPr lang="en-GB" dirty="0"/>
              <a:t>Swimming takes place for Y4 in the Spring term. We go to Cygnet Leisure Centre each week where the children have a 55-60 minute lesson taught by qualified swimming instructors. Please be aware that there is a cost for this, which is just the cost of the transport to and from the pool, not for the lessons themselves.</a:t>
            </a:r>
          </a:p>
          <a:p>
            <a:pPr marL="0" indent="0">
              <a:buNone/>
            </a:pPr>
            <a:endParaRPr lang="en-GB" dirty="0">
              <a:highlight>
                <a:srgbClr val="FFFF00"/>
              </a:highligh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838200" y="2050927"/>
            <a:ext cx="696123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School Trips and Events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816" y="2632363"/>
            <a:ext cx="4545184" cy="3408888"/>
          </a:xfrm>
          <a:prstGeom prst="rect">
            <a:avLst/>
          </a:prstGeom>
        </p:spPr>
      </p:pic>
    </p:spTree>
    <p:extLst>
      <p:ext uri="{BB962C8B-B14F-4D97-AF65-F5344CB8AC3E}">
        <p14:creationId xmlns:p14="http://schemas.microsoft.com/office/powerpoint/2010/main" val="171415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84" y="5120258"/>
            <a:ext cx="11129752" cy="1379082"/>
          </a:xfrm>
        </p:spPr>
        <p:txBody>
          <a:bodyPr>
            <a:normAutofit/>
          </a:bodyPr>
          <a:lstStyle/>
          <a:p>
            <a:r>
              <a:rPr lang="en-GB" dirty="0"/>
              <a:t>Please remember that I am available at the end of the school day or alternatively please send an email to school office if you need to contact me. </a:t>
            </a:r>
          </a:p>
          <a:p>
            <a:pPr marL="0" indent="0">
              <a:buNone/>
            </a:pPr>
            <a:endParaRPr lang="en-GB" dirty="0">
              <a:highlight>
                <a:srgbClr val="FFFF00"/>
              </a:highligh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6" name="TextBox 5">
            <a:extLst>
              <a:ext uri="{FF2B5EF4-FFF2-40B4-BE49-F238E27FC236}">
                <a16:creationId xmlns:a16="http://schemas.microsoft.com/office/drawing/2014/main" id="{6AAC8092-EA4F-4D0D-AC80-E2F50AA37A70}"/>
              </a:ext>
            </a:extLst>
          </p:cNvPr>
          <p:cNvSpPr txBox="1"/>
          <p:nvPr/>
        </p:nvSpPr>
        <p:spPr>
          <a:xfrm>
            <a:off x="629264" y="2358848"/>
            <a:ext cx="10933472"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Thank-you for coming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Calibri" panose="020F0502020204030204"/>
                <a:ea typeface="+mn-ea"/>
                <a:cs typeface="+mn-cs"/>
              </a:rPr>
              <a:t>Any questions?</a:t>
            </a:r>
          </a:p>
        </p:txBody>
      </p:sp>
    </p:spTree>
    <p:extLst>
      <p:ext uri="{BB962C8B-B14F-4D97-AF65-F5344CB8AC3E}">
        <p14:creationId xmlns:p14="http://schemas.microsoft.com/office/powerpoint/2010/main" val="258989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226" y="3467006"/>
            <a:ext cx="7814678" cy="2881415"/>
          </a:xfrm>
        </p:spPr>
        <p:txBody>
          <a:bodyPr>
            <a:noAutofit/>
          </a:bodyPr>
          <a:lstStyle/>
          <a:p>
            <a:r>
              <a:rPr lang="en-GB" dirty="0"/>
              <a:t>In Term 1 we will focus on:</a:t>
            </a:r>
          </a:p>
          <a:p>
            <a:pPr lvl="0"/>
            <a:r>
              <a:rPr lang="en-GB" dirty="0"/>
              <a:t>Developing a secure understanding of key grammatical concepts. This will be covered through the use of Grammarsaurus Place Value of Punctuation and Grammar (PVPG). </a:t>
            </a:r>
          </a:p>
          <a:p>
            <a:pPr lvl="0"/>
            <a:r>
              <a:rPr lang="en-GB" dirty="0"/>
              <a:t>Handwriting in joined, legible style.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a:ln w="15875">
            <a:solidFill>
              <a:schemeClr val="accent1"/>
            </a:solidFill>
          </a:ln>
        </p:spPr>
      </p:pic>
      <p:sp>
        <p:nvSpPr>
          <p:cNvPr id="5" name="TextBox 4"/>
          <p:cNvSpPr txBox="1"/>
          <p:nvPr/>
        </p:nvSpPr>
        <p:spPr>
          <a:xfrm>
            <a:off x="278296" y="2311203"/>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pic>
        <p:nvPicPr>
          <p:cNvPr id="2" name="Picture 1">
            <a:extLst>
              <a:ext uri="{FF2B5EF4-FFF2-40B4-BE49-F238E27FC236}">
                <a16:creationId xmlns:a16="http://schemas.microsoft.com/office/drawing/2014/main" id="{46341AC0-2283-4522-976B-27B71D8941DF}"/>
              </a:ext>
            </a:extLst>
          </p:cNvPr>
          <p:cNvPicPr>
            <a:picLocks noChangeAspect="1"/>
          </p:cNvPicPr>
          <p:nvPr/>
        </p:nvPicPr>
        <p:blipFill>
          <a:blip r:embed="rId3"/>
          <a:stretch>
            <a:fillRect/>
          </a:stretch>
        </p:blipFill>
        <p:spPr>
          <a:xfrm>
            <a:off x="7964903" y="2981954"/>
            <a:ext cx="4184821" cy="2881415"/>
          </a:xfrm>
          <a:prstGeom prst="rect">
            <a:avLst/>
          </a:prstGeom>
        </p:spPr>
      </p:pic>
    </p:spTree>
    <p:extLst>
      <p:ext uri="{BB962C8B-B14F-4D97-AF65-F5344CB8AC3E}">
        <p14:creationId xmlns:p14="http://schemas.microsoft.com/office/powerpoint/2010/main" val="42488587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64" y="3147223"/>
            <a:ext cx="9860210" cy="3050305"/>
          </a:xfrm>
        </p:spPr>
        <p:txBody>
          <a:bodyPr>
            <a:normAutofit/>
          </a:bodyPr>
          <a:lstStyle/>
          <a:p>
            <a:r>
              <a:rPr lang="en-GB" dirty="0"/>
              <a:t>Please sign up to HOME CONNECT using the link provided on the letter which was sent home in week one. If you need another copy, let us know.</a:t>
            </a:r>
          </a:p>
          <a:p>
            <a:r>
              <a:rPr lang="en-GB" dirty="0"/>
              <a:t>Please enable “Email Notifications” so you can see how your child scores on their quizzes.</a:t>
            </a:r>
          </a:p>
          <a:p>
            <a:r>
              <a:rPr lang="en-GB" dirty="0"/>
              <a:t>All pupils need to bring in their AR book and reading record every day as we have dedicated reading time each day.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Accelerated Reader</a:t>
            </a:r>
          </a:p>
        </p:txBody>
      </p:sp>
      <p:pic>
        <p:nvPicPr>
          <p:cNvPr id="2" name="Picture 1"/>
          <p:cNvPicPr>
            <a:picLocks noChangeAspect="1"/>
          </p:cNvPicPr>
          <p:nvPr/>
        </p:nvPicPr>
        <p:blipFill>
          <a:blip r:embed="rId3"/>
          <a:stretch>
            <a:fillRect/>
          </a:stretch>
        </p:blipFill>
        <p:spPr>
          <a:xfrm>
            <a:off x="10399270" y="2354389"/>
            <a:ext cx="1501270" cy="1303133"/>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99022" l="3587" r="97826">
                        <a14:foregroundMark x1="44891" y1="21037" x2="44891" y2="21037"/>
                        <a14:foregroundMark x1="50000" y1="19276" x2="50000" y2="19276"/>
                        <a14:foregroundMark x1="48478" y1="24364" x2="48478" y2="24364"/>
                        <a14:foregroundMark x1="68370" y1="17808" x2="68370" y2="17808"/>
                        <a14:foregroundMark x1="72283" y1="20157" x2="72283" y2="20157"/>
                        <a14:foregroundMark x1="65978" y1="21722" x2="65978" y2="21722"/>
                        <a14:foregroundMark x1="72174" y1="17025" x2="72174" y2="17025"/>
                        <a14:foregroundMark x1="42717" y1="53816" x2="42717" y2="53816"/>
                        <a14:foregroundMark x1="66087" y1="56360" x2="66087" y2="56360"/>
                        <a14:foregroundMark x1="79457" y1="56360" x2="79457" y2="56360"/>
                        <a14:foregroundMark x1="69565" y1="60470" x2="69565" y2="60470"/>
                        <a14:foregroundMark x1="48043" y1="58121" x2="48043" y2="58121"/>
                        <a14:foregroundMark x1="48261" y1="71135" x2="48261" y2="71135"/>
                        <a14:foregroundMark x1="54783" y1="81018" x2="54783" y2="81018"/>
                        <a14:foregroundMark x1="30217" y1="83855" x2="30217" y2="83855"/>
                        <a14:foregroundMark x1="73804" y1="82583" x2="73804" y2="82583"/>
                      </a14:backgroundRemoval>
                    </a14:imgEffect>
                  </a14:imgLayer>
                </a14:imgProps>
              </a:ext>
              <a:ext uri="{28A0092B-C50C-407E-A947-70E740481C1C}">
                <a14:useLocalDpi xmlns:a14="http://schemas.microsoft.com/office/drawing/2010/main" val="0"/>
              </a:ext>
            </a:extLst>
          </a:blip>
          <a:stretch>
            <a:fillRect/>
          </a:stretch>
        </p:blipFill>
        <p:spPr>
          <a:xfrm>
            <a:off x="10107812" y="4612408"/>
            <a:ext cx="2084187" cy="2315260"/>
          </a:xfrm>
          <a:prstGeom prst="rect">
            <a:avLst/>
          </a:prstGeom>
        </p:spPr>
      </p:pic>
    </p:spTree>
    <p:extLst>
      <p:ext uri="{BB962C8B-B14F-4D97-AF65-F5344CB8AC3E}">
        <p14:creationId xmlns:p14="http://schemas.microsoft.com/office/powerpoint/2010/main" val="308207700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5E22C5E-64B2-4F2F-97E5-A65BD5230C34}"/>
              </a:ext>
            </a:extLst>
          </p:cNvPr>
          <p:cNvPicPr>
            <a:picLocks noGrp="1" noChangeAspect="1"/>
          </p:cNvPicPr>
          <p:nvPr>
            <p:ph idx="1"/>
          </p:nvPr>
        </p:nvPicPr>
        <p:blipFill>
          <a:blip r:embed="rId2"/>
          <a:stretch>
            <a:fillRect/>
          </a:stretch>
        </p:blipFill>
        <p:spPr>
          <a:xfrm>
            <a:off x="5854148" y="0"/>
            <a:ext cx="5456583" cy="6730928"/>
          </a:xfrm>
          <a:prstGeom prst="rect">
            <a:avLst/>
          </a:prstGeom>
        </p:spPr>
      </p:pic>
      <p:sp>
        <p:nvSpPr>
          <p:cNvPr id="6" name="Content Placeholder 2">
            <a:extLst>
              <a:ext uri="{FF2B5EF4-FFF2-40B4-BE49-F238E27FC236}">
                <a16:creationId xmlns:a16="http://schemas.microsoft.com/office/drawing/2014/main" id="{C2E35FF5-A1A2-4BCE-910D-915664E12AA8}"/>
              </a:ext>
            </a:extLst>
          </p:cNvPr>
          <p:cNvSpPr txBox="1">
            <a:spLocks/>
          </p:cNvSpPr>
          <p:nvPr/>
        </p:nvSpPr>
        <p:spPr>
          <a:xfrm>
            <a:off x="506895" y="2351405"/>
            <a:ext cx="5496339" cy="3050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Home Connect – It tells you:</a:t>
            </a:r>
          </a:p>
          <a:p>
            <a:r>
              <a:rPr lang="en-GB" dirty="0"/>
              <a:t>How they got on in quizzes</a:t>
            </a:r>
          </a:p>
          <a:p>
            <a:r>
              <a:rPr lang="en-GB" dirty="0"/>
              <a:t>How many points they have </a:t>
            </a:r>
          </a:p>
          <a:p>
            <a:r>
              <a:rPr lang="en-GB" dirty="0"/>
              <a:t>Their book level</a:t>
            </a:r>
          </a:p>
          <a:p>
            <a:r>
              <a:rPr lang="en-GB" dirty="0"/>
              <a:t>How they are progressing towards their targets</a:t>
            </a:r>
          </a:p>
        </p:txBody>
      </p:sp>
      <p:sp>
        <p:nvSpPr>
          <p:cNvPr id="7" name="TextBox 6">
            <a:extLst>
              <a:ext uri="{FF2B5EF4-FFF2-40B4-BE49-F238E27FC236}">
                <a16:creationId xmlns:a16="http://schemas.microsoft.com/office/drawing/2014/main" id="{28645F8C-FAC7-4F0A-85F7-C10D4B62CAA2}"/>
              </a:ext>
            </a:extLst>
          </p:cNvPr>
          <p:cNvSpPr txBox="1"/>
          <p:nvPr/>
        </p:nvSpPr>
        <p:spPr>
          <a:xfrm>
            <a:off x="369886" y="560522"/>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Accelerated Reader</a:t>
            </a:r>
          </a:p>
        </p:txBody>
      </p:sp>
    </p:spTree>
    <p:extLst>
      <p:ext uri="{BB962C8B-B14F-4D97-AF65-F5344CB8AC3E}">
        <p14:creationId xmlns:p14="http://schemas.microsoft.com/office/powerpoint/2010/main" val="2913387575"/>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66D2-4651-F3D2-01E2-5E9A15681182}"/>
              </a:ext>
            </a:extLst>
          </p:cNvPr>
          <p:cNvSpPr>
            <a:spLocks noGrp="1"/>
          </p:cNvSpPr>
          <p:nvPr>
            <p:ph type="title"/>
          </p:nvPr>
        </p:nvSpPr>
        <p:spPr>
          <a:xfrm>
            <a:off x="276224" y="234949"/>
            <a:ext cx="5581651" cy="1231901"/>
          </a:xfrm>
        </p:spPr>
        <p:txBody>
          <a:bodyPr>
            <a:normAutofit fontScale="90000"/>
          </a:bodyPr>
          <a:lstStyle/>
          <a:p>
            <a:r>
              <a:rPr lang="en-GB" b="1" u="sng" dirty="0"/>
              <a:t>What is fluency and why is it important? </a:t>
            </a:r>
          </a:p>
        </p:txBody>
      </p:sp>
      <p:sp>
        <p:nvSpPr>
          <p:cNvPr id="3" name="Content Placeholder 2">
            <a:extLst>
              <a:ext uri="{FF2B5EF4-FFF2-40B4-BE49-F238E27FC236}">
                <a16:creationId xmlns:a16="http://schemas.microsoft.com/office/drawing/2014/main" id="{E8506FA2-3285-3DEB-DA85-6332E878CB64}"/>
              </a:ext>
            </a:extLst>
          </p:cNvPr>
          <p:cNvSpPr>
            <a:spLocks noGrp="1"/>
          </p:cNvSpPr>
          <p:nvPr>
            <p:ph idx="1"/>
          </p:nvPr>
        </p:nvSpPr>
        <p:spPr>
          <a:xfrm>
            <a:off x="276224" y="1617663"/>
            <a:ext cx="5695952" cy="5005388"/>
          </a:xfrm>
        </p:spPr>
        <p:txBody>
          <a:bodyPr>
            <a:normAutofit fontScale="92500"/>
          </a:bodyPr>
          <a:lstStyle/>
          <a:p>
            <a:r>
              <a:rPr lang="en-GB" b="0" i="0" dirty="0">
                <a:solidFill>
                  <a:srgbClr val="263238"/>
                </a:solidFill>
                <a:effectLst/>
              </a:rPr>
              <a:t>Fluent reading supports reading comprehension. When pupils read fluently, their cognitive resources can be redirected from focusing on decoding and onto comprehending the text. For this reason, fluency is sometimes described as a bridge from word recognition to comprehension.</a:t>
            </a:r>
          </a:p>
          <a:p>
            <a:r>
              <a:rPr lang="en-GB" dirty="0">
                <a:solidFill>
                  <a:srgbClr val="263238"/>
                </a:solidFill>
              </a:rPr>
              <a:t>Basically, if the brain’s processing power isn’t being used up by working out how to read a word, it can concentrate on understanding and enjoying the text. </a:t>
            </a:r>
            <a:endParaRPr lang="en-GB" dirty="0"/>
          </a:p>
        </p:txBody>
      </p:sp>
      <p:pic>
        <p:nvPicPr>
          <p:cNvPr id="8196" name="Picture 4" descr="Fluency with Text | National Center on Improving Literacy">
            <a:extLst>
              <a:ext uri="{FF2B5EF4-FFF2-40B4-BE49-F238E27FC236}">
                <a16:creationId xmlns:a16="http://schemas.microsoft.com/office/drawing/2014/main" id="{6F7A3151-6DD4-A413-E290-A532B2A354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4445"/>
          <a:stretch/>
        </p:blipFill>
        <p:spPr bwMode="auto">
          <a:xfrm>
            <a:off x="6096000" y="495300"/>
            <a:ext cx="5984875"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A9C1-31A8-BE62-5A5D-A46708EB7BCB}"/>
              </a:ext>
            </a:extLst>
          </p:cNvPr>
          <p:cNvSpPr>
            <a:spLocks noGrp="1"/>
          </p:cNvSpPr>
          <p:nvPr>
            <p:ph type="title"/>
          </p:nvPr>
        </p:nvSpPr>
        <p:spPr>
          <a:xfrm>
            <a:off x="331305" y="1985203"/>
            <a:ext cx="11585712" cy="1325563"/>
          </a:xfrm>
        </p:spPr>
        <p:txBody>
          <a:bodyPr/>
          <a:lstStyle/>
          <a:p>
            <a:r>
              <a:rPr lang="en-GB" b="1" u="sng" dirty="0"/>
              <a:t>Three ways you can help build fluency at home…</a:t>
            </a:r>
          </a:p>
        </p:txBody>
      </p:sp>
      <p:sp>
        <p:nvSpPr>
          <p:cNvPr id="3" name="Content Placeholder 2">
            <a:extLst>
              <a:ext uri="{FF2B5EF4-FFF2-40B4-BE49-F238E27FC236}">
                <a16:creationId xmlns:a16="http://schemas.microsoft.com/office/drawing/2014/main" id="{55F4BC41-9E0E-7037-9FBF-58E329C681BF}"/>
              </a:ext>
            </a:extLst>
          </p:cNvPr>
          <p:cNvSpPr>
            <a:spLocks noGrp="1"/>
          </p:cNvSpPr>
          <p:nvPr>
            <p:ph idx="1"/>
          </p:nvPr>
        </p:nvSpPr>
        <p:spPr>
          <a:xfrm>
            <a:off x="609600" y="3091070"/>
            <a:ext cx="10515600" cy="4351338"/>
          </a:xfrm>
        </p:spPr>
        <p:txBody>
          <a:bodyPr/>
          <a:lstStyle/>
          <a:p>
            <a:pPr marL="514350" indent="-514350">
              <a:buAutoNum type="arabicPeriod"/>
            </a:pPr>
            <a:r>
              <a:rPr lang="en-GB" b="1" dirty="0"/>
              <a:t>Read and follow </a:t>
            </a:r>
            <a:r>
              <a:rPr lang="en-GB" dirty="0"/>
              <a:t>– the adult reads the text and the child follows along with their finger. This helps the child with word recognition and models to them how they should read with fluency.</a:t>
            </a:r>
          </a:p>
          <a:p>
            <a:pPr marL="514350" indent="-514350">
              <a:buAutoNum type="arabicPeriod"/>
            </a:pPr>
            <a:r>
              <a:rPr lang="en-GB" b="1" dirty="0"/>
              <a:t>My turn, your turn </a:t>
            </a:r>
            <a:r>
              <a:rPr lang="en-GB" dirty="0"/>
              <a:t>– take turns reading a page or a paragraph. Here you are modelling how to read with fluency, flow and expression. </a:t>
            </a:r>
          </a:p>
          <a:p>
            <a:pPr marL="514350" indent="-514350">
              <a:buAutoNum type="arabicPeriod"/>
            </a:pPr>
            <a:r>
              <a:rPr lang="en-GB" b="1" dirty="0"/>
              <a:t>Echo Reading </a:t>
            </a:r>
            <a:r>
              <a:rPr lang="en-GB" dirty="0"/>
              <a:t>– as you read, the child copies. It is important here to pace yourself and read at a rate that your child can keep up with. </a:t>
            </a:r>
          </a:p>
          <a:p>
            <a:pPr marL="514350" indent="-514350">
              <a:buAutoNum type="arabicPeriod"/>
            </a:pPr>
            <a:endParaRPr lang="en-GB" dirty="0"/>
          </a:p>
        </p:txBody>
      </p:sp>
      <p:pic>
        <p:nvPicPr>
          <p:cNvPr id="4" name="Picture 3">
            <a:extLst>
              <a:ext uri="{FF2B5EF4-FFF2-40B4-BE49-F238E27FC236}">
                <a16:creationId xmlns:a16="http://schemas.microsoft.com/office/drawing/2014/main" id="{7417B7D0-E143-4B66-87E5-96040FBF5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119270"/>
            <a:ext cx="12317010" cy="2182761"/>
          </a:xfrm>
          <a:prstGeom prst="rect">
            <a:avLst/>
          </a:prstGeom>
        </p:spPr>
      </p:pic>
    </p:spTree>
    <p:extLst>
      <p:ext uri="{BB962C8B-B14F-4D97-AF65-F5344CB8AC3E}">
        <p14:creationId xmlns:p14="http://schemas.microsoft.com/office/powerpoint/2010/main" val="2409764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282AB-15E4-E3C7-0BF3-067E29A93E33}"/>
              </a:ext>
            </a:extLst>
          </p:cNvPr>
          <p:cNvSpPr>
            <a:spLocks noGrp="1"/>
          </p:cNvSpPr>
          <p:nvPr>
            <p:ph type="title"/>
          </p:nvPr>
        </p:nvSpPr>
        <p:spPr>
          <a:xfrm>
            <a:off x="66675" y="4052527"/>
            <a:ext cx="2266950" cy="2539207"/>
          </a:xfrm>
        </p:spPr>
        <p:txBody>
          <a:bodyPr>
            <a:normAutofit/>
          </a:bodyPr>
          <a:lstStyle/>
          <a:p>
            <a:r>
              <a:rPr lang="en-GB" sz="4000" b="1" dirty="0"/>
              <a:t>Questions you can ask at home…</a:t>
            </a:r>
          </a:p>
        </p:txBody>
      </p:sp>
      <p:pic>
        <p:nvPicPr>
          <p:cNvPr id="5" name="Picture 4">
            <a:extLst>
              <a:ext uri="{FF2B5EF4-FFF2-40B4-BE49-F238E27FC236}">
                <a16:creationId xmlns:a16="http://schemas.microsoft.com/office/drawing/2014/main" id="{F13273E9-0A1B-1C5E-FDE6-B721B4E6AFEC}"/>
              </a:ext>
            </a:extLst>
          </p:cNvPr>
          <p:cNvPicPr>
            <a:picLocks noChangeAspect="1"/>
          </p:cNvPicPr>
          <p:nvPr/>
        </p:nvPicPr>
        <p:blipFill>
          <a:blip r:embed="rId2"/>
          <a:stretch>
            <a:fillRect/>
          </a:stretch>
        </p:blipFill>
        <p:spPr>
          <a:xfrm>
            <a:off x="2671555" y="733414"/>
            <a:ext cx="9265340" cy="5973818"/>
          </a:xfrm>
          <a:prstGeom prst="rect">
            <a:avLst/>
          </a:prstGeom>
        </p:spPr>
      </p:pic>
      <p:sp>
        <p:nvSpPr>
          <p:cNvPr id="4" name="Content Placeholder 2">
            <a:extLst>
              <a:ext uri="{FF2B5EF4-FFF2-40B4-BE49-F238E27FC236}">
                <a16:creationId xmlns:a16="http://schemas.microsoft.com/office/drawing/2014/main" id="{54F92D9B-16A2-4FA0-B590-7E7CBE97F9CD}"/>
              </a:ext>
            </a:extLst>
          </p:cNvPr>
          <p:cNvSpPr>
            <a:spLocks noGrp="1"/>
          </p:cNvSpPr>
          <p:nvPr>
            <p:ph idx="1"/>
          </p:nvPr>
        </p:nvSpPr>
        <p:spPr>
          <a:xfrm>
            <a:off x="66675" y="414354"/>
            <a:ext cx="2266951" cy="3305969"/>
          </a:xfrm>
        </p:spPr>
        <p:txBody>
          <a:bodyPr>
            <a:normAutofit fontScale="70000" lnSpcReduction="20000"/>
          </a:bodyPr>
          <a:lstStyle/>
          <a:p>
            <a:r>
              <a:rPr lang="en-GB" dirty="0"/>
              <a:t>This refers to the understanding of a text. </a:t>
            </a:r>
          </a:p>
          <a:p>
            <a:r>
              <a:rPr lang="en-GB" dirty="0"/>
              <a:t>There are cases of where children are able to read thanks to secure phonics knowledge and the ability to decode but do not understand what they have read.</a:t>
            </a:r>
          </a:p>
        </p:txBody>
      </p:sp>
      <p:sp>
        <p:nvSpPr>
          <p:cNvPr id="3" name="Rectangle 2">
            <a:extLst>
              <a:ext uri="{FF2B5EF4-FFF2-40B4-BE49-F238E27FC236}">
                <a16:creationId xmlns:a16="http://schemas.microsoft.com/office/drawing/2014/main" id="{16A54E7C-6B8C-4512-9C17-1A3D1B1F820F}"/>
              </a:ext>
            </a:extLst>
          </p:cNvPr>
          <p:cNvSpPr/>
          <p:nvPr/>
        </p:nvSpPr>
        <p:spPr>
          <a:xfrm>
            <a:off x="4416226" y="150768"/>
            <a:ext cx="5025948" cy="523220"/>
          </a:xfrm>
          <a:prstGeom prst="rect">
            <a:avLst/>
          </a:prstGeom>
        </p:spPr>
        <p:txBody>
          <a:bodyPr wrap="square">
            <a:spAutoFit/>
          </a:bodyPr>
          <a:lstStyle/>
          <a:p>
            <a:r>
              <a:rPr lang="en-GB" sz="2800" b="1" u="sng" dirty="0"/>
              <a:t>What is comprehension? </a:t>
            </a:r>
            <a:endParaRPr lang="en-GB" sz="2800" dirty="0"/>
          </a:p>
        </p:txBody>
      </p:sp>
    </p:spTree>
    <p:extLst>
      <p:ext uri="{BB962C8B-B14F-4D97-AF65-F5344CB8AC3E}">
        <p14:creationId xmlns:p14="http://schemas.microsoft.com/office/powerpoint/2010/main" val="303790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BFF9-82E1-CDDA-72B1-633D8D1AAC91}"/>
              </a:ext>
            </a:extLst>
          </p:cNvPr>
          <p:cNvSpPr>
            <a:spLocks noGrp="1"/>
          </p:cNvSpPr>
          <p:nvPr>
            <p:ph type="title"/>
          </p:nvPr>
        </p:nvSpPr>
        <p:spPr>
          <a:xfrm>
            <a:off x="262972" y="1941123"/>
            <a:ext cx="11200365" cy="968810"/>
          </a:xfrm>
        </p:spPr>
        <p:txBody>
          <a:bodyPr>
            <a:normAutofit fontScale="90000"/>
          </a:bodyPr>
          <a:lstStyle/>
          <a:p>
            <a:r>
              <a:rPr lang="en-GB" b="1" u="sng" dirty="0"/>
              <a:t>What you can do to help develop comprehension…</a:t>
            </a:r>
          </a:p>
        </p:txBody>
      </p:sp>
      <p:sp>
        <p:nvSpPr>
          <p:cNvPr id="5" name="TextBox 4">
            <a:extLst>
              <a:ext uri="{FF2B5EF4-FFF2-40B4-BE49-F238E27FC236}">
                <a16:creationId xmlns:a16="http://schemas.microsoft.com/office/drawing/2014/main" id="{96C9DAB7-4E37-E39F-4F5F-D37432DC0B7C}"/>
              </a:ext>
            </a:extLst>
          </p:cNvPr>
          <p:cNvSpPr txBox="1"/>
          <p:nvPr/>
        </p:nvSpPr>
        <p:spPr>
          <a:xfrm>
            <a:off x="551206" y="2690081"/>
            <a:ext cx="11487151" cy="3970318"/>
          </a:xfrm>
          <a:prstGeom prst="rect">
            <a:avLst/>
          </a:prstGeom>
          <a:noFill/>
        </p:spPr>
        <p:txBody>
          <a:bodyPr wrap="square">
            <a:spAutoFit/>
          </a:bodyPr>
          <a:lstStyle/>
          <a:p>
            <a:pPr marL="571500" indent="-571500">
              <a:buFont typeface="Arial" panose="020B0604020202020204" pitchFamily="34" charset="0"/>
              <a:buChar char="•"/>
            </a:pPr>
            <a:r>
              <a:rPr lang="en-GB" sz="2800" dirty="0"/>
              <a:t>Comprehension of the world will develop comprehension in reading… </a:t>
            </a:r>
          </a:p>
          <a:p>
            <a:pPr marL="571500" indent="-571500">
              <a:buFont typeface="Arial" panose="020B0604020202020204" pitchFamily="34" charset="0"/>
              <a:buChar char="•"/>
            </a:pPr>
            <a:r>
              <a:rPr lang="en-GB" sz="2800" dirty="0"/>
              <a:t>Ways you can develop comprehension – </a:t>
            </a:r>
          </a:p>
          <a:p>
            <a:pPr marL="1028700" lvl="1" indent="-571500">
              <a:buFont typeface="Arial" panose="020B0604020202020204" pitchFamily="34" charset="0"/>
              <a:buChar char="•"/>
            </a:pPr>
            <a:r>
              <a:rPr lang="en-GB" sz="2800" dirty="0"/>
              <a:t>Talking a lot at home… about everything</a:t>
            </a:r>
          </a:p>
          <a:p>
            <a:pPr marL="1028700" lvl="1" indent="-571500">
              <a:buFont typeface="Arial" panose="020B0604020202020204" pitchFamily="34" charset="0"/>
              <a:buChar char="•"/>
            </a:pPr>
            <a:r>
              <a:rPr lang="en-GB" sz="2800" dirty="0"/>
              <a:t>Develop cultural capital by going out (this does not have to cost money) </a:t>
            </a:r>
          </a:p>
          <a:p>
            <a:pPr marL="1028700" lvl="1" indent="-571500">
              <a:buFont typeface="Arial" panose="020B0604020202020204" pitchFamily="34" charset="0"/>
              <a:buChar char="•"/>
            </a:pPr>
            <a:r>
              <a:rPr lang="en-GB" sz="2800" dirty="0"/>
              <a:t>Reading together and discussing books together</a:t>
            </a:r>
          </a:p>
          <a:p>
            <a:pPr marL="1485900" lvl="2" indent="-571500">
              <a:buFont typeface="Arial" panose="020B0604020202020204" pitchFamily="34" charset="0"/>
              <a:buChar char="•"/>
            </a:pPr>
            <a:r>
              <a:rPr lang="en-GB" sz="2800" dirty="0"/>
              <a:t>Why do you like this book? </a:t>
            </a:r>
          </a:p>
          <a:p>
            <a:pPr marL="1485900" lvl="2" indent="-571500">
              <a:buFont typeface="Arial" panose="020B0604020202020204" pitchFamily="34" charset="0"/>
              <a:buChar char="•"/>
            </a:pPr>
            <a:r>
              <a:rPr lang="en-GB" sz="2800" dirty="0"/>
              <a:t>What do you think will happen next?</a:t>
            </a:r>
          </a:p>
          <a:p>
            <a:pPr marL="1485900" lvl="2" indent="-571500">
              <a:buFont typeface="Arial" panose="020B0604020202020204" pitchFamily="34" charset="0"/>
              <a:buChar char="•"/>
            </a:pPr>
            <a:r>
              <a:rPr lang="en-GB" sz="2800" dirty="0"/>
              <a:t>What do you think about this character?  </a:t>
            </a:r>
          </a:p>
        </p:txBody>
      </p:sp>
      <p:pic>
        <p:nvPicPr>
          <p:cNvPr id="6" name="Picture 5">
            <a:extLst>
              <a:ext uri="{FF2B5EF4-FFF2-40B4-BE49-F238E27FC236}">
                <a16:creationId xmlns:a16="http://schemas.microsoft.com/office/drawing/2014/main" id="{2FF56237-4B8C-48C5-9D99-2D443968D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05" y="0"/>
            <a:ext cx="12317010" cy="2182761"/>
          </a:xfrm>
          <a:prstGeom prst="rect">
            <a:avLst/>
          </a:prstGeom>
        </p:spPr>
      </p:pic>
    </p:spTree>
    <p:extLst>
      <p:ext uri="{BB962C8B-B14F-4D97-AF65-F5344CB8AC3E}">
        <p14:creationId xmlns:p14="http://schemas.microsoft.com/office/powerpoint/2010/main" val="3977366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1751</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Welcome to BADGERS class </vt:lpstr>
      <vt:lpstr>PowerPoint Presentation</vt:lpstr>
      <vt:lpstr>PowerPoint Presentation</vt:lpstr>
      <vt:lpstr>PowerPoint Presentation</vt:lpstr>
      <vt:lpstr>PowerPoint Presentation</vt:lpstr>
      <vt:lpstr>What is fluency and why is it important? </vt:lpstr>
      <vt:lpstr>Three ways you can help build fluency at home…</vt:lpstr>
      <vt:lpstr>Questions you can ask at home…</vt:lpstr>
      <vt:lpstr>What you can do to help develop comprehension…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 class</dc:title>
  <dc:creator>Mrs Levy</dc:creator>
  <cp:lastModifiedBy>Mrs Driscoll</cp:lastModifiedBy>
  <cp:revision>33</cp:revision>
  <cp:lastPrinted>2019-07-10T13:54:43Z</cp:lastPrinted>
  <dcterms:created xsi:type="dcterms:W3CDTF">2019-07-10T07:18:38Z</dcterms:created>
  <dcterms:modified xsi:type="dcterms:W3CDTF">2024-09-07T19:55:12Z</dcterms:modified>
</cp:coreProperties>
</file>